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2"/>
  </p:notesMasterIdLst>
  <p:sldIdLst>
    <p:sldId id="256" r:id="rId2"/>
    <p:sldId id="257" r:id="rId3"/>
    <p:sldId id="259" r:id="rId4"/>
    <p:sldId id="261" r:id="rId5"/>
    <p:sldId id="263" r:id="rId6"/>
    <p:sldId id="264" r:id="rId7"/>
    <p:sldId id="266" r:id="rId8"/>
    <p:sldId id="270" r:id="rId9"/>
    <p:sldId id="272" r:id="rId10"/>
    <p:sldId id="399" r:id="rId11"/>
    <p:sldId id="274" r:id="rId12"/>
    <p:sldId id="275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9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2" r:id="rId44"/>
    <p:sldId id="313" r:id="rId45"/>
    <p:sldId id="314" r:id="rId46"/>
    <p:sldId id="316" r:id="rId47"/>
    <p:sldId id="318" r:id="rId48"/>
    <p:sldId id="322" r:id="rId49"/>
    <p:sldId id="323" r:id="rId50"/>
    <p:sldId id="324" r:id="rId51"/>
    <p:sldId id="325" r:id="rId52"/>
    <p:sldId id="326" r:id="rId53"/>
    <p:sldId id="327" r:id="rId54"/>
    <p:sldId id="329" r:id="rId55"/>
    <p:sldId id="330" r:id="rId56"/>
    <p:sldId id="331" r:id="rId57"/>
    <p:sldId id="332" r:id="rId58"/>
    <p:sldId id="334" r:id="rId59"/>
    <p:sldId id="338" r:id="rId60"/>
    <p:sldId id="339" r:id="rId61"/>
    <p:sldId id="342" r:id="rId62"/>
    <p:sldId id="345" r:id="rId63"/>
    <p:sldId id="346" r:id="rId64"/>
    <p:sldId id="347" r:id="rId65"/>
    <p:sldId id="348" r:id="rId66"/>
    <p:sldId id="350" r:id="rId67"/>
    <p:sldId id="351" r:id="rId68"/>
    <p:sldId id="352" r:id="rId69"/>
    <p:sldId id="353" r:id="rId70"/>
    <p:sldId id="360" r:id="rId71"/>
    <p:sldId id="364" r:id="rId72"/>
    <p:sldId id="365" r:id="rId73"/>
    <p:sldId id="368" r:id="rId74"/>
    <p:sldId id="369" r:id="rId75"/>
    <p:sldId id="370" r:id="rId76"/>
    <p:sldId id="371" r:id="rId77"/>
    <p:sldId id="372" r:id="rId78"/>
    <p:sldId id="374" r:id="rId79"/>
    <p:sldId id="375" r:id="rId80"/>
    <p:sldId id="376" r:id="rId81"/>
    <p:sldId id="377" r:id="rId82"/>
    <p:sldId id="379" r:id="rId83"/>
    <p:sldId id="380" r:id="rId84"/>
    <p:sldId id="382" r:id="rId85"/>
    <p:sldId id="383" r:id="rId86"/>
    <p:sldId id="384" r:id="rId87"/>
    <p:sldId id="385" r:id="rId88"/>
    <p:sldId id="386" r:id="rId89"/>
    <p:sldId id="387" r:id="rId90"/>
    <p:sldId id="388" r:id="rId91"/>
    <p:sldId id="389" r:id="rId92"/>
    <p:sldId id="390" r:id="rId93"/>
    <p:sldId id="391" r:id="rId94"/>
    <p:sldId id="392" r:id="rId95"/>
    <p:sldId id="393" r:id="rId96"/>
    <p:sldId id="394" r:id="rId97"/>
    <p:sldId id="395" r:id="rId98"/>
    <p:sldId id="396" r:id="rId99"/>
    <p:sldId id="397" r:id="rId100"/>
    <p:sldId id="398" r:id="rId101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2"/>
    <p:restoredTop sz="94719"/>
  </p:normalViewPr>
  <p:slideViewPr>
    <p:cSldViewPr>
      <p:cViewPr varScale="1">
        <p:scale>
          <a:sx n="110" d="100"/>
          <a:sy n="110" d="100"/>
        </p:scale>
        <p:origin x="443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FF564-4D89-43D9-AD2D-A2AAFBA924E2}" type="datetimeFigureOut">
              <a:rPr lang="es-ES" smtClean="0"/>
              <a:t>17/10/24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2C12C-5DB3-42F2-907A-08F5C5398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52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32C12C-5DB3-42F2-907A-08F5C539847F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0012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2C12C-5DB3-42F2-907A-08F5C539847F}" type="slidenum">
              <a:rPr lang="es-ES" smtClean="0"/>
              <a:t>75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1671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29259" y="1923033"/>
            <a:ext cx="2221230" cy="550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10153" y="2401569"/>
            <a:ext cx="2912110" cy="4967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grpSp>
        <p:nvGrpSpPr>
          <p:cNvPr id="8" name="Grupo 7"/>
          <p:cNvGrpSpPr/>
          <p:nvPr userDrawn="1"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grpSp>
        <p:nvGrpSpPr>
          <p:cNvPr id="6" name="Grupo 5"/>
          <p:cNvGrpSpPr/>
          <p:nvPr userDrawn="1"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7" name="CuadroTexto 6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 userDrawn="1"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6" name="CuadroTexto 5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1586" y="837946"/>
            <a:ext cx="6354826" cy="1041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53282" y="2525395"/>
            <a:ext cx="3013710" cy="185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slide" Target="slide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2.xml"/><Relationship Id="rId18" Type="http://schemas.openxmlformats.org/officeDocument/2006/relationships/image" Target="../media/image1.png"/><Relationship Id="rId3" Type="http://schemas.openxmlformats.org/officeDocument/2006/relationships/slide" Target="slide10.xml"/><Relationship Id="rId7" Type="http://schemas.openxmlformats.org/officeDocument/2006/relationships/slide" Target="slide15.xml"/><Relationship Id="rId12" Type="http://schemas.openxmlformats.org/officeDocument/2006/relationships/slide" Target="slide21.xml"/><Relationship Id="rId17" Type="http://schemas.openxmlformats.org/officeDocument/2006/relationships/slide" Target="slide28.xml"/><Relationship Id="rId2" Type="http://schemas.openxmlformats.org/officeDocument/2006/relationships/slide" Target="slide9.xml"/><Relationship Id="rId16" Type="http://schemas.openxmlformats.org/officeDocument/2006/relationships/slide" Target="slide26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4.xml"/><Relationship Id="rId11" Type="http://schemas.openxmlformats.org/officeDocument/2006/relationships/slide" Target="slide20.xml"/><Relationship Id="rId5" Type="http://schemas.openxmlformats.org/officeDocument/2006/relationships/slide" Target="slide13.xml"/><Relationship Id="rId15" Type="http://schemas.openxmlformats.org/officeDocument/2006/relationships/slide" Target="slide24.xml"/><Relationship Id="rId10" Type="http://schemas.openxmlformats.org/officeDocument/2006/relationships/slide" Target="slide18.xml"/><Relationship Id="rId4" Type="http://schemas.openxmlformats.org/officeDocument/2006/relationships/slide" Target="slide11.xml"/><Relationship Id="rId9" Type="http://schemas.openxmlformats.org/officeDocument/2006/relationships/slide" Target="slide17.xml"/><Relationship Id="rId14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13" Type="http://schemas.openxmlformats.org/officeDocument/2006/relationships/slide" Target="slide44.xml"/><Relationship Id="rId18" Type="http://schemas.openxmlformats.org/officeDocument/2006/relationships/slide" Target="slide47.xml"/><Relationship Id="rId3" Type="http://schemas.openxmlformats.org/officeDocument/2006/relationships/slide" Target="slide30.xml"/><Relationship Id="rId21" Type="http://schemas.openxmlformats.org/officeDocument/2006/relationships/slide" Target="slide49.xml"/><Relationship Id="rId7" Type="http://schemas.openxmlformats.org/officeDocument/2006/relationships/slide" Target="slide36.xml"/><Relationship Id="rId12" Type="http://schemas.openxmlformats.org/officeDocument/2006/relationships/slide" Target="slide43.xml"/><Relationship Id="rId1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.png"/><Relationship Id="rId20" Type="http://schemas.openxmlformats.org/officeDocument/2006/relationships/slide" Target="slide48.xml"/><Relationship Id="rId1" Type="http://schemas.openxmlformats.org/officeDocument/2006/relationships/slideLayout" Target="../slideLayouts/slideLayout5.xml"/><Relationship Id="rId6" Type="http://schemas.openxmlformats.org/officeDocument/2006/relationships/slide" Target="slide35.xml"/><Relationship Id="rId11" Type="http://schemas.openxmlformats.org/officeDocument/2006/relationships/slide" Target="slide41.xml"/><Relationship Id="rId5" Type="http://schemas.openxmlformats.org/officeDocument/2006/relationships/slide" Target="slide34.xml"/><Relationship Id="rId15" Type="http://schemas.openxmlformats.org/officeDocument/2006/relationships/slide" Target="slide46.xml"/><Relationship Id="rId10" Type="http://schemas.openxmlformats.org/officeDocument/2006/relationships/slide" Target="slide39.xml"/><Relationship Id="rId19" Type="http://schemas.openxmlformats.org/officeDocument/2006/relationships/slide" Target="slide61.xml"/><Relationship Id="rId4" Type="http://schemas.openxmlformats.org/officeDocument/2006/relationships/slide" Target="slide32.xml"/><Relationship Id="rId9" Type="http://schemas.openxmlformats.org/officeDocument/2006/relationships/slide" Target="slide38.xml"/><Relationship Id="rId14" Type="http://schemas.openxmlformats.org/officeDocument/2006/relationships/slide" Target="slide45.xml"/><Relationship Id="rId22" Type="http://schemas.openxmlformats.org/officeDocument/2006/relationships/slide" Target="slide5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7" Type="http://schemas.openxmlformats.org/officeDocument/2006/relationships/image" Target="../media/image1.png"/><Relationship Id="rId2" Type="http://schemas.openxmlformats.org/officeDocument/2006/relationships/slide" Target="slide5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slide" Target="slide57.xml"/><Relationship Id="rId4" Type="http://schemas.openxmlformats.org/officeDocument/2006/relationships/slide" Target="slide5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4.xml"/><Relationship Id="rId13" Type="http://schemas.openxmlformats.org/officeDocument/2006/relationships/slide" Target="slide71.xml"/><Relationship Id="rId3" Type="http://schemas.openxmlformats.org/officeDocument/2006/relationships/slide" Target="slide59.xml"/><Relationship Id="rId7" Type="http://schemas.openxmlformats.org/officeDocument/2006/relationships/slide" Target="slide63.xml"/><Relationship Id="rId12" Type="http://schemas.openxmlformats.org/officeDocument/2006/relationships/slide" Target="slide7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slide" Target="slide62.xml"/><Relationship Id="rId11" Type="http://schemas.openxmlformats.org/officeDocument/2006/relationships/slide" Target="slide68.xml"/><Relationship Id="rId5" Type="http://schemas.openxmlformats.org/officeDocument/2006/relationships/slide" Target="slide61.xml"/><Relationship Id="rId15" Type="http://schemas.openxmlformats.org/officeDocument/2006/relationships/slide" Target="slide73.xml"/><Relationship Id="rId10" Type="http://schemas.openxmlformats.org/officeDocument/2006/relationships/slide" Target="slide66.xml"/><Relationship Id="rId4" Type="http://schemas.openxmlformats.org/officeDocument/2006/relationships/slide" Target="slide60.xml"/><Relationship Id="rId9" Type="http://schemas.openxmlformats.org/officeDocument/2006/relationships/slide" Target="slide65.xml"/><Relationship Id="rId14" Type="http://schemas.openxmlformats.org/officeDocument/2006/relationships/slide" Target="slide7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82.xml"/><Relationship Id="rId13" Type="http://schemas.openxmlformats.org/officeDocument/2006/relationships/slide" Target="slide87.xml"/><Relationship Id="rId18" Type="http://schemas.openxmlformats.org/officeDocument/2006/relationships/slide" Target="slide92.xml"/><Relationship Id="rId3" Type="http://schemas.openxmlformats.org/officeDocument/2006/relationships/slide" Target="slide77.xml"/><Relationship Id="rId21" Type="http://schemas.openxmlformats.org/officeDocument/2006/relationships/image" Target="../media/image6.png"/><Relationship Id="rId7" Type="http://schemas.openxmlformats.org/officeDocument/2006/relationships/slide" Target="slide81.xml"/><Relationship Id="rId12" Type="http://schemas.openxmlformats.org/officeDocument/2006/relationships/slide" Target="slide86.xml"/><Relationship Id="rId17" Type="http://schemas.openxmlformats.org/officeDocument/2006/relationships/slide" Target="slide91.xml"/><Relationship Id="rId2" Type="http://schemas.openxmlformats.org/officeDocument/2006/relationships/slide" Target="slide75.xml"/><Relationship Id="rId16" Type="http://schemas.openxmlformats.org/officeDocument/2006/relationships/slide" Target="slide90.xml"/><Relationship Id="rId20" Type="http://schemas.openxmlformats.org/officeDocument/2006/relationships/slide" Target="slide94.xml"/><Relationship Id="rId1" Type="http://schemas.openxmlformats.org/officeDocument/2006/relationships/slideLayout" Target="../slideLayouts/slideLayout5.xml"/><Relationship Id="rId6" Type="http://schemas.openxmlformats.org/officeDocument/2006/relationships/slide" Target="slide80.xml"/><Relationship Id="rId11" Type="http://schemas.openxmlformats.org/officeDocument/2006/relationships/slide" Target="slide85.xml"/><Relationship Id="rId5" Type="http://schemas.openxmlformats.org/officeDocument/2006/relationships/slide" Target="slide79.xml"/><Relationship Id="rId15" Type="http://schemas.openxmlformats.org/officeDocument/2006/relationships/slide" Target="slide89.xml"/><Relationship Id="rId10" Type="http://schemas.openxmlformats.org/officeDocument/2006/relationships/slide" Target="slide84.xml"/><Relationship Id="rId19" Type="http://schemas.openxmlformats.org/officeDocument/2006/relationships/slide" Target="slide93.xml"/><Relationship Id="rId4" Type="http://schemas.openxmlformats.org/officeDocument/2006/relationships/slide" Target="slide78.xml"/><Relationship Id="rId9" Type="http://schemas.openxmlformats.org/officeDocument/2006/relationships/slide" Target="slide83.xml"/><Relationship Id="rId14" Type="http://schemas.openxmlformats.org/officeDocument/2006/relationships/slide" Target="slide88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93.xml"/><Relationship Id="rId7" Type="http://schemas.openxmlformats.org/officeDocument/2006/relationships/slide" Target="slide100.xml"/><Relationship Id="rId2" Type="http://schemas.openxmlformats.org/officeDocument/2006/relationships/slide" Target="slide95.xml"/><Relationship Id="rId1" Type="http://schemas.openxmlformats.org/officeDocument/2006/relationships/slideLayout" Target="../slideLayouts/slideLayout5.xml"/><Relationship Id="rId6" Type="http://schemas.openxmlformats.org/officeDocument/2006/relationships/slide" Target="slide99.xml"/><Relationship Id="rId5" Type="http://schemas.openxmlformats.org/officeDocument/2006/relationships/slide" Target="slide98.xml"/><Relationship Id="rId4" Type="http://schemas.openxmlformats.org/officeDocument/2006/relationships/slide" Target="slide96.xml"/><Relationship Id="rId9" Type="http://schemas.openxmlformats.org/officeDocument/2006/relationships/image" Target="../media/image1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792234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7922343"/>
            <a:ext cx="6858000" cy="120032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147391" y="345444"/>
            <a:ext cx="3710609" cy="2070653"/>
          </a:xfrm>
          <a:custGeom>
            <a:avLst/>
            <a:gdLst>
              <a:gd name="connsiteX0" fmla="*/ 0 w 3352800"/>
              <a:gd name="connsiteY0" fmla="*/ 0 h 1752600"/>
              <a:gd name="connsiteX1" fmla="*/ 3352800 w 3352800"/>
              <a:gd name="connsiteY1" fmla="*/ 0 h 1752600"/>
              <a:gd name="connsiteX2" fmla="*/ 3352800 w 3352800"/>
              <a:gd name="connsiteY2" fmla="*/ 1752600 h 1752600"/>
              <a:gd name="connsiteX3" fmla="*/ 0 w 3352800"/>
              <a:gd name="connsiteY3" fmla="*/ 1752600 h 1752600"/>
              <a:gd name="connsiteX4" fmla="*/ 0 w 3352800"/>
              <a:gd name="connsiteY4" fmla="*/ 0 h 1752600"/>
              <a:gd name="connsiteX0" fmla="*/ 0 w 3710609"/>
              <a:gd name="connsiteY0" fmla="*/ 0 h 2070653"/>
              <a:gd name="connsiteX1" fmla="*/ 3352800 w 3710609"/>
              <a:gd name="connsiteY1" fmla="*/ 0 h 2070653"/>
              <a:gd name="connsiteX2" fmla="*/ 3710609 w 3710609"/>
              <a:gd name="connsiteY2" fmla="*/ 2070653 h 2070653"/>
              <a:gd name="connsiteX3" fmla="*/ 0 w 3710609"/>
              <a:gd name="connsiteY3" fmla="*/ 1752600 h 2070653"/>
              <a:gd name="connsiteX4" fmla="*/ 0 w 3710609"/>
              <a:gd name="connsiteY4" fmla="*/ 0 h 2070653"/>
              <a:gd name="connsiteX0" fmla="*/ 0 w 3710609"/>
              <a:gd name="connsiteY0" fmla="*/ 0 h 2070653"/>
              <a:gd name="connsiteX1" fmla="*/ 3650974 w 3710609"/>
              <a:gd name="connsiteY1" fmla="*/ 79513 h 2070653"/>
              <a:gd name="connsiteX2" fmla="*/ 3710609 w 3710609"/>
              <a:gd name="connsiteY2" fmla="*/ 2070653 h 2070653"/>
              <a:gd name="connsiteX3" fmla="*/ 0 w 3710609"/>
              <a:gd name="connsiteY3" fmla="*/ 1752600 h 2070653"/>
              <a:gd name="connsiteX4" fmla="*/ 0 w 3710609"/>
              <a:gd name="connsiteY4" fmla="*/ 0 h 2070653"/>
              <a:gd name="connsiteX0" fmla="*/ 0 w 3710609"/>
              <a:gd name="connsiteY0" fmla="*/ 0 h 2070653"/>
              <a:gd name="connsiteX1" fmla="*/ 3690731 w 3710609"/>
              <a:gd name="connsiteY1" fmla="*/ 79513 h 2070653"/>
              <a:gd name="connsiteX2" fmla="*/ 3710609 w 3710609"/>
              <a:gd name="connsiteY2" fmla="*/ 2070653 h 2070653"/>
              <a:gd name="connsiteX3" fmla="*/ 0 w 3710609"/>
              <a:gd name="connsiteY3" fmla="*/ 1752600 h 2070653"/>
              <a:gd name="connsiteX4" fmla="*/ 0 w 3710609"/>
              <a:gd name="connsiteY4" fmla="*/ 0 h 207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10609" h="2070653">
                <a:moveTo>
                  <a:pt x="0" y="0"/>
                </a:moveTo>
                <a:lnTo>
                  <a:pt x="3690731" y="79513"/>
                </a:lnTo>
                <a:lnTo>
                  <a:pt x="3710609" y="2070653"/>
                </a:lnTo>
                <a:lnTo>
                  <a:pt x="0" y="17526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/>
              <a:t>CATÁLOGO DE SERVICIOS</a:t>
            </a:r>
            <a:endParaRPr lang="es-ES" sz="4400" b="1" dirty="0"/>
          </a:p>
        </p:txBody>
      </p:sp>
      <p:pic>
        <p:nvPicPr>
          <p:cNvPr id="9" name="image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574" y="46503"/>
            <a:ext cx="1504122" cy="1334268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28600" y="7968846"/>
            <a:ext cx="662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tumChe" panose="020B0609000101010101" pitchFamily="49" charset="-127"/>
                <a:ea typeface="DotumChe" panose="020B0609000101010101" pitchFamily="49" charset="-127"/>
                <a:cs typeface="Verdana" panose="020B0604030504040204" pitchFamily="34" charset="0"/>
              </a:rPr>
              <a:t>CURSOS – DIPLOMADOS – SEMINARIOS – ASESORÍA – CONSULTORÍA</a:t>
            </a:r>
            <a:endParaRPr lang="es-E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tumChe" panose="020B0609000101010101" pitchFamily="49" charset="-127"/>
              <a:ea typeface="DotumChe" panose="020B0609000101010101" pitchFamily="49" charset="-127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3943" y="1862327"/>
            <a:ext cx="6251575" cy="6731634"/>
            <a:chOff x="313943" y="1862327"/>
            <a:chExt cx="6251575" cy="6731634"/>
          </a:xfrm>
        </p:grpSpPr>
        <p:sp>
          <p:nvSpPr>
            <p:cNvPr id="3" name="object 3"/>
            <p:cNvSpPr/>
            <p:nvPr/>
          </p:nvSpPr>
          <p:spPr>
            <a:xfrm>
              <a:off x="3425951" y="1862327"/>
              <a:ext cx="0" cy="6731000"/>
            </a:xfrm>
            <a:custGeom>
              <a:avLst/>
              <a:gdLst/>
              <a:ahLst/>
              <a:cxnLst/>
              <a:rect l="l" t="t" r="r" b="b"/>
              <a:pathLst>
                <a:path h="6731000">
                  <a:moveTo>
                    <a:pt x="0" y="0"/>
                  </a:moveTo>
                  <a:lnTo>
                    <a:pt x="0" y="67310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13943" y="1868677"/>
              <a:ext cx="6251575" cy="0"/>
            </a:xfrm>
            <a:custGeom>
              <a:avLst/>
              <a:gdLst/>
              <a:ahLst/>
              <a:cxnLst/>
              <a:rect l="l" t="t" r="r" b="b"/>
              <a:pathLst>
                <a:path w="6251575">
                  <a:moveTo>
                    <a:pt x="0" y="0"/>
                  </a:moveTo>
                  <a:lnTo>
                    <a:pt x="6251448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4705" y="8574785"/>
              <a:ext cx="6250305" cy="0"/>
            </a:xfrm>
            <a:custGeom>
              <a:avLst/>
              <a:gdLst/>
              <a:ahLst/>
              <a:cxnLst/>
              <a:rect l="l" t="t" r="r" b="b"/>
              <a:pathLst>
                <a:path w="6250305">
                  <a:moveTo>
                    <a:pt x="0" y="0"/>
                  </a:moveTo>
                  <a:lnTo>
                    <a:pt x="6250305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77155" y="2080259"/>
              <a:ext cx="633469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086408" y="840993"/>
            <a:ext cx="48107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CERTIFICACION</a:t>
            </a:r>
            <a:r>
              <a:rPr sz="1600" b="1" spc="4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SIX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SIGMA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BLACK BELT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(COMPLEMENTO)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6023" y="1987042"/>
            <a:ext cx="2858135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profesionistas</a:t>
            </a:r>
            <a:r>
              <a:rPr sz="1200" dirty="0">
                <a:latin typeface="Calibri"/>
                <a:cs typeface="Calibri"/>
              </a:rPr>
              <a:t> 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metodología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Seis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Sigma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(DMAIC)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6023" y="2533015"/>
            <a:ext cx="2860675" cy="7543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99400"/>
              </a:lnSpc>
              <a:spcBef>
                <a:spcPts val="105"/>
              </a:spcBef>
            </a:pP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estadísticas </a:t>
            </a:r>
            <a:r>
              <a:rPr sz="1200" dirty="0">
                <a:latin typeface="Calibri"/>
                <a:cs typeface="Calibri"/>
              </a:rPr>
              <a:t> necesarias,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servirán</a:t>
            </a:r>
            <a:r>
              <a:rPr sz="1200" dirty="0">
                <a:latin typeface="Calibri"/>
                <a:cs typeface="Calibri"/>
              </a:rPr>
              <a:t> 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 con problemáticas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proyectos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ahorros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costos.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6023" y="3450463"/>
            <a:ext cx="2861310" cy="935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Black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Belt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Conductores</a:t>
            </a:r>
            <a:r>
              <a:rPr sz="1200" spc="2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2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proyectos</a:t>
            </a:r>
            <a:r>
              <a:rPr sz="1200" spc="2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resolución</a:t>
            </a:r>
            <a:r>
              <a:rPr sz="1200" spc="2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997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problemas.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Realizan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durante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100%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así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tienen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mucho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más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profundo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6023" y="4359021"/>
            <a:ext cx="2861310" cy="3685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99600"/>
              </a:lnSpc>
              <a:spcBef>
                <a:spcPts val="105"/>
              </a:spcBef>
            </a:pP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estadísticas.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Demuestra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liderazgo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5" dirty="0">
                <a:latin typeface="Calibri"/>
                <a:cs typeface="Calibri"/>
              </a:rPr>
              <a:t>comprende todos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 aspectos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modelo DMAIC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conformidad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dirty="0">
                <a:latin typeface="Calibri"/>
                <a:cs typeface="Calibri"/>
              </a:rPr>
              <a:t> 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Seis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Sigma.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Guían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Green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Belts.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Personas     </a:t>
            </a:r>
            <a:r>
              <a:rPr sz="1200" spc="2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relacionadas</a:t>
            </a:r>
            <a:r>
              <a:rPr sz="1200" spc="345" dirty="0">
                <a:latin typeface="Calibri"/>
                <a:cs typeface="Calibri"/>
              </a:rPr>
              <a:t> </a:t>
            </a:r>
            <a:r>
              <a:rPr sz="1200" spc="9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345" dirty="0">
                <a:latin typeface="Calibri"/>
                <a:cs typeface="Calibri"/>
              </a:rPr>
              <a:t>  </a:t>
            </a:r>
            <a:r>
              <a:rPr sz="1200" spc="3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>
              <a:latin typeface="Calibri"/>
              <a:cs typeface="Calibri"/>
            </a:endParaRPr>
          </a:p>
          <a:p>
            <a:pPr marL="12700" marR="8255" algn="just">
              <a:lnSpc>
                <a:spcPct val="995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productivos,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administrativos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servicios </a:t>
            </a:r>
            <a:r>
              <a:rPr sz="1200" dirty="0">
                <a:latin typeface="Calibri"/>
                <a:cs typeface="Calibri"/>
              </a:rPr>
              <a:t> 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desean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dirty="0">
                <a:latin typeface="Calibri"/>
                <a:cs typeface="Calibri"/>
              </a:rPr>
              <a:t> y/o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dirty="0">
                <a:latin typeface="Calibri"/>
                <a:cs typeface="Calibri"/>
              </a:rPr>
              <a:t> 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manera </a:t>
            </a:r>
            <a:r>
              <a:rPr sz="1200" spc="-5" dirty="0">
                <a:latin typeface="Calibri"/>
                <a:cs typeface="Calibri"/>
              </a:rPr>
              <a:t>eficiente.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Calibri"/>
              <a:cs typeface="Calibri"/>
            </a:endParaRPr>
          </a:p>
          <a:p>
            <a:pPr marL="12700" marR="188595">
              <a:lnSpc>
                <a:spcPct val="99600"/>
              </a:lnSpc>
            </a:pPr>
            <a:r>
              <a:rPr sz="1200" b="1" spc="-5" dirty="0">
                <a:latin typeface="Calibri"/>
                <a:cs typeface="Calibri"/>
              </a:rPr>
              <a:t>Conocimientos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básicos previos 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Entrenamiento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Certificación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SSGB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(Six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Sigma </a:t>
            </a:r>
            <a:r>
              <a:rPr sz="1200" dirty="0">
                <a:latin typeface="Calibri"/>
                <a:cs typeface="Calibri"/>
              </a:rPr>
              <a:t>Green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Belt).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20955">
              <a:lnSpc>
                <a:spcPts val="1430"/>
              </a:lnSpc>
              <a:spcBef>
                <a:spcPts val="45"/>
              </a:spcBef>
              <a:tabLst>
                <a:tab pos="302260" algn="l"/>
              </a:tabLst>
            </a:pPr>
            <a:r>
              <a:rPr sz="1200" dirty="0">
                <a:latin typeface="Calibri"/>
                <a:cs typeface="Calibri"/>
              </a:rPr>
              <a:t>44	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2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teóricas</a:t>
            </a:r>
            <a:r>
              <a:rPr sz="1200" spc="2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95725" y="2351277"/>
            <a:ext cx="2343150" cy="1812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 marR="9398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179070" algn="l"/>
              </a:tabLst>
            </a:pPr>
            <a:r>
              <a:rPr sz="1300" spc="-5" dirty="0">
                <a:latin typeface="Calibri"/>
                <a:cs typeface="Calibri"/>
              </a:rPr>
              <a:t>Proyecto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mejora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marco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referencia.</a:t>
            </a:r>
            <a:endParaRPr sz="1300">
              <a:latin typeface="Calibri"/>
              <a:cs typeface="Calibri"/>
            </a:endParaRPr>
          </a:p>
          <a:p>
            <a:pPr marL="178435" indent="-166370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179070" algn="l"/>
              </a:tabLst>
            </a:pPr>
            <a:r>
              <a:rPr sz="1300" spc="-5" dirty="0">
                <a:latin typeface="Calibri"/>
                <a:cs typeface="Calibri"/>
              </a:rPr>
              <a:t>Regresión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múltiple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y</a:t>
            </a:r>
            <a:r>
              <a:rPr sz="1300" spc="-6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polinomial.</a:t>
            </a:r>
            <a:endParaRPr sz="1300">
              <a:latin typeface="Calibri"/>
              <a:cs typeface="Calibri"/>
            </a:endParaRPr>
          </a:p>
          <a:p>
            <a:pPr marL="178435" indent="-166370">
              <a:lnSpc>
                <a:spcPct val="100000"/>
              </a:lnSpc>
              <a:buAutoNum type="arabicPeriod"/>
              <a:tabLst>
                <a:tab pos="179070" algn="l"/>
              </a:tabLst>
            </a:pPr>
            <a:r>
              <a:rPr sz="1300" spc="-5" dirty="0">
                <a:latin typeface="Calibri"/>
                <a:cs typeface="Calibri"/>
              </a:rPr>
              <a:t>Diseños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factoriales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completos.</a:t>
            </a:r>
            <a:endParaRPr sz="1300">
              <a:latin typeface="Calibri"/>
              <a:cs typeface="Calibri"/>
            </a:endParaRPr>
          </a:p>
          <a:p>
            <a:pPr marL="178435" indent="-166370">
              <a:lnSpc>
                <a:spcPct val="100000"/>
              </a:lnSpc>
              <a:buAutoNum type="arabicPeriod"/>
              <a:tabLst>
                <a:tab pos="179070" algn="l"/>
              </a:tabLst>
            </a:pPr>
            <a:r>
              <a:rPr sz="1300" spc="-5" dirty="0">
                <a:latin typeface="Calibri"/>
                <a:cs typeface="Calibri"/>
              </a:rPr>
              <a:t>Diseños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factoriales fraccionales.</a:t>
            </a:r>
            <a:endParaRPr sz="1300">
              <a:latin typeface="Calibri"/>
              <a:cs typeface="Calibri"/>
            </a:endParaRPr>
          </a:p>
          <a:p>
            <a:pPr marL="178435" indent="-166370">
              <a:lnSpc>
                <a:spcPct val="100000"/>
              </a:lnSpc>
              <a:buAutoNum type="arabicPeriod"/>
              <a:tabLst>
                <a:tab pos="179070" algn="l"/>
              </a:tabLst>
            </a:pPr>
            <a:r>
              <a:rPr sz="1300" spc="-5" dirty="0">
                <a:latin typeface="Calibri"/>
                <a:cs typeface="Calibri"/>
              </a:rPr>
              <a:t>Diseños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6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Taguchi.</a:t>
            </a:r>
            <a:endParaRPr sz="1300">
              <a:latin typeface="Calibri"/>
              <a:cs typeface="Calibri"/>
            </a:endParaRPr>
          </a:p>
          <a:p>
            <a:pPr marL="178435" indent="-166370">
              <a:lnSpc>
                <a:spcPct val="100000"/>
              </a:lnSpc>
              <a:buAutoNum type="arabicPeriod"/>
              <a:tabLst>
                <a:tab pos="179070" algn="l"/>
              </a:tabLst>
            </a:pPr>
            <a:r>
              <a:rPr sz="1300" spc="-5" dirty="0">
                <a:latin typeface="Calibri"/>
                <a:cs typeface="Calibri"/>
              </a:rPr>
              <a:t>Diseños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tres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niveles.</a:t>
            </a:r>
            <a:endParaRPr sz="1300">
              <a:latin typeface="Calibri"/>
              <a:cs typeface="Calibri"/>
            </a:endParaRPr>
          </a:p>
          <a:p>
            <a:pPr marL="178435" indent="-166370">
              <a:lnSpc>
                <a:spcPct val="100000"/>
              </a:lnSpc>
              <a:buAutoNum type="arabicPeriod"/>
              <a:tabLst>
                <a:tab pos="179070" algn="l"/>
              </a:tabLst>
            </a:pPr>
            <a:r>
              <a:rPr sz="1300" spc="-5" dirty="0">
                <a:latin typeface="Calibri"/>
                <a:cs typeface="Calibri"/>
              </a:rPr>
              <a:t>S</a:t>
            </a:r>
            <a:r>
              <a:rPr sz="1300" spc="-10" dirty="0">
                <a:latin typeface="Calibri"/>
                <a:cs typeface="Calibri"/>
              </a:rPr>
              <a:t>u</a:t>
            </a:r>
            <a:r>
              <a:rPr sz="1300" dirty="0">
                <a:latin typeface="Calibri"/>
                <a:cs typeface="Calibri"/>
              </a:rPr>
              <a:t>p</a:t>
            </a:r>
            <a:r>
              <a:rPr sz="1300" spc="-5" dirty="0">
                <a:latin typeface="Calibri"/>
                <a:cs typeface="Calibri"/>
              </a:rPr>
              <a:t>e</a:t>
            </a:r>
            <a:r>
              <a:rPr sz="1300" dirty="0">
                <a:latin typeface="Calibri"/>
                <a:cs typeface="Calibri"/>
              </a:rPr>
              <a:t>r</a:t>
            </a:r>
            <a:r>
              <a:rPr sz="1300" spc="-10" dirty="0">
                <a:latin typeface="Calibri"/>
                <a:cs typeface="Calibri"/>
              </a:rPr>
              <a:t>fi</a:t>
            </a:r>
            <a:r>
              <a:rPr sz="1300" dirty="0">
                <a:latin typeface="Calibri"/>
                <a:cs typeface="Calibri"/>
              </a:rPr>
              <a:t>c</a:t>
            </a:r>
            <a:r>
              <a:rPr sz="1300" spc="-5" dirty="0">
                <a:latin typeface="Calibri"/>
                <a:cs typeface="Calibri"/>
              </a:rPr>
              <a:t>ie de</a:t>
            </a:r>
            <a:r>
              <a:rPr sz="1300" spc="-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</a:t>
            </a:r>
            <a:r>
              <a:rPr sz="1300" dirty="0">
                <a:latin typeface="Calibri"/>
                <a:cs typeface="Calibri"/>
              </a:rPr>
              <a:t>e</a:t>
            </a:r>
            <a:r>
              <a:rPr sz="1300" spc="-10" dirty="0">
                <a:latin typeface="Calibri"/>
                <a:cs typeface="Calibri"/>
              </a:rPr>
              <a:t>sp</a:t>
            </a:r>
            <a:r>
              <a:rPr sz="1300" spc="-5" dirty="0">
                <a:latin typeface="Calibri"/>
                <a:cs typeface="Calibri"/>
              </a:rPr>
              <a:t>uesta y</a:t>
            </a:r>
            <a:r>
              <a:rPr sz="1300" spc="-7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EV</a:t>
            </a:r>
            <a:r>
              <a:rPr sz="1300" spc="-5" dirty="0">
                <a:latin typeface="Calibri"/>
                <a:cs typeface="Calibri"/>
              </a:rPr>
              <a:t>OP.</a:t>
            </a:r>
            <a:endParaRPr sz="1300">
              <a:latin typeface="Calibri"/>
              <a:cs typeface="Calibri"/>
            </a:endParaRPr>
          </a:p>
          <a:p>
            <a:pPr marL="178435" indent="-16637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179070" algn="l"/>
              </a:tabLst>
            </a:pPr>
            <a:r>
              <a:rPr sz="1300" spc="-5" dirty="0">
                <a:latin typeface="Calibri"/>
                <a:cs typeface="Calibri"/>
              </a:rPr>
              <a:t>T</a:t>
            </a:r>
            <a:r>
              <a:rPr sz="1300" spc="-10" dirty="0">
                <a:latin typeface="Calibri"/>
                <a:cs typeface="Calibri"/>
              </a:rPr>
              <a:t>o</a:t>
            </a:r>
            <a:r>
              <a:rPr sz="1300" spc="-15" dirty="0">
                <a:latin typeface="Calibri"/>
                <a:cs typeface="Calibri"/>
              </a:rPr>
              <a:t>le</a:t>
            </a:r>
            <a:r>
              <a:rPr sz="1300" spc="-5" dirty="0">
                <a:latin typeface="Calibri"/>
                <a:cs typeface="Calibri"/>
              </a:rPr>
              <a:t>r</a:t>
            </a:r>
            <a:r>
              <a:rPr sz="1300" spc="-10" dirty="0">
                <a:latin typeface="Calibri"/>
                <a:cs typeface="Calibri"/>
              </a:rPr>
              <a:t>an</a:t>
            </a:r>
            <a:r>
              <a:rPr sz="1300" spc="-15" dirty="0">
                <a:latin typeface="Calibri"/>
                <a:cs typeface="Calibri"/>
              </a:rPr>
              <a:t>c</a:t>
            </a:r>
            <a:r>
              <a:rPr sz="1300" spc="-5" dirty="0">
                <a:latin typeface="Calibri"/>
                <a:cs typeface="Calibri"/>
              </a:rPr>
              <a:t>ias</a:t>
            </a:r>
            <a:r>
              <a:rPr sz="1300" spc="-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</a:t>
            </a:r>
            <a:r>
              <a:rPr sz="1300" dirty="0">
                <a:latin typeface="Calibri"/>
                <a:cs typeface="Calibri"/>
              </a:rPr>
              <a:t>a</a:t>
            </a:r>
            <a:r>
              <a:rPr sz="1300" spc="-5" dirty="0">
                <a:latin typeface="Calibri"/>
                <a:cs typeface="Calibri"/>
              </a:rPr>
              <a:t>ci</a:t>
            </a:r>
            <a:r>
              <a:rPr sz="1300" spc="-10" dirty="0">
                <a:latin typeface="Calibri"/>
                <a:cs typeface="Calibri"/>
              </a:rPr>
              <a:t>o</a:t>
            </a:r>
            <a:r>
              <a:rPr sz="1300" spc="-5" dirty="0">
                <a:latin typeface="Calibri"/>
                <a:cs typeface="Calibri"/>
              </a:rPr>
              <a:t>na</a:t>
            </a:r>
            <a:r>
              <a:rPr sz="1300" spc="-15" dirty="0">
                <a:latin typeface="Calibri"/>
                <a:cs typeface="Calibri"/>
              </a:rPr>
              <a:t>l</a:t>
            </a:r>
            <a:r>
              <a:rPr sz="1300" spc="-5" dirty="0">
                <a:latin typeface="Calibri"/>
                <a:cs typeface="Calibri"/>
              </a:rPr>
              <a:t>es.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Imagen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6" name="Grupo 15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7" name="CuadroTexto 16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9" name="Flecha derecha 18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891808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7689" y="837946"/>
            <a:ext cx="3308985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81305" marR="5080" indent="-268605">
              <a:lnSpc>
                <a:spcPct val="101400"/>
              </a:lnSpc>
              <a:spcBef>
                <a:spcPts val="60"/>
              </a:spcBef>
            </a:pPr>
            <a:r>
              <a:rPr spc="-10" dirty="0"/>
              <a:t>RESULTADOS</a:t>
            </a:r>
            <a:r>
              <a:rPr spc="20" dirty="0"/>
              <a:t> </a:t>
            </a:r>
            <a:r>
              <a:rPr spc="-5" dirty="0"/>
              <a:t>BAJO </a:t>
            </a:r>
            <a:r>
              <a:rPr spc="-10" dirty="0"/>
              <a:t>PRESIÓN </a:t>
            </a:r>
            <a:r>
              <a:rPr spc="-484" dirty="0"/>
              <a:t> </a:t>
            </a:r>
            <a:r>
              <a:rPr spc="-5" dirty="0"/>
              <a:t>Y</a:t>
            </a:r>
            <a:r>
              <a:rPr spc="-10" dirty="0"/>
              <a:t> MANEJO</a:t>
            </a:r>
            <a:r>
              <a:rPr spc="10" dirty="0"/>
              <a:t> </a:t>
            </a:r>
            <a:r>
              <a:rPr spc="-10" dirty="0"/>
              <a:t>DEL </a:t>
            </a:r>
            <a:r>
              <a:rPr spc="-5" dirty="0"/>
              <a:t>ESTRÉS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871218"/>
            <a:ext cx="2900680" cy="3133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40640">
              <a:lnSpc>
                <a:spcPts val="143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Contar con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trabajo libre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estrés </a:t>
            </a:r>
            <a:r>
              <a:rPr sz="1200" dirty="0">
                <a:latin typeface="Calibri"/>
                <a:cs typeface="Calibri"/>
              </a:rPr>
              <a:t>negativo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capaz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enfrentar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retos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productivos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15"/>
              </a:spcBef>
            </a:pPr>
            <a:r>
              <a:rPr sz="1200" spc="-5" dirty="0">
                <a:latin typeface="Calibri"/>
                <a:cs typeface="Calibri"/>
              </a:rPr>
              <a:t>actuales. Conocerán cómo adecuar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enfocar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vida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bajo </a:t>
            </a:r>
            <a:r>
              <a:rPr sz="1200" spc="-5" dirty="0">
                <a:latin typeface="Calibri"/>
                <a:cs typeface="Calibri"/>
              </a:rPr>
              <a:t>presión.</a:t>
            </a:r>
            <a:endParaRPr sz="1200">
              <a:latin typeface="Calibri"/>
              <a:cs typeface="Calibri"/>
            </a:endParaRPr>
          </a:p>
          <a:p>
            <a:pPr marL="12700" marR="32384">
              <a:lnSpc>
                <a:spcPts val="1430"/>
              </a:lnSpc>
              <a:spcBef>
                <a:spcPts val="30"/>
              </a:spcBef>
            </a:pPr>
            <a:r>
              <a:rPr sz="1200" spc="-5" dirty="0">
                <a:latin typeface="Calibri"/>
                <a:cs typeface="Calibri"/>
              </a:rPr>
              <a:t>Reconocerá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factores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estrés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controlarlos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generar</a:t>
            </a:r>
            <a:r>
              <a:rPr sz="1200" dirty="0">
                <a:latin typeface="Calibri"/>
                <a:cs typeface="Calibri"/>
              </a:rPr>
              <a:t> 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necesarios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bienestar.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Incrementará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resultados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actividades</a:t>
            </a:r>
            <a:r>
              <a:rPr sz="1200" dirty="0">
                <a:latin typeface="Calibri"/>
                <a:cs typeface="Calibri"/>
              </a:rPr>
              <a:t> 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eliminar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tensión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cotidiana.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18542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Cualquier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interesada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productividad.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3" y="2233930"/>
            <a:ext cx="2749550" cy="3868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Test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inteligencia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emocional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estrés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marR="71755" indent="-34480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Conocer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significado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estrés</a:t>
            </a:r>
            <a:r>
              <a:rPr sz="1200" dirty="0">
                <a:latin typeface="Calibri"/>
                <a:cs typeface="Calibri"/>
              </a:rPr>
              <a:t> 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vida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dirty="0">
                <a:latin typeface="Calibri"/>
                <a:cs typeface="Calibri"/>
              </a:rPr>
              <a:t> el</a:t>
            </a:r>
            <a:r>
              <a:rPr sz="1200" spc="-5" dirty="0">
                <a:latin typeface="Calibri"/>
                <a:cs typeface="Calibri"/>
              </a:rPr>
              <a:t> trabajo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reconocer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síntomas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estrés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detectar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causas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estrés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ré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5" dirty="0">
                <a:latin typeface="Calibri"/>
                <a:cs typeface="Calibri"/>
              </a:rPr>
              <a:t>sió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iva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marR="196215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Métodos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limitar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estrés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analizar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propia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personalidad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relajamiento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relaciones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sociales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manejar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bajo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presión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6" name="CuadroTexto 5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8" name="Grupo 7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1" name="Flecha derecha 10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1675129"/>
            <a:ext cx="6242050" cy="6885305"/>
            <a:chOff x="309372" y="1675129"/>
            <a:chExt cx="6242050" cy="6885305"/>
          </a:xfrm>
        </p:grpSpPr>
        <p:sp>
          <p:nvSpPr>
            <p:cNvPr id="3" name="object 3"/>
            <p:cNvSpPr/>
            <p:nvPr/>
          </p:nvSpPr>
          <p:spPr>
            <a:xfrm>
              <a:off x="3415283" y="1676399"/>
              <a:ext cx="0" cy="6883400"/>
            </a:xfrm>
            <a:custGeom>
              <a:avLst/>
              <a:gdLst/>
              <a:ahLst/>
              <a:cxnLst/>
              <a:rect l="l" t="t" r="r" b="b"/>
              <a:pathLst>
                <a:path h="6883400">
                  <a:moveTo>
                    <a:pt x="0" y="0"/>
                  </a:moveTo>
                  <a:lnTo>
                    <a:pt x="0" y="68834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1681225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8541258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63439" y="1889104"/>
              <a:ext cx="636494" cy="226863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33246" y="837946"/>
            <a:ext cx="46094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92145" algn="l"/>
              </a:tabLst>
            </a:pPr>
            <a:r>
              <a:rPr spc="-10" dirty="0"/>
              <a:t>CERTIFICACIÓN</a:t>
            </a:r>
            <a:r>
              <a:rPr spc="15" dirty="0"/>
              <a:t> </a:t>
            </a:r>
            <a:r>
              <a:rPr spc="-5" dirty="0"/>
              <a:t>SIX</a:t>
            </a:r>
            <a:r>
              <a:rPr spc="20" dirty="0"/>
              <a:t> </a:t>
            </a:r>
            <a:r>
              <a:rPr spc="-5" dirty="0"/>
              <a:t>SIGMA	</a:t>
            </a:r>
            <a:r>
              <a:rPr spc="-10" dirty="0"/>
              <a:t>GREEN</a:t>
            </a:r>
            <a:r>
              <a:rPr spc="-45" dirty="0"/>
              <a:t> </a:t>
            </a:r>
            <a:r>
              <a:rPr spc="-5" dirty="0"/>
              <a:t>BELT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9927" y="2110485"/>
            <a:ext cx="2854960" cy="6057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889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1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profesionistas</a:t>
            </a:r>
            <a:r>
              <a:rPr sz="1200" spc="1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1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metodología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Six</a:t>
            </a:r>
            <a:r>
              <a:rPr sz="1200" spc="2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Sigma</a:t>
            </a:r>
            <a:r>
              <a:rPr sz="1200" spc="2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(DMAIC)</a:t>
            </a:r>
            <a:r>
              <a:rPr sz="1200" spc="2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2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2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6985">
              <a:lnSpc>
                <a:spcPts val="1430"/>
              </a:lnSpc>
              <a:spcBef>
                <a:spcPts val="10"/>
              </a:spcBef>
              <a:tabLst>
                <a:tab pos="706120" algn="l"/>
                <a:tab pos="858519" algn="l"/>
                <a:tab pos="1039494" algn="l"/>
                <a:tab pos="1251585" algn="l"/>
                <a:tab pos="1873885" algn="l"/>
                <a:tab pos="1908810" algn="l"/>
                <a:tab pos="2118995" algn="l"/>
                <a:tab pos="2346325" algn="l"/>
              </a:tabLst>
            </a:pPr>
            <a:r>
              <a:rPr sz="1200" spc="-5" dirty="0">
                <a:latin typeface="Calibri"/>
                <a:cs typeface="Calibri"/>
              </a:rPr>
              <a:t>sol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	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	p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as	y	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ísti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  necesarias,		q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e	</a:t>
            </a:r>
            <a:r>
              <a:rPr sz="1200" spc="-5" dirty="0">
                <a:latin typeface="Calibri"/>
                <a:cs typeface="Calibri"/>
              </a:rPr>
              <a:t>servirá</a:t>
            </a:r>
            <a:r>
              <a:rPr sz="1200" dirty="0">
                <a:latin typeface="Calibri"/>
                <a:cs typeface="Calibri"/>
              </a:rPr>
              <a:t>n		para	mej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</a:t>
            </a:r>
            <a:endParaRPr sz="1200">
              <a:latin typeface="Calibri"/>
              <a:cs typeface="Calibri"/>
            </a:endParaRPr>
          </a:p>
          <a:p>
            <a:pPr marL="12700" marR="9525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problemáticas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proyectos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ahorros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costos.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Black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Belt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Conductores</a:t>
            </a:r>
            <a:r>
              <a:rPr sz="1200" spc="2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proyectos</a:t>
            </a:r>
            <a:r>
              <a:rPr sz="1200" spc="2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resolución</a:t>
            </a:r>
            <a:r>
              <a:rPr sz="1200" spc="2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995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problemas.</a:t>
            </a:r>
            <a:r>
              <a:rPr sz="1200" dirty="0">
                <a:latin typeface="Calibri"/>
                <a:cs typeface="Calibri"/>
              </a:rPr>
              <a:t> Realizan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durante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100% de </a:t>
            </a:r>
            <a:r>
              <a:rPr sz="1200" spc="-10" dirty="0">
                <a:latin typeface="Calibri"/>
                <a:cs typeface="Calibri"/>
              </a:rPr>
              <a:t>su </a:t>
            </a:r>
            <a:r>
              <a:rPr sz="1200" spc="-5" dirty="0">
                <a:latin typeface="Calibri"/>
                <a:cs typeface="Calibri"/>
              </a:rPr>
              <a:t>tiempo </a:t>
            </a:r>
            <a:r>
              <a:rPr sz="1200" dirty="0">
                <a:latin typeface="Calibri"/>
                <a:cs typeface="Calibri"/>
              </a:rPr>
              <a:t>así </a:t>
            </a:r>
            <a:r>
              <a:rPr sz="1200" spc="-5" dirty="0">
                <a:latin typeface="Calibri"/>
                <a:cs typeface="Calibri"/>
              </a:rPr>
              <a:t>como se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adquiere</a:t>
            </a:r>
            <a:r>
              <a:rPr sz="1200" dirty="0">
                <a:latin typeface="Calibri"/>
                <a:cs typeface="Calibri"/>
              </a:rPr>
              <a:t> un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mucho</a:t>
            </a:r>
            <a:r>
              <a:rPr sz="1200" dirty="0">
                <a:latin typeface="Calibri"/>
                <a:cs typeface="Calibri"/>
              </a:rPr>
              <a:t> más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profundo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 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estadísticas. </a:t>
            </a:r>
            <a:r>
              <a:rPr sz="1200" dirty="0">
                <a:latin typeface="Calibri"/>
                <a:cs typeface="Calibri"/>
              </a:rPr>
              <a:t> Demuestra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liderazgo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2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comprende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todos</a:t>
            </a:r>
            <a:r>
              <a:rPr sz="1200" dirty="0">
                <a:latin typeface="Calibri"/>
                <a:cs typeface="Calibri"/>
              </a:rPr>
              <a:t> 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aspectos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modelo </a:t>
            </a:r>
            <a:r>
              <a:rPr sz="1200" dirty="0">
                <a:latin typeface="Calibri"/>
                <a:cs typeface="Calibri"/>
              </a:rPr>
              <a:t> DMAIC de </a:t>
            </a:r>
            <a:r>
              <a:rPr sz="1200" spc="-5" dirty="0">
                <a:latin typeface="Calibri"/>
                <a:cs typeface="Calibri"/>
              </a:rPr>
              <a:t>conformidad con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principios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Six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Sigma.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Guían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Green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Belts.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6350">
              <a:lnSpc>
                <a:spcPts val="1430"/>
              </a:lnSpc>
              <a:spcBef>
                <a:spcPts val="50"/>
              </a:spcBef>
              <a:tabLst>
                <a:tab pos="809625" algn="l"/>
                <a:tab pos="1824989" algn="l"/>
                <a:tab pos="2285365" algn="l"/>
              </a:tabLst>
            </a:pPr>
            <a:r>
              <a:rPr sz="1200" dirty="0">
                <a:latin typeface="Calibri"/>
                <a:cs typeface="Calibri"/>
              </a:rPr>
              <a:t>P</a:t>
            </a:r>
            <a:r>
              <a:rPr sz="1200" spc="5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rsonas	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ela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s	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dirty="0">
                <a:latin typeface="Calibri"/>
                <a:cs typeface="Calibri"/>
              </a:rPr>
              <a:t>n	pro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esos  </a:t>
            </a:r>
            <a:r>
              <a:rPr sz="1200" spc="-5" dirty="0">
                <a:latin typeface="Calibri"/>
                <a:cs typeface="Calibri"/>
              </a:rPr>
              <a:t>productivos,</a:t>
            </a:r>
            <a:r>
              <a:rPr sz="1200" spc="4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administrativos</a:t>
            </a:r>
            <a:r>
              <a:rPr sz="1200" spc="40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4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40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servicios</a:t>
            </a:r>
            <a:endParaRPr sz="1200">
              <a:latin typeface="Calibri"/>
              <a:cs typeface="Calibri"/>
            </a:endParaRPr>
          </a:p>
          <a:p>
            <a:pPr marL="12700" marR="6350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que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desean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y/o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desarrollar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4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4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spc="4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409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409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dirty="0">
                <a:latin typeface="Calibri"/>
                <a:cs typeface="Calibri"/>
              </a:rPr>
              <a:t>manera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eficiente.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Conocimientos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básicos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previos</a:t>
            </a:r>
            <a:endParaRPr sz="1200">
              <a:latin typeface="Calibri"/>
              <a:cs typeface="Calibri"/>
            </a:endParaRPr>
          </a:p>
          <a:p>
            <a:pPr marL="12700" marR="10160" algn="just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Estadística, Lean Manufacturing, Solución de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85725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140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teóricas</a:t>
            </a:r>
            <a:r>
              <a:rPr sz="1200" spc="1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43680" y="2075433"/>
            <a:ext cx="3121660" cy="68999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Módulo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</a:t>
            </a:r>
          </a:p>
          <a:p>
            <a:pPr marL="355600" marR="354965" lvl="1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metodología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Sigma.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spcBef>
                <a:spcPts val="30"/>
              </a:spcBef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definición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proyecto.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Conceptos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Lean.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ts val="1435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desperdicios.</a:t>
            </a:r>
            <a:endParaRPr sz="1200" dirty="0">
              <a:latin typeface="Calibri"/>
              <a:cs typeface="Calibri"/>
            </a:endParaRPr>
          </a:p>
          <a:p>
            <a:pPr marL="355600" marR="648335" lvl="1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Actividades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valor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valor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agregado.</a:t>
            </a:r>
            <a:endParaRPr sz="1200" dirty="0">
              <a:latin typeface="Calibri"/>
              <a:cs typeface="Calibri"/>
            </a:endParaRPr>
          </a:p>
          <a:p>
            <a:pPr marL="355600" marR="323215" lvl="1">
              <a:lnSpc>
                <a:spcPts val="1440"/>
              </a:lnSpc>
              <a:spcBef>
                <a:spcPts val="20"/>
              </a:spcBef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Kai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: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bajo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tá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</a:t>
            </a:r>
            <a:r>
              <a:rPr sz="1200" spc="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ría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 </a:t>
            </a:r>
            <a:r>
              <a:rPr sz="1200" spc="-5" dirty="0">
                <a:latin typeface="Calibri"/>
                <a:cs typeface="Calibri"/>
              </a:rPr>
              <a:t>restricciones.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ts val="137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5s,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TPM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</a:p>
          <a:p>
            <a:pPr marL="355600">
              <a:lnSpc>
                <a:spcPts val="1435"/>
              </a:lnSpc>
            </a:pPr>
            <a:r>
              <a:rPr sz="1200" dirty="0">
                <a:latin typeface="Calibri"/>
                <a:cs typeface="Calibri"/>
              </a:rPr>
              <a:t>SMED.</a:t>
            </a:r>
          </a:p>
          <a:p>
            <a:pPr marL="584200" lvl="1" indent="-228600">
              <a:lnSpc>
                <a:spcPct val="100000"/>
              </a:lnSpc>
              <a:spcBef>
                <a:spcPts val="30"/>
              </a:spcBef>
              <a:buAutoNum type="arabicPeriod" startAt="8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Mapa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procesos.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 startAt="8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Poder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datos.</a:t>
            </a:r>
            <a:endParaRPr sz="1200" dirty="0">
              <a:latin typeface="Calibri"/>
              <a:cs typeface="Calibri"/>
            </a:endParaRPr>
          </a:p>
          <a:p>
            <a:pPr marL="662940" lvl="1" indent="-307975">
              <a:lnSpc>
                <a:spcPts val="1435"/>
              </a:lnSpc>
              <a:buAutoNum type="arabicPeriod" startAt="8"/>
              <a:tabLst>
                <a:tab pos="663575" algn="l"/>
              </a:tabLst>
            </a:pPr>
            <a:r>
              <a:rPr sz="1200" dirty="0">
                <a:latin typeface="Calibri"/>
                <a:cs typeface="Calibri"/>
              </a:rPr>
              <a:t>Da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es.</a:t>
            </a:r>
          </a:p>
          <a:p>
            <a:pPr marL="355600" marR="576580" lvl="1">
              <a:lnSpc>
                <a:spcPts val="1430"/>
              </a:lnSpc>
              <a:spcBef>
                <a:spcPts val="50"/>
              </a:spcBef>
              <a:buAutoNum type="arabicPeriod" startAt="8"/>
              <a:tabLst>
                <a:tab pos="665480" algn="l"/>
              </a:tabLst>
            </a:pPr>
            <a:r>
              <a:rPr sz="1200" dirty="0">
                <a:latin typeface="Calibri"/>
                <a:cs typeface="Calibri"/>
              </a:rPr>
              <a:t>Datos de </a:t>
            </a:r>
            <a:r>
              <a:rPr sz="1200" spc="-5" dirty="0">
                <a:latin typeface="Calibri"/>
                <a:cs typeface="Calibri"/>
              </a:rPr>
              <a:t>atributos.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1.12Estudio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 dirty="0">
              <a:latin typeface="Calibri"/>
              <a:cs typeface="Calibri"/>
            </a:endParaRPr>
          </a:p>
          <a:p>
            <a:pPr marL="662940" lvl="1" indent="-307975">
              <a:lnSpc>
                <a:spcPts val="1405"/>
              </a:lnSpc>
              <a:buAutoNum type="arabicPeriod" startAt="13"/>
              <a:tabLst>
                <a:tab pos="663575" algn="l"/>
              </a:tabLst>
            </a:pPr>
            <a:r>
              <a:rPr sz="1200" spc="-5" dirty="0">
                <a:latin typeface="Calibri"/>
                <a:cs typeface="Calibri"/>
              </a:rPr>
              <a:t>Costo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baja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 dirty="0">
              <a:latin typeface="Calibri"/>
              <a:cs typeface="Calibri"/>
            </a:endParaRPr>
          </a:p>
          <a:p>
            <a:pPr marL="355600" marR="337185" lvl="1">
              <a:lnSpc>
                <a:spcPct val="100000"/>
              </a:lnSpc>
              <a:buAutoNum type="arabicPeriod" startAt="13"/>
              <a:tabLst>
                <a:tab pos="663575" algn="l"/>
              </a:tabLst>
            </a:pPr>
            <a:r>
              <a:rPr sz="1200" spc="-5" dirty="0">
                <a:latin typeface="Calibri"/>
                <a:cs typeface="Calibri"/>
              </a:rPr>
              <a:t>Pensamiento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gráficas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endParaRPr sz="1200" dirty="0">
              <a:latin typeface="Calibri"/>
              <a:cs typeface="Calibri"/>
            </a:endParaRPr>
          </a:p>
          <a:p>
            <a:pPr marL="662940" lvl="1" indent="-307975">
              <a:lnSpc>
                <a:spcPts val="1435"/>
              </a:lnSpc>
              <a:buAutoNum type="arabicPeriod" startAt="13"/>
              <a:tabLst>
                <a:tab pos="663575" algn="l"/>
              </a:tabLst>
            </a:pPr>
            <a:r>
              <a:rPr sz="1200" dirty="0">
                <a:latin typeface="Calibri"/>
                <a:cs typeface="Calibri"/>
              </a:rPr>
              <a:t>Capacidad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 dirty="0">
              <a:latin typeface="Calibri"/>
              <a:cs typeface="Calibri"/>
            </a:endParaRPr>
          </a:p>
          <a:p>
            <a:pPr marL="355600" marR="650875" lvl="1">
              <a:lnSpc>
                <a:spcPts val="1440"/>
              </a:lnSpc>
              <a:spcBef>
                <a:spcPts val="40"/>
              </a:spcBef>
              <a:buAutoNum type="arabicPeriod" startAt="13"/>
              <a:tabLst>
                <a:tab pos="665480" algn="l"/>
              </a:tabLst>
            </a:pPr>
            <a:r>
              <a:rPr sz="1200" spc="-5" dirty="0">
                <a:latin typeface="Calibri"/>
                <a:cs typeface="Calibri"/>
              </a:rPr>
              <a:t>Planeación de recolección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datos.</a:t>
            </a:r>
            <a:endParaRPr sz="1200" dirty="0">
              <a:latin typeface="Calibri"/>
              <a:cs typeface="Calibri"/>
            </a:endParaRPr>
          </a:p>
          <a:p>
            <a:pPr marL="662940" lvl="1" indent="-307975">
              <a:lnSpc>
                <a:spcPts val="1405"/>
              </a:lnSpc>
              <a:buAutoNum type="arabicPeriod" startAt="16"/>
              <a:tabLst>
                <a:tab pos="663575" algn="l"/>
              </a:tabLst>
            </a:pPr>
            <a:r>
              <a:rPr sz="1200" dirty="0">
                <a:latin typeface="Calibri"/>
                <a:cs typeface="Calibri"/>
              </a:rPr>
              <a:t>Diagrama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Pareto.</a:t>
            </a:r>
            <a:endParaRPr sz="1200" dirty="0">
              <a:latin typeface="Calibri"/>
              <a:cs typeface="Calibri"/>
            </a:endParaRPr>
          </a:p>
          <a:p>
            <a:pPr marL="662940" lvl="1" indent="-307975">
              <a:lnSpc>
                <a:spcPct val="100000"/>
              </a:lnSpc>
              <a:spcBef>
                <a:spcPts val="15"/>
              </a:spcBef>
              <a:buAutoNum type="arabicPeriod" startAt="16"/>
              <a:tabLst>
                <a:tab pos="663575" algn="l"/>
              </a:tabLst>
            </a:pP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medición.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Causa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Efecto.</a:t>
            </a:r>
            <a:endParaRPr sz="1200" dirty="0">
              <a:latin typeface="Calibri"/>
              <a:cs typeface="Calibri"/>
            </a:endParaRPr>
          </a:p>
          <a:p>
            <a:pPr marL="355600" marR="313690" lvl="1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AMEF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(Análisis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Modo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Efecto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Falla).</a:t>
            </a:r>
            <a:endParaRPr sz="1200" dirty="0">
              <a:latin typeface="Calibri"/>
              <a:cs typeface="Calibri"/>
            </a:endParaRPr>
          </a:p>
          <a:p>
            <a:pPr marL="355600" marR="772795" lvl="1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Estimaciones</a:t>
            </a:r>
            <a:r>
              <a:rPr sz="1200" dirty="0">
                <a:latin typeface="Calibri"/>
                <a:cs typeface="Calibri"/>
              </a:rPr>
              <a:t> 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Intervalos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Confianza.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ts val="1405"/>
              </a:lnSpc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álisis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Varia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za.</a:t>
            </a:r>
          </a:p>
          <a:p>
            <a:pPr marL="584200" lvl="1" indent="-22860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Correlación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Regresión.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Calibri"/>
              <a:cs typeface="Calibri"/>
            </a:endParaRPr>
          </a:p>
          <a:p>
            <a:pPr marL="1841500">
              <a:lnSpc>
                <a:spcPts val="1190"/>
              </a:lnSpc>
            </a:pPr>
            <a:endParaRPr sz="1100" dirty="0">
              <a:latin typeface="Calibri"/>
              <a:cs typeface="Calibri"/>
            </a:endParaRPr>
          </a:p>
          <a:p>
            <a:pPr marR="5080" algn="r">
              <a:lnSpc>
                <a:spcPts val="1789"/>
              </a:lnSpc>
            </a:pPr>
            <a:endParaRPr sz="1600" dirty="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3" action="ppaction://hlinksldjump"/>
          </p:cNvPr>
          <p:cNvSpPr/>
          <p:nvPr/>
        </p:nvSpPr>
        <p:spPr>
          <a:xfrm flipH="1">
            <a:off x="6469008" y="8381459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836" y="1200988"/>
            <a:ext cx="2809240" cy="359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5470" lvl="1" indent="-229235">
              <a:lnSpc>
                <a:spcPct val="100000"/>
              </a:lnSpc>
              <a:spcBef>
                <a:spcPts val="100"/>
              </a:spcBef>
              <a:buAutoNum type="arabicPeriod" startAt="6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Regresión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Múltiple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Polinomial.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 startAt="6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Estructura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proyectos.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Regresión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múltiple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polinomial.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Diseño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experimentos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básico.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Determinación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soluciones.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ts val="1435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Planes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control.</a:t>
            </a:r>
            <a:endParaRPr sz="1200" dirty="0">
              <a:latin typeface="Calibri"/>
              <a:cs typeface="Calibri"/>
            </a:endParaRPr>
          </a:p>
          <a:p>
            <a:pPr marL="356870" marR="370840" lvl="1">
              <a:lnSpc>
                <a:spcPts val="1440"/>
              </a:lnSpc>
              <a:spcBef>
                <a:spcPts val="45"/>
              </a:spcBef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Gráficas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datos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variables.</a:t>
            </a:r>
          </a:p>
          <a:p>
            <a:pPr marL="356870" marR="176530" lvl="1">
              <a:lnSpc>
                <a:spcPts val="1440"/>
              </a:lnSpc>
              <a:spcBef>
                <a:spcPts val="15"/>
              </a:spcBef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Gráficas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atributos.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ts val="141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Despliegue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función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4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50" dirty="0">
              <a:latin typeface="Calibri"/>
              <a:cs typeface="Calibri"/>
            </a:endParaRPr>
          </a:p>
          <a:p>
            <a:pPr marL="356870" marR="305435" lvl="1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Proyecto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marco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referencia.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Regresión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úl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ple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ol</a:t>
            </a:r>
            <a:r>
              <a:rPr sz="1200" spc="-10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mial.</a:t>
            </a: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Dise</a:t>
            </a:r>
            <a:r>
              <a:rPr sz="1200" spc="5" dirty="0">
                <a:latin typeface="Calibri"/>
                <a:cs typeface="Calibri"/>
              </a:rPr>
              <a:t>ñ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fa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riales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os.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Diseños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factoriales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fraccionales.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Diseños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Taguchi.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Diseños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niveles.</a:t>
            </a: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up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rf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V</a:t>
            </a:r>
            <a:r>
              <a:rPr sz="1200" spc="-5" dirty="0">
                <a:latin typeface="Calibri"/>
                <a:cs typeface="Calibri"/>
              </a:rPr>
              <a:t>OP.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ler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raci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nale</a:t>
            </a:r>
            <a:r>
              <a:rPr sz="1200" spc="-5" dirty="0">
                <a:latin typeface="Calibri"/>
                <a:cs typeface="Calibri"/>
              </a:rPr>
              <a:t>s.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4" name="CuadroTexto 3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6" name="Grupo 5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7" name="CuadroTexto 6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9" name="Flecha derecha 8">
            <a:hlinkClick r:id="rId3" action="ppaction://hlinksldjump"/>
          </p:cNvPr>
          <p:cNvSpPr/>
          <p:nvPr/>
        </p:nvSpPr>
        <p:spPr>
          <a:xfrm flipH="1">
            <a:off x="6465336" y="7795119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2692" y="837946"/>
            <a:ext cx="48425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93415" algn="l"/>
                <a:tab pos="4280535" algn="l"/>
              </a:tabLst>
            </a:pPr>
            <a:r>
              <a:rPr spc="-10" dirty="0"/>
              <a:t>CERTIF</a:t>
            </a:r>
            <a:r>
              <a:rPr spc="-5" dirty="0"/>
              <a:t>I</a:t>
            </a:r>
            <a:r>
              <a:rPr spc="-10" dirty="0"/>
              <a:t>CAC</a:t>
            </a:r>
            <a:r>
              <a:rPr spc="-5" dirty="0"/>
              <a:t>I</a:t>
            </a:r>
            <a:r>
              <a:rPr spc="-10" dirty="0"/>
              <a:t>Ó</a:t>
            </a:r>
            <a:r>
              <a:rPr spc="-5" dirty="0"/>
              <a:t>N</a:t>
            </a:r>
            <a:r>
              <a:rPr spc="10" dirty="0"/>
              <a:t> </a:t>
            </a:r>
            <a:r>
              <a:rPr spc="-5" dirty="0"/>
              <a:t>S</a:t>
            </a:r>
            <a:r>
              <a:rPr dirty="0"/>
              <a:t>I</a:t>
            </a:r>
            <a:r>
              <a:rPr spc="-5" dirty="0"/>
              <a:t>X SI</a:t>
            </a:r>
            <a:r>
              <a:rPr dirty="0"/>
              <a:t>G</a:t>
            </a:r>
            <a:r>
              <a:rPr spc="-10" dirty="0"/>
              <a:t>M</a:t>
            </a:r>
            <a:r>
              <a:rPr spc="-5" dirty="0"/>
              <a:t>A</a:t>
            </a:r>
            <a:r>
              <a:rPr dirty="0"/>
              <a:t>	</a:t>
            </a:r>
            <a:r>
              <a:rPr spc="-5" dirty="0"/>
              <a:t>YE</a:t>
            </a:r>
            <a:r>
              <a:rPr spc="-15" dirty="0"/>
              <a:t>L</a:t>
            </a:r>
            <a:r>
              <a:rPr spc="-5" dirty="0"/>
              <a:t>LOW</a:t>
            </a:r>
            <a:r>
              <a:rPr dirty="0"/>
              <a:t>	</a:t>
            </a:r>
            <a:r>
              <a:rPr spc="-5" dirty="0"/>
              <a:t>BELT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4227" y="2465958"/>
            <a:ext cx="2644775" cy="240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15"/>
              </a:lnSpc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Básicas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5"/>
              </a:spcBef>
            </a:pPr>
            <a:r>
              <a:rPr sz="1200" dirty="0">
                <a:latin typeface="Calibri"/>
                <a:cs typeface="Calibri"/>
              </a:rPr>
              <a:t>la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1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Continua,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través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metodología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DMAIC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Six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Sigma.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Personal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nivel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parte</a:t>
            </a:r>
            <a:endParaRPr sz="1200">
              <a:latin typeface="Calibri"/>
              <a:cs typeface="Calibri"/>
            </a:endParaRPr>
          </a:p>
          <a:p>
            <a:pPr marL="12700" marR="7620" algn="just">
              <a:lnSpc>
                <a:spcPct val="996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equipo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Mejora Continua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participe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los </a:t>
            </a:r>
            <a:r>
              <a:rPr sz="1200" spc="-5" dirty="0">
                <a:latin typeface="Calibri"/>
                <a:cs typeface="Calibri"/>
              </a:rPr>
              <a:t>proyectos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Six Sigma apoyando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Black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Belts y</a:t>
            </a:r>
            <a:r>
              <a:rPr sz="1200" spc="-5" dirty="0">
                <a:latin typeface="Calibri"/>
                <a:cs typeface="Calibri"/>
              </a:rPr>
              <a:t> Green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Belts.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24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0672" y="2671698"/>
            <a:ext cx="2522855" cy="2998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7165" indent="-1651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Introducción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Lean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Sigma.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Etapas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la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Metodología.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Costo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Pobre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Calidad.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Análisis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Pareto.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ts val="1550"/>
              </a:lnSpc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Mapa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Procesos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Diagrama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IPO.</a:t>
            </a:r>
            <a:endParaRPr sz="1300">
              <a:latin typeface="Calibri"/>
              <a:cs typeface="Calibri"/>
            </a:endParaRPr>
          </a:p>
          <a:p>
            <a:pPr marL="12700" marR="159385">
              <a:lnSpc>
                <a:spcPts val="1560"/>
              </a:lnSpc>
              <a:spcBef>
                <a:spcPts val="40"/>
              </a:spcBef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Análisis del Sistema de Medición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MSA.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ts val="1530"/>
              </a:lnSpc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Capacidad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Proceso.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Control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Estadístico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Procesos.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buAutoNum type="arabicPeriod"/>
              <a:tabLst>
                <a:tab pos="177800" algn="l"/>
              </a:tabLst>
            </a:pPr>
            <a:r>
              <a:rPr sz="1300" spc="-10" dirty="0">
                <a:latin typeface="Calibri"/>
                <a:cs typeface="Calibri"/>
              </a:rPr>
              <a:t>AMEF</a:t>
            </a:r>
            <a:endParaRPr sz="1300">
              <a:latin typeface="Calibri"/>
              <a:cs typeface="Calibri"/>
            </a:endParaRPr>
          </a:p>
          <a:p>
            <a:pPr marL="259079" indent="-247015">
              <a:lnSpc>
                <a:spcPct val="100000"/>
              </a:lnSpc>
              <a:buAutoNum type="arabicPeriod"/>
              <a:tabLst>
                <a:tab pos="259715" algn="l"/>
              </a:tabLst>
            </a:pPr>
            <a:r>
              <a:rPr sz="1300" spc="-5" dirty="0">
                <a:latin typeface="Calibri"/>
                <a:cs typeface="Calibri"/>
              </a:rPr>
              <a:t>C</a:t>
            </a:r>
            <a:r>
              <a:rPr sz="1300" spc="-10" dirty="0">
                <a:latin typeface="Calibri"/>
                <a:cs typeface="Calibri"/>
              </a:rPr>
              <a:t>o</a:t>
            </a:r>
            <a:r>
              <a:rPr sz="1300" spc="-5" dirty="0">
                <a:latin typeface="Calibri"/>
                <a:cs typeface="Calibri"/>
              </a:rPr>
              <a:t>rr</a:t>
            </a:r>
            <a:r>
              <a:rPr sz="1300" dirty="0">
                <a:latin typeface="Calibri"/>
                <a:cs typeface="Calibri"/>
              </a:rPr>
              <a:t>e</a:t>
            </a:r>
            <a:r>
              <a:rPr sz="1300" spc="-5" dirty="0">
                <a:latin typeface="Calibri"/>
                <a:cs typeface="Calibri"/>
              </a:rPr>
              <a:t>laci</a:t>
            </a:r>
            <a:r>
              <a:rPr sz="1300" spc="-10" dirty="0">
                <a:latin typeface="Calibri"/>
                <a:cs typeface="Calibri"/>
              </a:rPr>
              <a:t>ó</a:t>
            </a:r>
            <a:r>
              <a:rPr sz="1300" spc="-5" dirty="0">
                <a:latin typeface="Calibri"/>
                <a:cs typeface="Calibri"/>
              </a:rPr>
              <a:t>n y</a:t>
            </a:r>
            <a:r>
              <a:rPr sz="1300" spc="-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Regr</a:t>
            </a:r>
            <a:r>
              <a:rPr sz="1300" dirty="0">
                <a:latin typeface="Calibri"/>
                <a:cs typeface="Calibri"/>
              </a:rPr>
              <a:t>e</a:t>
            </a:r>
            <a:r>
              <a:rPr sz="1300" spc="-10" dirty="0">
                <a:latin typeface="Calibri"/>
                <a:cs typeface="Calibri"/>
              </a:rPr>
              <a:t>si</a:t>
            </a:r>
            <a:r>
              <a:rPr sz="1300" spc="-20" dirty="0">
                <a:latin typeface="Calibri"/>
                <a:cs typeface="Calibri"/>
              </a:rPr>
              <a:t>ó</a:t>
            </a:r>
            <a:r>
              <a:rPr sz="1300" spc="-10" dirty="0">
                <a:latin typeface="Calibri"/>
                <a:cs typeface="Calibri"/>
              </a:rPr>
              <a:t>n.</a:t>
            </a:r>
            <a:endParaRPr sz="1300">
              <a:latin typeface="Calibri"/>
              <a:cs typeface="Calibri"/>
            </a:endParaRPr>
          </a:p>
          <a:p>
            <a:pPr marL="259079" indent="-247015">
              <a:lnSpc>
                <a:spcPct val="100000"/>
              </a:lnSpc>
              <a:buAutoNum type="arabicPeriod"/>
              <a:tabLst>
                <a:tab pos="259715" algn="l"/>
              </a:tabLst>
            </a:pPr>
            <a:r>
              <a:rPr sz="1300" spc="-5" dirty="0">
                <a:latin typeface="Calibri"/>
                <a:cs typeface="Calibri"/>
              </a:rPr>
              <a:t>Diseño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Básico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Experimentos.</a:t>
            </a:r>
            <a:endParaRPr sz="1300">
              <a:latin typeface="Calibri"/>
              <a:cs typeface="Calibri"/>
            </a:endParaRPr>
          </a:p>
          <a:p>
            <a:pPr marL="260985" indent="-248920">
              <a:lnSpc>
                <a:spcPct val="100000"/>
              </a:lnSpc>
              <a:buAutoNum type="arabicPeriod"/>
              <a:tabLst>
                <a:tab pos="261620" algn="l"/>
              </a:tabLst>
            </a:pPr>
            <a:r>
              <a:rPr sz="1300" spc="-5" dirty="0">
                <a:latin typeface="Calibri"/>
                <a:cs typeface="Calibri"/>
              </a:rPr>
              <a:t>Poka</a:t>
            </a:r>
            <a:r>
              <a:rPr sz="1300" spc="-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yoke.</a:t>
            </a:r>
            <a:endParaRPr sz="1300">
              <a:latin typeface="Calibri"/>
              <a:cs typeface="Calibri"/>
            </a:endParaRPr>
          </a:p>
          <a:p>
            <a:pPr marL="259079" indent="-247015">
              <a:lnSpc>
                <a:spcPct val="100000"/>
              </a:lnSpc>
              <a:buAutoNum type="arabicPeriod"/>
              <a:tabLst>
                <a:tab pos="259715" algn="l"/>
              </a:tabLst>
            </a:pPr>
            <a:r>
              <a:rPr sz="1300" spc="-5" dirty="0">
                <a:latin typeface="Calibri"/>
                <a:cs typeface="Calibri"/>
              </a:rPr>
              <a:t>Plan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Control.</a:t>
            </a:r>
            <a:endParaRPr sz="1300">
              <a:latin typeface="Calibri"/>
              <a:cs typeface="Calibri"/>
            </a:endParaRPr>
          </a:p>
          <a:p>
            <a:pPr marL="259079" indent="-24701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259715" algn="l"/>
              </a:tabLst>
            </a:pPr>
            <a:r>
              <a:rPr sz="1300" spc="-5" dirty="0">
                <a:latin typeface="Calibri"/>
                <a:cs typeface="Calibri"/>
              </a:rPr>
              <a:t>TPM</a:t>
            </a:r>
            <a:endParaRPr sz="13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46320" y="2195428"/>
            <a:ext cx="633948" cy="226863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36620" y="2078735"/>
            <a:ext cx="0" cy="4453890"/>
          </a:xfrm>
          <a:custGeom>
            <a:avLst/>
            <a:gdLst/>
            <a:ahLst/>
            <a:cxnLst/>
            <a:rect l="l" t="t" r="r" b="b"/>
            <a:pathLst>
              <a:path h="4453890">
                <a:moveTo>
                  <a:pt x="0" y="0"/>
                </a:moveTo>
                <a:lnTo>
                  <a:pt x="0" y="445389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2744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8967" y="837946"/>
            <a:ext cx="30460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DIPLOMADO</a:t>
            </a:r>
            <a:r>
              <a:rPr spc="5" dirty="0"/>
              <a:t> </a:t>
            </a:r>
            <a:r>
              <a:rPr spc="-5" dirty="0"/>
              <a:t>LEAN</a:t>
            </a:r>
            <a:r>
              <a:rPr spc="-10" dirty="0"/>
              <a:t> OFFICE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1724" y="1863597"/>
            <a:ext cx="2344420" cy="6607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Objetivo:</a:t>
            </a:r>
            <a:endParaRPr sz="1200">
              <a:latin typeface="Calibri"/>
              <a:cs typeface="Calibri"/>
            </a:endParaRPr>
          </a:p>
          <a:p>
            <a:pPr marL="12700" marR="16510">
              <a:lnSpc>
                <a:spcPts val="143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Eliminar desperdicios </a:t>
            </a:r>
            <a:r>
              <a:rPr sz="1200" dirty="0">
                <a:latin typeface="Calibri"/>
                <a:cs typeface="Calibri"/>
              </a:rPr>
              <a:t>en los </a:t>
            </a:r>
            <a:r>
              <a:rPr sz="1200" spc="-5" dirty="0">
                <a:latin typeface="Calibri"/>
                <a:cs typeface="Calibri"/>
              </a:rPr>
              <a:t>procesos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administrativos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(transaccionales)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5"/>
              </a:lnSpc>
            </a:pPr>
            <a:r>
              <a:rPr sz="1200" dirty="0">
                <a:latin typeface="Calibri"/>
                <a:cs typeface="Calibri"/>
              </a:rPr>
              <a:t>través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herram</a:t>
            </a:r>
            <a:r>
              <a:rPr sz="1200" spc="-10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mi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  <a:p>
            <a:pPr marL="12700" marR="61594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mejorar procesos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tiempo, costo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eficiencia.</a:t>
            </a:r>
            <a:endParaRPr sz="1200">
              <a:latin typeface="Calibri"/>
              <a:cs typeface="Calibri"/>
            </a:endParaRPr>
          </a:p>
          <a:p>
            <a:pPr marL="12700" marR="120014">
              <a:lnSpc>
                <a:spcPts val="1430"/>
              </a:lnSpc>
              <a:spcBef>
                <a:spcPts val="30"/>
              </a:spcBef>
            </a:pPr>
            <a:r>
              <a:rPr sz="1200" spc="-5" dirty="0">
                <a:latin typeface="Calibri"/>
                <a:cs typeface="Calibri"/>
              </a:rPr>
              <a:t>Aprender cómo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 administrativos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vive</a:t>
            </a:r>
            <a:endParaRPr sz="1200">
              <a:latin typeface="Calibri"/>
              <a:cs typeface="Calibri"/>
            </a:endParaRPr>
          </a:p>
          <a:p>
            <a:pPr marL="12700" marR="63500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una </a:t>
            </a:r>
            <a:r>
              <a:rPr sz="1200" spc="-5" dirty="0">
                <a:latin typeface="Calibri"/>
                <a:cs typeface="Calibri"/>
              </a:rPr>
              <a:t>organización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cuanto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defectos, reprocesos, </a:t>
            </a:r>
            <a:r>
              <a:rPr sz="1200" spc="-5" dirty="0">
                <a:latin typeface="Calibri"/>
                <a:cs typeface="Calibri"/>
              </a:rPr>
              <a:t>largos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tiempos</a:t>
            </a:r>
            <a:endParaRPr sz="1200">
              <a:latin typeface="Calibri"/>
              <a:cs typeface="Calibri"/>
            </a:endParaRPr>
          </a:p>
          <a:p>
            <a:pPr marL="12700" marR="236854">
              <a:lnSpc>
                <a:spcPts val="143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espera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clientes internos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externos.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200"/>
              </a:lnSpc>
            </a:pPr>
            <a:r>
              <a:rPr sz="1200" spc="-5" dirty="0">
                <a:latin typeface="Calibri"/>
                <a:cs typeface="Calibri"/>
              </a:rPr>
              <a:t>Aprender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administrar mejor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recursos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humanos,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tecnológicos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tener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5" dirty="0">
                <a:latin typeface="Calibri"/>
                <a:cs typeface="Calibri"/>
              </a:rPr>
              <a:t> cadena</a:t>
            </a:r>
            <a:endParaRPr sz="1200">
              <a:latin typeface="Calibri"/>
              <a:cs typeface="Calibri"/>
            </a:endParaRPr>
          </a:p>
          <a:p>
            <a:pPr marL="12700" marR="289560">
              <a:lnSpc>
                <a:spcPct val="996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procesos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administrativos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transaccionales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eficiencia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clase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mundial.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a:</a:t>
            </a:r>
            <a:endParaRPr sz="1200">
              <a:latin typeface="Calibri"/>
              <a:cs typeface="Calibri"/>
            </a:endParaRPr>
          </a:p>
          <a:p>
            <a:pPr marL="12700" marR="99695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Personas </a:t>
            </a:r>
            <a:r>
              <a:rPr sz="1200" spc="-5" dirty="0">
                <a:latin typeface="Calibri"/>
                <a:cs typeface="Calibri"/>
              </a:rPr>
              <a:t>relacionadas con procesos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administrativos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servicios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endParaRPr sz="1200">
              <a:latin typeface="Calibri"/>
              <a:cs typeface="Calibri"/>
            </a:endParaRPr>
          </a:p>
          <a:p>
            <a:pPr marL="12700" marR="161925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desean </a:t>
            </a:r>
            <a:r>
              <a:rPr sz="1200" spc="-5" dirty="0">
                <a:latin typeface="Calibri"/>
                <a:cs typeface="Calibri"/>
              </a:rPr>
              <a:t>conocer </a:t>
            </a:r>
            <a:r>
              <a:rPr sz="1200" dirty="0">
                <a:latin typeface="Calibri"/>
                <a:cs typeface="Calibri"/>
              </a:rPr>
              <a:t>y/o </a:t>
            </a:r>
            <a:r>
              <a:rPr sz="1200" spc="-5" dirty="0">
                <a:latin typeface="Calibri"/>
                <a:cs typeface="Calibri"/>
              </a:rPr>
              <a:t>desarrollar sus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administrar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 eficiente.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endParaRPr sz="1200">
              <a:latin typeface="Calibri"/>
              <a:cs typeface="Calibri"/>
            </a:endParaRPr>
          </a:p>
          <a:p>
            <a:pPr marL="12700" marR="63500">
              <a:lnSpc>
                <a:spcPct val="995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aplicaciones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Office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tienen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departamentos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independientes </a:t>
            </a:r>
            <a:r>
              <a:rPr sz="1200" dirty="0">
                <a:latin typeface="Calibri"/>
                <a:cs typeface="Calibri"/>
              </a:rPr>
              <a:t>así </a:t>
            </a:r>
            <a:r>
              <a:rPr sz="1200" spc="-5" dirty="0">
                <a:latin typeface="Calibri"/>
                <a:cs typeface="Calibri"/>
              </a:rPr>
              <a:t>como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relación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Ventas,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Planeación,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soporte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Calidad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Producción,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Logística, Compras,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Producción, </a:t>
            </a:r>
            <a:r>
              <a:rPr sz="1200" dirty="0">
                <a:latin typeface="Calibri"/>
                <a:cs typeface="Calibri"/>
              </a:rPr>
              <a:t>IT,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Finanzas,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RH,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Almacenes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Embarques.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Duración: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20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66059" y="2198877"/>
            <a:ext cx="3340100" cy="6399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Pensamiento</a:t>
            </a:r>
            <a:r>
              <a:rPr sz="1100" b="1" spc="-4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Lean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spcBef>
                <a:spcPts val="5"/>
              </a:spcBef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¿Dónde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está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desperdicio?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¿Cómo </a:t>
            </a:r>
            <a:r>
              <a:rPr sz="1100" dirty="0">
                <a:latin typeface="Calibri"/>
                <a:cs typeface="Calibri"/>
              </a:rPr>
              <a:t>pasa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gente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tiempo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 </a:t>
            </a:r>
            <a:r>
              <a:rPr sz="1100" spc="-5" dirty="0">
                <a:latin typeface="Calibri"/>
                <a:cs typeface="Calibri"/>
              </a:rPr>
              <a:t>trabajo?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10" dirty="0">
                <a:latin typeface="Calibri"/>
                <a:cs typeface="Calibri"/>
              </a:rPr>
              <a:t>Clasificando</a:t>
            </a:r>
            <a:r>
              <a:rPr sz="1100" spc="-5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los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8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tipos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de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desperdicio.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dirty="0">
                <a:latin typeface="Calibri"/>
                <a:cs typeface="Calibri"/>
              </a:rPr>
              <a:t>Reglas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diseñar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procesos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basados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principios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lean</a:t>
            </a:r>
            <a:endParaRPr sz="1100">
              <a:latin typeface="Calibri"/>
              <a:cs typeface="Calibri"/>
            </a:endParaRPr>
          </a:p>
          <a:p>
            <a:pPr marL="13970">
              <a:lnSpc>
                <a:spcPts val="1315"/>
              </a:lnSpc>
            </a:pPr>
            <a:r>
              <a:rPr sz="1100" b="1" spc="-5" dirty="0">
                <a:latin typeface="Calibri"/>
                <a:cs typeface="Calibri"/>
              </a:rPr>
              <a:t>D</a:t>
            </a:r>
            <a:r>
              <a:rPr sz="1100" b="1" spc="-10" dirty="0">
                <a:latin typeface="Calibri"/>
                <a:cs typeface="Calibri"/>
              </a:rPr>
              <a:t>o</a:t>
            </a:r>
            <a:r>
              <a:rPr sz="1100" b="1" spc="-5" dirty="0">
                <a:latin typeface="Calibri"/>
                <a:cs typeface="Calibri"/>
              </a:rPr>
              <a:t>nd</a:t>
            </a:r>
            <a:r>
              <a:rPr sz="1100" b="1" dirty="0">
                <a:latin typeface="Calibri"/>
                <a:cs typeface="Calibri"/>
              </a:rPr>
              <a:t>e</a:t>
            </a:r>
            <a:r>
              <a:rPr sz="1100" b="1" spc="-6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enf</a:t>
            </a:r>
            <a:r>
              <a:rPr sz="1100" b="1" spc="-10" dirty="0">
                <a:latin typeface="Calibri"/>
                <a:cs typeface="Calibri"/>
              </a:rPr>
              <a:t>o</a:t>
            </a:r>
            <a:r>
              <a:rPr sz="1100" b="1" spc="5" dirty="0">
                <a:latin typeface="Calibri"/>
                <a:cs typeface="Calibri"/>
              </a:rPr>
              <a:t>c</a:t>
            </a:r>
            <a:r>
              <a:rPr sz="1100" b="1" spc="-10" dirty="0">
                <a:latin typeface="Calibri"/>
                <a:cs typeface="Calibri"/>
              </a:rPr>
              <a:t>a</a:t>
            </a:r>
            <a:r>
              <a:rPr sz="1100" b="1" dirty="0">
                <a:latin typeface="Calibri"/>
                <a:cs typeface="Calibri"/>
              </a:rPr>
              <a:t>rse</a:t>
            </a:r>
            <a:r>
              <a:rPr sz="1100" b="1" spc="-3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y</a:t>
            </a:r>
            <a:r>
              <a:rPr sz="1100" b="1" spc="3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enf</a:t>
            </a:r>
            <a:r>
              <a:rPr sz="1100" b="1" spc="-10" dirty="0">
                <a:latin typeface="Calibri"/>
                <a:cs typeface="Calibri"/>
              </a:rPr>
              <a:t>o</a:t>
            </a:r>
            <a:r>
              <a:rPr sz="1100" b="1" spc="-5" dirty="0">
                <a:latin typeface="Calibri"/>
                <a:cs typeface="Calibri"/>
              </a:rPr>
              <a:t>qu</a:t>
            </a:r>
            <a:r>
              <a:rPr sz="1100" b="1" dirty="0">
                <a:latin typeface="Calibri"/>
                <a:cs typeface="Calibri"/>
              </a:rPr>
              <a:t>e</a:t>
            </a:r>
            <a:r>
              <a:rPr sz="1100" b="1" spc="-8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g</a:t>
            </a:r>
            <a:r>
              <a:rPr sz="1100" b="1" spc="-5" dirty="0">
                <a:latin typeface="Calibri"/>
                <a:cs typeface="Calibri"/>
              </a:rPr>
              <a:t>ene</a:t>
            </a:r>
            <a:r>
              <a:rPr sz="1100" b="1" dirty="0">
                <a:latin typeface="Calibri"/>
                <a:cs typeface="Calibri"/>
              </a:rPr>
              <a:t>r</a:t>
            </a:r>
            <a:r>
              <a:rPr sz="1100" b="1" spc="-10" dirty="0">
                <a:latin typeface="Calibri"/>
                <a:cs typeface="Calibri"/>
              </a:rPr>
              <a:t>a</a:t>
            </a:r>
            <a:r>
              <a:rPr sz="1100" b="1" dirty="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  <a:p>
            <a:pPr marL="13970" marR="5080">
              <a:lnSpc>
                <a:spcPts val="1310"/>
              </a:lnSpc>
              <a:spcBef>
                <a:spcPts val="45"/>
              </a:spcBef>
              <a:buChar char="-"/>
              <a:tabLst>
                <a:tab pos="87630" algn="l"/>
              </a:tabLst>
            </a:pPr>
            <a:r>
              <a:rPr sz="1100" spc="-10" dirty="0">
                <a:latin typeface="Calibri"/>
                <a:cs typeface="Calibri"/>
              </a:rPr>
              <a:t>Preguntas clave. </a:t>
            </a:r>
            <a:r>
              <a:rPr sz="1100" spc="-5" dirty="0">
                <a:latin typeface="Calibri"/>
                <a:cs typeface="Calibri"/>
              </a:rPr>
              <a:t>Diagnóstico, identificando procesos </a:t>
            </a:r>
            <a:r>
              <a:rPr sz="1100" dirty="0">
                <a:latin typeface="Calibri"/>
                <a:cs typeface="Calibri"/>
              </a:rPr>
              <a:t>para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mejorar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ts val="1300"/>
              </a:lnSpc>
              <a:buChar char="-"/>
              <a:tabLst>
                <a:tab pos="87630" algn="l"/>
              </a:tabLst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mi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istrac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ó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ean.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Enfo</a:t>
            </a:r>
            <a:r>
              <a:rPr sz="1100" spc="-15" dirty="0">
                <a:latin typeface="Calibri"/>
                <a:cs typeface="Calibri"/>
              </a:rPr>
              <a:t>q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eneral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dirty="0">
                <a:latin typeface="Calibri"/>
                <a:cs typeface="Calibri"/>
              </a:rPr>
              <a:t>Jornada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procesos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administrativos</a:t>
            </a:r>
            <a:endParaRPr sz="1100">
              <a:latin typeface="Calibri"/>
              <a:cs typeface="Calibri"/>
            </a:endParaRPr>
          </a:p>
          <a:p>
            <a:pPr marL="13970" marR="36195" indent="-1905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10" dirty="0">
                <a:latin typeface="Calibri"/>
                <a:cs typeface="Calibri"/>
              </a:rPr>
              <a:t>Ejemplo. Proceso de contratación </a:t>
            </a:r>
            <a:r>
              <a:rPr sz="1100" spc="-5" dirty="0">
                <a:latin typeface="Calibri"/>
                <a:cs typeface="Calibri"/>
              </a:rPr>
              <a:t>tomando una visión de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“proceso”</a:t>
            </a:r>
            <a:endParaRPr sz="1100">
              <a:latin typeface="Calibri"/>
              <a:cs typeface="Calibri"/>
            </a:endParaRPr>
          </a:p>
          <a:p>
            <a:pPr marL="13970" marR="93345">
              <a:lnSpc>
                <a:spcPct val="100000"/>
              </a:lnSpc>
              <a:spcBef>
                <a:spcPts val="5"/>
              </a:spcBef>
            </a:pPr>
            <a:r>
              <a:rPr sz="1100" b="1" spc="-5" dirty="0">
                <a:latin typeface="Calibri"/>
                <a:cs typeface="Calibri"/>
              </a:rPr>
              <a:t>Aprendiendo </a:t>
            </a:r>
            <a:r>
              <a:rPr sz="1100" b="1" dirty="0">
                <a:latin typeface="Calibri"/>
                <a:cs typeface="Calibri"/>
              </a:rPr>
              <a:t>a </a:t>
            </a:r>
            <a:r>
              <a:rPr sz="1100" b="1" spc="-5" dirty="0">
                <a:latin typeface="Calibri"/>
                <a:cs typeface="Calibri"/>
              </a:rPr>
              <a:t>Ver </a:t>
            </a:r>
            <a:r>
              <a:rPr sz="1100" b="1" dirty="0">
                <a:latin typeface="Calibri"/>
                <a:cs typeface="Calibri"/>
              </a:rPr>
              <a:t>– </a:t>
            </a:r>
            <a:r>
              <a:rPr sz="1100" b="1" spc="-5" dirty="0">
                <a:latin typeface="Calibri"/>
                <a:cs typeface="Calibri"/>
              </a:rPr>
              <a:t>Pictograma, Mapa de </a:t>
            </a:r>
            <a:r>
              <a:rPr sz="1100" b="1" dirty="0">
                <a:latin typeface="Calibri"/>
                <a:cs typeface="Calibri"/>
              </a:rPr>
              <a:t>la </a:t>
            </a:r>
            <a:r>
              <a:rPr sz="1100" b="1" spc="-5" dirty="0">
                <a:latin typeface="Calibri"/>
                <a:cs typeface="Calibri"/>
              </a:rPr>
              <a:t>Cadena de </a:t>
            </a:r>
            <a:r>
              <a:rPr sz="1100" b="1" spc="-23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Valor</a:t>
            </a:r>
            <a:endParaRPr sz="1100">
              <a:latin typeface="Calibri"/>
              <a:cs typeface="Calibri"/>
            </a:endParaRPr>
          </a:p>
          <a:p>
            <a:pPr marL="13970" marR="343535">
              <a:lnSpc>
                <a:spcPts val="1310"/>
              </a:lnSpc>
              <a:spcBef>
                <a:spcPts val="40"/>
              </a:spcBef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Administración de </a:t>
            </a:r>
            <a:r>
              <a:rPr sz="1100" dirty="0">
                <a:latin typeface="Calibri"/>
                <a:cs typeface="Calibri"/>
              </a:rPr>
              <a:t>la </a:t>
            </a:r>
            <a:r>
              <a:rPr sz="1100" spc="-5" dirty="0">
                <a:latin typeface="Calibri"/>
                <a:cs typeface="Calibri"/>
              </a:rPr>
              <a:t>cadena de </a:t>
            </a:r>
            <a:r>
              <a:rPr sz="1100" dirty="0">
                <a:latin typeface="Calibri"/>
                <a:cs typeface="Calibri"/>
              </a:rPr>
              <a:t>valor. </a:t>
            </a:r>
            <a:r>
              <a:rPr sz="1100" spc="-5" dirty="0">
                <a:latin typeface="Calibri"/>
                <a:cs typeface="Calibri"/>
              </a:rPr>
              <a:t>Ver </a:t>
            </a:r>
            <a:r>
              <a:rPr sz="1100" dirty="0">
                <a:latin typeface="Calibri"/>
                <a:cs typeface="Calibri"/>
              </a:rPr>
              <a:t>el </a:t>
            </a:r>
            <a:r>
              <a:rPr sz="1100" spc="-5" dirty="0">
                <a:latin typeface="Calibri"/>
                <a:cs typeface="Calibri"/>
              </a:rPr>
              <a:t>estado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actual.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ts val="13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Dibujar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proceso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dirty="0">
                <a:latin typeface="Calibri"/>
                <a:cs typeface="Calibri"/>
              </a:rPr>
              <a:t>Que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un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pictograma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Dibujar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pictograma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estado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actual.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Eliminar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desperdicio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 </a:t>
            </a:r>
            <a:r>
              <a:rPr sz="1100" spc="-5" dirty="0">
                <a:latin typeface="Calibri"/>
                <a:cs typeface="Calibri"/>
              </a:rPr>
              <a:t>pregunta ¿Por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qué?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¿Por qué?</a:t>
            </a:r>
            <a:endParaRPr sz="11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¿Por</a:t>
            </a:r>
            <a:r>
              <a:rPr sz="1100" spc="-5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qué?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ts val="1315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Opciones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estado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futuro</a:t>
            </a:r>
            <a:endParaRPr sz="1100">
              <a:latin typeface="Calibri"/>
              <a:cs typeface="Calibri"/>
            </a:endParaRPr>
          </a:p>
          <a:p>
            <a:pPr marL="13970" marR="550545">
              <a:lnSpc>
                <a:spcPts val="1310"/>
              </a:lnSpc>
              <a:spcBef>
                <a:spcPts val="45"/>
              </a:spcBef>
            </a:pPr>
            <a:r>
              <a:rPr sz="1100" b="1" spc="-5" dirty="0">
                <a:latin typeface="Calibri"/>
                <a:cs typeface="Calibri"/>
              </a:rPr>
              <a:t>Aprendiendo </a:t>
            </a:r>
            <a:r>
              <a:rPr sz="1100" b="1" dirty="0">
                <a:latin typeface="Calibri"/>
                <a:cs typeface="Calibri"/>
              </a:rPr>
              <a:t>a </a:t>
            </a:r>
            <a:r>
              <a:rPr sz="1100" b="1" spc="-5" dirty="0">
                <a:latin typeface="Calibri"/>
                <a:cs typeface="Calibri"/>
              </a:rPr>
              <a:t>Hacer </a:t>
            </a:r>
            <a:r>
              <a:rPr sz="1100" b="1" dirty="0">
                <a:latin typeface="Calibri"/>
                <a:cs typeface="Calibri"/>
              </a:rPr>
              <a:t>– </a:t>
            </a:r>
            <a:r>
              <a:rPr sz="1100" b="1" spc="-5" dirty="0">
                <a:latin typeface="Calibri"/>
                <a:cs typeface="Calibri"/>
              </a:rPr>
              <a:t>Aplicar Estrategias Lean: </a:t>
            </a:r>
            <a:r>
              <a:rPr sz="1100" b="1" spc="-23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Estabilizar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ts val="13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Estandarizar,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Flujo,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Nivelación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Enfoque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metódico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paso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 paso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Estabilizar.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Estandarizar.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Crear</a:t>
            </a:r>
            <a:r>
              <a:rPr sz="1100" spc="-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flujo.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Dibujar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estado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futuro</a:t>
            </a:r>
            <a:endParaRPr sz="11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100" b="1" spc="-5" dirty="0">
                <a:latin typeface="Calibri"/>
                <a:cs typeface="Calibri"/>
              </a:rPr>
              <a:t>Plan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de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Acción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y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Resolución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de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Problemas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dirty="0">
                <a:latin typeface="Calibri"/>
                <a:cs typeface="Calibri"/>
              </a:rPr>
              <a:t>Plan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acción</a:t>
            </a:r>
            <a:r>
              <a:rPr sz="1100" spc="-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sub-equipos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spcBef>
                <a:spcPts val="5"/>
              </a:spcBef>
              <a:buChar char="-"/>
              <a:tabLst>
                <a:tab pos="87630" algn="l"/>
              </a:tabLst>
            </a:pPr>
            <a:r>
              <a:rPr sz="1100" dirty="0">
                <a:latin typeface="Calibri"/>
                <a:cs typeface="Calibri"/>
              </a:rPr>
              <a:t>Que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es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la</a:t>
            </a:r>
            <a:r>
              <a:rPr sz="1100" spc="-5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solución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problemas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dirty="0">
                <a:latin typeface="Calibri"/>
                <a:cs typeface="Calibri"/>
              </a:rPr>
              <a:t>Resumen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 un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A3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procesos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administrativos.</a:t>
            </a:r>
            <a:endParaRPr sz="11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100" b="1" dirty="0">
                <a:latin typeface="Calibri"/>
                <a:cs typeface="Calibri"/>
              </a:rPr>
              <a:t>Apre</a:t>
            </a:r>
            <a:r>
              <a:rPr sz="1100" b="1" spc="-10" dirty="0">
                <a:latin typeface="Calibri"/>
                <a:cs typeface="Calibri"/>
              </a:rPr>
              <a:t>n</a:t>
            </a:r>
            <a:r>
              <a:rPr sz="1100" b="1" spc="-5" dirty="0">
                <a:latin typeface="Calibri"/>
                <a:cs typeface="Calibri"/>
              </a:rPr>
              <a:t>d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end</a:t>
            </a:r>
            <a:r>
              <a:rPr sz="1100" b="1" dirty="0">
                <a:latin typeface="Calibri"/>
                <a:cs typeface="Calibri"/>
              </a:rPr>
              <a:t>o</a:t>
            </a:r>
            <a:r>
              <a:rPr sz="1100" b="1" spc="-9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m</a:t>
            </a:r>
            <a:r>
              <a:rPr sz="1100" b="1" spc="-10" dirty="0">
                <a:latin typeface="Calibri"/>
                <a:cs typeface="Calibri"/>
              </a:rPr>
              <a:t>a</a:t>
            </a:r>
            <a:r>
              <a:rPr sz="1100" b="1" spc="-5" dirty="0">
                <a:latin typeface="Calibri"/>
                <a:cs typeface="Calibri"/>
              </a:rPr>
              <a:t>n</a:t>
            </a:r>
            <a:r>
              <a:rPr sz="1100" b="1" dirty="0">
                <a:latin typeface="Calibri"/>
                <a:cs typeface="Calibri"/>
              </a:rPr>
              <a:t>te</a:t>
            </a:r>
            <a:r>
              <a:rPr sz="1100" b="1" spc="-10" dirty="0">
                <a:latin typeface="Calibri"/>
                <a:cs typeface="Calibri"/>
              </a:rPr>
              <a:t>n</a:t>
            </a:r>
            <a:r>
              <a:rPr sz="1100" b="1" spc="-5" dirty="0">
                <a:latin typeface="Calibri"/>
                <a:cs typeface="Calibri"/>
              </a:rPr>
              <a:t>e</a:t>
            </a:r>
            <a:r>
              <a:rPr sz="1100" b="1" dirty="0">
                <a:latin typeface="Calibri"/>
                <a:cs typeface="Calibri"/>
              </a:rPr>
              <a:t>r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y</a:t>
            </a:r>
            <a:r>
              <a:rPr sz="1100" b="1" spc="-5" dirty="0">
                <a:latin typeface="Calibri"/>
                <a:cs typeface="Calibri"/>
              </a:rPr>
              <a:t> ext</a:t>
            </a:r>
            <a:r>
              <a:rPr sz="1100" b="1" spc="-10" dirty="0">
                <a:latin typeface="Calibri"/>
                <a:cs typeface="Calibri"/>
              </a:rPr>
              <a:t>e</a:t>
            </a:r>
            <a:r>
              <a:rPr sz="1100" b="1" spc="-5" dirty="0">
                <a:latin typeface="Calibri"/>
                <a:cs typeface="Calibri"/>
              </a:rPr>
              <a:t>nde</a:t>
            </a:r>
            <a:r>
              <a:rPr sz="1100" b="1" dirty="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Sustentando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mejoras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lean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Creando una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empresa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lean</a:t>
            </a:r>
            <a:r>
              <a:rPr sz="1100" spc="-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auténtica</a:t>
            </a:r>
            <a:endParaRPr sz="1100">
              <a:latin typeface="Calibri"/>
              <a:cs typeface="Calibri"/>
            </a:endParaRPr>
          </a:p>
          <a:p>
            <a:pPr marL="86995" indent="-74930">
              <a:lnSpc>
                <a:spcPct val="100000"/>
              </a:lnSpc>
              <a:spcBef>
                <a:spcPts val="10"/>
              </a:spcBef>
              <a:buChar char="-"/>
              <a:tabLst>
                <a:tab pos="87630" algn="l"/>
              </a:tabLst>
            </a:pPr>
            <a:r>
              <a:rPr sz="1100" spc="-5" dirty="0">
                <a:latin typeface="Calibri"/>
                <a:cs typeface="Calibri"/>
              </a:rPr>
              <a:t>Combinar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capacitación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ejecución.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75432" y="1921459"/>
            <a:ext cx="630936" cy="21854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933700" y="1744979"/>
            <a:ext cx="0" cy="6915784"/>
          </a:xfrm>
          <a:custGeom>
            <a:avLst/>
            <a:gdLst/>
            <a:ahLst/>
            <a:cxnLst/>
            <a:rect l="l" t="t" r="r" b="b"/>
            <a:pathLst>
              <a:path h="6915784">
                <a:moveTo>
                  <a:pt x="0" y="0"/>
                </a:moveTo>
                <a:lnTo>
                  <a:pt x="0" y="691578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65336" y="8657284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2113788"/>
            <a:ext cx="6242050" cy="4742815"/>
            <a:chOff x="309372" y="2113788"/>
            <a:chExt cx="6242050" cy="4742815"/>
          </a:xfrm>
        </p:grpSpPr>
        <p:sp>
          <p:nvSpPr>
            <p:cNvPr id="3" name="object 3"/>
            <p:cNvSpPr/>
            <p:nvPr/>
          </p:nvSpPr>
          <p:spPr>
            <a:xfrm>
              <a:off x="3429000" y="2113788"/>
              <a:ext cx="0" cy="4741545"/>
            </a:xfrm>
            <a:custGeom>
              <a:avLst/>
              <a:gdLst/>
              <a:ahLst/>
              <a:cxnLst/>
              <a:rect l="l" t="t" r="r" b="b"/>
              <a:pathLst>
                <a:path h="4741545">
                  <a:moveTo>
                    <a:pt x="0" y="0"/>
                  </a:moveTo>
                  <a:lnTo>
                    <a:pt x="0" y="474154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2120138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6837426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41748" y="2239060"/>
              <a:ext cx="633469" cy="22037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61133" y="834898"/>
            <a:ext cx="333946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9565" algn="l"/>
                <a:tab pos="710565" algn="l"/>
                <a:tab pos="1031875" algn="l"/>
              </a:tabLst>
            </a:pPr>
            <a:r>
              <a:rPr sz="2600" dirty="0"/>
              <a:t>5	S	Y	GESTIÓN</a:t>
            </a:r>
            <a:r>
              <a:rPr sz="2600" spc="-60" dirty="0"/>
              <a:t> </a:t>
            </a:r>
            <a:r>
              <a:rPr sz="2600" spc="-5" dirty="0"/>
              <a:t>VISUAL</a:t>
            </a:r>
            <a:endParaRPr sz="2600"/>
          </a:p>
        </p:txBody>
      </p:sp>
      <p:sp>
        <p:nvSpPr>
          <p:cNvPr id="8" name="object 8"/>
          <p:cNvSpPr txBox="1"/>
          <p:nvPr/>
        </p:nvSpPr>
        <p:spPr>
          <a:xfrm>
            <a:off x="439927" y="2604642"/>
            <a:ext cx="2870200" cy="2034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7620" algn="just">
              <a:lnSpc>
                <a:spcPct val="99500"/>
              </a:lnSpc>
            </a:pPr>
            <a:r>
              <a:rPr sz="1200" dirty="0">
                <a:latin typeface="Calibri"/>
                <a:cs typeface="Calibri"/>
              </a:rPr>
              <a:t>Que el </a:t>
            </a:r>
            <a:r>
              <a:rPr sz="1200" spc="-5" dirty="0">
                <a:latin typeface="Calibri"/>
                <a:cs typeface="Calibri"/>
              </a:rPr>
              <a:t>participante </a:t>
            </a:r>
            <a:r>
              <a:rPr sz="1200" dirty="0">
                <a:latin typeface="Calibri"/>
                <a:cs typeface="Calibri"/>
              </a:rPr>
              <a:t>al </a:t>
            </a:r>
            <a:r>
              <a:rPr sz="1200" spc="-5" dirty="0">
                <a:latin typeface="Calibri"/>
                <a:cs typeface="Calibri"/>
              </a:rPr>
              <a:t>finalizar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curso pueda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5S,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pueda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implementarlas</a:t>
            </a:r>
            <a:r>
              <a:rPr sz="1200" dirty="0">
                <a:latin typeface="Calibri"/>
                <a:cs typeface="Calibri"/>
              </a:rPr>
              <a:t> 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 área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piloto,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progreso </a:t>
            </a:r>
            <a:r>
              <a:rPr sz="1200" spc="-5" dirty="0">
                <a:latin typeface="Calibri"/>
                <a:cs typeface="Calibri"/>
              </a:rPr>
              <a:t>en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avance de </a:t>
            </a:r>
            <a:r>
              <a:rPr sz="1200" dirty="0">
                <a:latin typeface="Calibri"/>
                <a:cs typeface="Calibri"/>
              </a:rPr>
              <a:t>las mismas y </a:t>
            </a:r>
            <a:r>
              <a:rPr sz="1200" spc="-5" dirty="0">
                <a:latin typeface="Calibri"/>
                <a:cs typeface="Calibri"/>
              </a:rPr>
              <a:t>pueda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 formatos propios para monitorear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tendencia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realizar auditorías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40"/>
              </a:lnSpc>
              <a:spcBef>
                <a:spcPts val="45"/>
              </a:spcBef>
              <a:tabLst>
                <a:tab pos="698500" algn="l"/>
                <a:tab pos="1082675" algn="l"/>
                <a:tab pos="1753235" algn="l"/>
                <a:tab pos="2236470" algn="l"/>
                <a:tab pos="2544445" algn="l"/>
              </a:tabLst>
            </a:pPr>
            <a:r>
              <a:rPr sz="1200" dirty="0">
                <a:latin typeface="Calibri"/>
                <a:cs typeface="Calibri"/>
              </a:rPr>
              <a:t>Todo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administrativo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operativo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em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a	</a:t>
            </a:r>
            <a:r>
              <a:rPr sz="1200" spc="5" dirty="0">
                <a:latin typeface="Calibri"/>
                <a:cs typeface="Calibri"/>
              </a:rPr>
              <a:t>qu</a:t>
            </a:r>
            <a:r>
              <a:rPr sz="1200" dirty="0">
                <a:latin typeface="Calibri"/>
                <a:cs typeface="Calibri"/>
              </a:rPr>
              <a:t>e	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	te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	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	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ugar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9927" y="4612004"/>
            <a:ext cx="28695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ordenado</a:t>
            </a:r>
            <a:r>
              <a:rPr sz="1200" spc="6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 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limpio</a:t>
            </a:r>
            <a:r>
              <a:rPr sz="1200" spc="6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traduciendo</a:t>
            </a:r>
            <a:r>
              <a:rPr sz="1200" spc="6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esto  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endParaRPr sz="1200">
              <a:latin typeface="Calibri"/>
              <a:cs typeface="Calibri"/>
            </a:endParaRPr>
          </a:p>
          <a:p>
            <a:pPr marR="6985" algn="r">
              <a:lnSpc>
                <a:spcPct val="100000"/>
              </a:lnSpc>
            </a:pPr>
            <a:r>
              <a:rPr sz="1200" spc="-15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9927" y="4794884"/>
            <a:ext cx="2643505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spc="-5" dirty="0">
                <a:latin typeface="Calibri"/>
                <a:cs typeface="Calibri"/>
              </a:rPr>
              <a:t>buenos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resultados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indicadores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9927" y="5348096"/>
            <a:ext cx="2521585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40"/>
              </a:lnSpc>
              <a:spcBef>
                <a:spcPts val="35"/>
              </a:spcBef>
            </a:pPr>
            <a:r>
              <a:rPr sz="1200" dirty="0">
                <a:latin typeface="Calibri"/>
                <a:cs typeface="Calibri"/>
              </a:rPr>
              <a:t>8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teóricas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54577" y="2693034"/>
            <a:ext cx="2310765" cy="3503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Conceptos básicos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beneficios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5S´s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Antecedentes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5s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Conceptos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fundamentales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diario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dirty="0">
                <a:latin typeface="Calibri"/>
                <a:cs typeface="Calibri"/>
              </a:rPr>
              <a:t>5s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beneficios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directos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nc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 n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os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Entorno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 estable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Confianza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Entorno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seguro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Conceptos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ue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ro</a:t>
            </a:r>
            <a:r>
              <a:rPr sz="1200" spc="-15" dirty="0">
                <a:latin typeface="Calibri"/>
                <a:cs typeface="Calibri"/>
              </a:rPr>
              <a:t>j</a:t>
            </a:r>
            <a:r>
              <a:rPr sz="1200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Clasificación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Orden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Limpieza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Estandarización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Disciplina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Elementos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Anexos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Imagen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6" name="Grupo 15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7" name="CuadroTexto 16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9" name="Flecha derecha 18">
            <a:hlinkClick r:id="rId4" action="ppaction://hlinksldjump"/>
          </p:cNvPr>
          <p:cNvSpPr/>
          <p:nvPr/>
        </p:nvSpPr>
        <p:spPr>
          <a:xfrm flipH="1">
            <a:off x="6465336" y="7858204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2206751"/>
            <a:ext cx="6242050" cy="5066030"/>
            <a:chOff x="309372" y="2206751"/>
            <a:chExt cx="6242050" cy="5066030"/>
          </a:xfrm>
        </p:grpSpPr>
        <p:sp>
          <p:nvSpPr>
            <p:cNvPr id="3" name="object 3"/>
            <p:cNvSpPr/>
            <p:nvPr/>
          </p:nvSpPr>
          <p:spPr>
            <a:xfrm>
              <a:off x="3429000" y="2206751"/>
              <a:ext cx="0" cy="5065395"/>
            </a:xfrm>
            <a:custGeom>
              <a:avLst/>
              <a:gdLst/>
              <a:ahLst/>
              <a:cxnLst/>
              <a:rect l="l" t="t" r="r" b="b"/>
              <a:pathLst>
                <a:path h="5065395">
                  <a:moveTo>
                    <a:pt x="0" y="0"/>
                  </a:moveTo>
                  <a:lnTo>
                    <a:pt x="0" y="506539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2213101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7253477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41748" y="2332024"/>
              <a:ext cx="633469" cy="22037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7463" y="837946"/>
            <a:ext cx="59086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DIPLOMADO</a:t>
            </a:r>
            <a:r>
              <a:rPr spc="25" dirty="0"/>
              <a:t> </a:t>
            </a:r>
            <a:r>
              <a:rPr spc="-10" dirty="0"/>
              <a:t>PRÁCTICO</a:t>
            </a:r>
            <a:r>
              <a:rPr spc="5" dirty="0"/>
              <a:t> </a:t>
            </a:r>
            <a:r>
              <a:rPr spc="-5" dirty="0"/>
              <a:t>IMPLEMENTACION</a:t>
            </a:r>
            <a:r>
              <a:rPr spc="15" dirty="0"/>
              <a:t> </a:t>
            </a:r>
            <a:r>
              <a:rPr spc="-5" dirty="0"/>
              <a:t>KAIZEN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9927" y="2697607"/>
            <a:ext cx="2869565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Desarrollar un </a:t>
            </a:r>
            <a:r>
              <a:rPr sz="1200" dirty="0">
                <a:latin typeface="Calibri"/>
                <a:cs typeface="Calibri"/>
              </a:rPr>
              <a:t>taller </a:t>
            </a:r>
            <a:r>
              <a:rPr sz="1200" spc="-5" dirty="0">
                <a:latin typeface="Calibri"/>
                <a:cs typeface="Calibri"/>
              </a:rPr>
              <a:t>que se </a:t>
            </a:r>
            <a:r>
              <a:rPr sz="1200" dirty="0">
                <a:latin typeface="Calibri"/>
                <a:cs typeface="Calibri"/>
              </a:rPr>
              <a:t>lleva a </a:t>
            </a:r>
            <a:r>
              <a:rPr sz="1200" spc="-5" dirty="0">
                <a:latin typeface="Calibri"/>
                <a:cs typeface="Calibri"/>
              </a:rPr>
              <a:t>cabo con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participación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miembros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2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diferentes </a:t>
            </a:r>
            <a:r>
              <a:rPr sz="1200" dirty="0">
                <a:latin typeface="Calibri"/>
                <a:cs typeface="Calibri"/>
              </a:rPr>
              <a:t> áreas de la </a:t>
            </a:r>
            <a:r>
              <a:rPr sz="1200" spc="-5" dirty="0">
                <a:latin typeface="Calibri"/>
                <a:cs typeface="Calibri"/>
              </a:rPr>
              <a:t>empresa donde previamente se </a:t>
            </a:r>
            <a:r>
              <a:rPr sz="1200" dirty="0">
                <a:latin typeface="Calibri"/>
                <a:cs typeface="Calibri"/>
              </a:rPr>
              <a:t> designa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área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trabajará,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obteniendo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resultados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finalizar</a:t>
            </a:r>
            <a:r>
              <a:rPr sz="1200" dirty="0">
                <a:latin typeface="Calibri"/>
                <a:cs typeface="Calibri"/>
              </a:rPr>
              <a:t> 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semana.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Personas  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y/o  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empresas</a:t>
            </a:r>
            <a:r>
              <a:rPr sz="1200" spc="6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relacionadas  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endParaRPr sz="1200">
              <a:latin typeface="Calibri"/>
              <a:cs typeface="Calibri"/>
            </a:endParaRPr>
          </a:p>
          <a:p>
            <a:pPr marL="12700" marR="6985" algn="just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productivos,</a:t>
            </a:r>
            <a:r>
              <a:rPr sz="1200" dirty="0">
                <a:latin typeface="Calibri"/>
                <a:cs typeface="Calibri"/>
              </a:rPr>
              <a:t> administrativos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 servicios</a:t>
            </a:r>
            <a:r>
              <a:rPr sz="1200" dirty="0">
                <a:latin typeface="Calibri"/>
                <a:cs typeface="Calibri"/>
              </a:rPr>
              <a:t> 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desean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 </a:t>
            </a:r>
            <a:r>
              <a:rPr sz="1200" dirty="0">
                <a:latin typeface="Calibri"/>
                <a:cs typeface="Calibri"/>
              </a:rPr>
              <a:t> para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sean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más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eficientes.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52705">
              <a:lnSpc>
                <a:spcPts val="145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teóricas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54577" y="2804286"/>
            <a:ext cx="2564130" cy="2597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7165" indent="-1651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Desperdicios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en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el Lugar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Trabajo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ts val="1550"/>
              </a:lnSpc>
              <a:spcBef>
                <a:spcPts val="10"/>
              </a:spcBef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Medición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Desperdicios</a:t>
            </a:r>
            <a:endParaRPr sz="1300">
              <a:latin typeface="Calibri"/>
              <a:cs typeface="Calibri"/>
            </a:endParaRPr>
          </a:p>
          <a:p>
            <a:pPr marL="12700" marR="32384">
              <a:lnSpc>
                <a:spcPts val="1550"/>
              </a:lnSpc>
              <a:spcBef>
                <a:spcPts val="50"/>
              </a:spcBef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Identificación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oportunidades</a:t>
            </a:r>
            <a:r>
              <a:rPr sz="1300" spc="5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 </a:t>
            </a:r>
            <a:r>
              <a:rPr sz="1300" spc="-27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Mejora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ts val="1545"/>
              </a:lnSpc>
              <a:buAutoNum type="arabicPeriod"/>
              <a:tabLst>
                <a:tab pos="177800" algn="l"/>
              </a:tabLst>
            </a:pPr>
            <a:r>
              <a:rPr sz="1300" spc="-10" dirty="0">
                <a:latin typeface="Calibri"/>
                <a:cs typeface="Calibri"/>
              </a:rPr>
              <a:t>Valor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Añadido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Desperdicio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T</a:t>
            </a:r>
            <a:r>
              <a:rPr sz="1300" spc="-15" dirty="0">
                <a:latin typeface="Calibri"/>
                <a:cs typeface="Calibri"/>
              </a:rPr>
              <a:t>r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-15" dirty="0">
                <a:latin typeface="Calibri"/>
                <a:cs typeface="Calibri"/>
              </a:rPr>
              <a:t>b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-15" dirty="0">
                <a:latin typeface="Calibri"/>
                <a:cs typeface="Calibri"/>
              </a:rPr>
              <a:t>j</a:t>
            </a:r>
            <a:r>
              <a:rPr sz="1300" spc="-5" dirty="0">
                <a:latin typeface="Calibri"/>
                <a:cs typeface="Calibri"/>
              </a:rPr>
              <a:t>o</a:t>
            </a:r>
            <a:r>
              <a:rPr sz="1300" spc="-8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est</a:t>
            </a:r>
            <a:r>
              <a:rPr sz="1300" spc="-20" dirty="0">
                <a:latin typeface="Calibri"/>
                <a:cs typeface="Calibri"/>
              </a:rPr>
              <a:t>a</a:t>
            </a:r>
            <a:r>
              <a:rPr sz="1300" spc="-10" dirty="0">
                <a:latin typeface="Calibri"/>
                <a:cs typeface="Calibri"/>
              </a:rPr>
              <a:t>n</a:t>
            </a:r>
            <a:r>
              <a:rPr sz="1300" spc="-15" dirty="0">
                <a:latin typeface="Calibri"/>
                <a:cs typeface="Calibri"/>
              </a:rPr>
              <a:t>d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-15" dirty="0">
                <a:latin typeface="Calibri"/>
                <a:cs typeface="Calibri"/>
              </a:rPr>
              <a:t>r</a:t>
            </a:r>
            <a:r>
              <a:rPr sz="1300" spc="-5" dirty="0">
                <a:latin typeface="Calibri"/>
                <a:cs typeface="Calibri"/>
              </a:rPr>
              <a:t>i</a:t>
            </a:r>
            <a:r>
              <a:rPr sz="1300" spc="-15" dirty="0">
                <a:latin typeface="Calibri"/>
                <a:cs typeface="Calibri"/>
              </a:rPr>
              <a:t>z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-15" dirty="0">
                <a:latin typeface="Calibri"/>
                <a:cs typeface="Calibri"/>
              </a:rPr>
              <a:t>d</a:t>
            </a:r>
            <a:r>
              <a:rPr sz="1300" spc="-5" dirty="0">
                <a:latin typeface="Calibri"/>
                <a:cs typeface="Calibri"/>
              </a:rPr>
              <a:t>o</a:t>
            </a:r>
            <a:endParaRPr sz="1300">
              <a:latin typeface="Calibri"/>
              <a:cs typeface="Calibri"/>
            </a:endParaRPr>
          </a:p>
          <a:p>
            <a:pPr marL="177165" indent="-165100">
              <a:lnSpc>
                <a:spcPts val="1550"/>
              </a:lnSpc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Tiempo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Takt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y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Tiempo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Ciclo</a:t>
            </a:r>
            <a:endParaRPr sz="1300">
              <a:latin typeface="Calibri"/>
              <a:cs typeface="Calibri"/>
            </a:endParaRPr>
          </a:p>
          <a:p>
            <a:pPr marL="12700" marR="143510">
              <a:lnSpc>
                <a:spcPts val="1550"/>
              </a:lnSpc>
              <a:spcBef>
                <a:spcPts val="50"/>
              </a:spcBef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Utilización</a:t>
            </a:r>
            <a:r>
              <a:rPr sz="1300" spc="6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 herramientas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estadísticas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para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el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análisis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datos</a:t>
            </a:r>
            <a:endParaRPr sz="1300">
              <a:latin typeface="Calibri"/>
              <a:cs typeface="Calibri"/>
            </a:endParaRPr>
          </a:p>
          <a:p>
            <a:pPr marL="12700" marR="334645">
              <a:lnSpc>
                <a:spcPts val="1550"/>
              </a:lnSpc>
              <a:spcBef>
                <a:spcPts val="20"/>
              </a:spcBef>
              <a:buAutoNum type="arabicPeriod"/>
              <a:tabLst>
                <a:tab pos="177800" algn="l"/>
              </a:tabLst>
            </a:pPr>
            <a:r>
              <a:rPr sz="1300" spc="-5" dirty="0">
                <a:latin typeface="Calibri"/>
                <a:cs typeface="Calibri"/>
              </a:rPr>
              <a:t>Actividades dentro del área de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trabajo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(soluciones)</a:t>
            </a:r>
            <a:endParaRPr sz="1300">
              <a:latin typeface="Calibri"/>
              <a:cs typeface="Calibri"/>
            </a:endParaRPr>
          </a:p>
          <a:p>
            <a:pPr marL="12700" marR="283210">
              <a:lnSpc>
                <a:spcPts val="1560"/>
              </a:lnSpc>
              <a:buAutoNum type="arabicPeriod"/>
              <a:tabLst>
                <a:tab pos="177800" algn="l"/>
              </a:tabLst>
            </a:pPr>
            <a:r>
              <a:rPr sz="1300" spc="-10" dirty="0">
                <a:latin typeface="Calibri"/>
                <a:cs typeface="Calibri"/>
              </a:rPr>
              <a:t>Administración </a:t>
            </a:r>
            <a:r>
              <a:rPr sz="1300" spc="-5" dirty="0">
                <a:latin typeface="Calibri"/>
                <a:cs typeface="Calibri"/>
              </a:rPr>
              <a:t>de restricciones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5´s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(mención)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46138" y="7744003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54508" y="1662938"/>
            <a:ext cx="6350000" cy="6885305"/>
            <a:chOff x="254508" y="1662938"/>
            <a:chExt cx="6350000" cy="6885305"/>
          </a:xfrm>
        </p:grpSpPr>
        <p:sp>
          <p:nvSpPr>
            <p:cNvPr id="3" name="object 3"/>
            <p:cNvSpPr/>
            <p:nvPr/>
          </p:nvSpPr>
          <p:spPr>
            <a:xfrm>
              <a:off x="3076956" y="1664208"/>
              <a:ext cx="0" cy="6883400"/>
            </a:xfrm>
            <a:custGeom>
              <a:avLst/>
              <a:gdLst/>
              <a:ahLst/>
              <a:cxnLst/>
              <a:rect l="l" t="t" r="r" b="b"/>
              <a:pathLst>
                <a:path h="6883400">
                  <a:moveTo>
                    <a:pt x="0" y="0"/>
                  </a:moveTo>
                  <a:lnTo>
                    <a:pt x="0" y="68834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4508" y="1669034"/>
              <a:ext cx="6349365" cy="0"/>
            </a:xfrm>
            <a:custGeom>
              <a:avLst/>
              <a:gdLst/>
              <a:ahLst/>
              <a:cxnLst/>
              <a:rect l="l" t="t" r="r" b="b"/>
              <a:pathLst>
                <a:path w="6349365">
                  <a:moveTo>
                    <a:pt x="0" y="0"/>
                  </a:moveTo>
                  <a:lnTo>
                    <a:pt x="6348984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5270" y="8529066"/>
              <a:ext cx="6348730" cy="0"/>
            </a:xfrm>
            <a:custGeom>
              <a:avLst/>
              <a:gdLst/>
              <a:ahLst/>
              <a:cxnLst/>
              <a:rect l="l" t="t" r="r" b="b"/>
              <a:pathLst>
                <a:path w="6348730">
                  <a:moveTo>
                    <a:pt x="0" y="0"/>
                  </a:moveTo>
                  <a:lnTo>
                    <a:pt x="634873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20184" y="1786128"/>
              <a:ext cx="633469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325751" y="837946"/>
            <a:ext cx="23342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75360" algn="l"/>
              </a:tabLst>
            </a:pPr>
            <a:r>
              <a:rPr spc="-10" dirty="0"/>
              <a:t>TALLER	POKA</a:t>
            </a:r>
            <a:r>
              <a:rPr spc="-50" dirty="0"/>
              <a:t> </a:t>
            </a:r>
            <a:r>
              <a:rPr spc="-5" dirty="0"/>
              <a:t>YOKE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44904" y="2308606"/>
            <a:ext cx="17100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0045" algn="l"/>
                <a:tab pos="1136015" algn="l"/>
                <a:tab pos="1588770" algn="l"/>
              </a:tabLst>
            </a:pPr>
            <a:r>
              <a:rPr sz="1200" dirty="0">
                <a:latin typeface="Calibri"/>
                <a:cs typeface="Calibri"/>
              </a:rPr>
              <a:t>los	pri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pios	para	la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6588" y="2128773"/>
            <a:ext cx="756285" cy="5715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300"/>
              </a:lnSpc>
              <a:spcBef>
                <a:spcPts val="110"/>
              </a:spcBef>
            </a:pPr>
            <a:r>
              <a:rPr sz="1200" b="1" spc="-5" dirty="0">
                <a:latin typeface="Calibri"/>
                <a:cs typeface="Calibri"/>
              </a:rPr>
              <a:t>Objetivo 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 </a:t>
            </a:r>
            <a:r>
              <a:rPr sz="1200" dirty="0">
                <a:latin typeface="Calibri"/>
                <a:cs typeface="Calibri"/>
              </a:rPr>
              <a:t> elab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raci</a:t>
            </a:r>
            <a:r>
              <a:rPr sz="1200" spc="-15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7952" y="2491866"/>
            <a:ext cx="1704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  <a:tab pos="730250" algn="l"/>
                <a:tab pos="1213485" algn="l"/>
                <a:tab pos="1581150" algn="l"/>
              </a:tabLst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	p</a:t>
            </a:r>
            <a:r>
              <a:rPr sz="1200" spc="-5" dirty="0">
                <a:latin typeface="Calibri"/>
                <a:cs typeface="Calibri"/>
              </a:rPr>
              <a:t>ok</a:t>
            </a:r>
            <a:r>
              <a:rPr sz="1200" dirty="0">
                <a:latin typeface="Calibri"/>
                <a:cs typeface="Calibri"/>
              </a:rPr>
              <a:t>a	yo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es	</a:t>
            </a:r>
            <a:r>
              <a:rPr sz="1200" spc="5" dirty="0">
                <a:latin typeface="Calibri"/>
                <a:cs typeface="Calibri"/>
              </a:rPr>
              <a:t>qu</a:t>
            </a:r>
            <a:r>
              <a:rPr sz="1200" dirty="0">
                <a:latin typeface="Calibri"/>
                <a:cs typeface="Calibri"/>
              </a:rPr>
              <a:t>e	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6588" y="2673222"/>
            <a:ext cx="2567940" cy="2403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99600"/>
              </a:lnSpc>
              <a:spcBef>
                <a:spcPts val="105"/>
              </a:spcBef>
            </a:pPr>
            <a:r>
              <a:rPr sz="1200" spc="-5" dirty="0">
                <a:latin typeface="Calibri"/>
                <a:cs typeface="Calibri"/>
              </a:rPr>
              <a:t>permitan</a:t>
            </a:r>
            <a:r>
              <a:rPr sz="1200" dirty="0">
                <a:latin typeface="Calibri"/>
                <a:cs typeface="Calibri"/>
              </a:rPr>
              <a:t> 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empresas</a:t>
            </a:r>
            <a:r>
              <a:rPr sz="1200" dirty="0">
                <a:latin typeface="Calibri"/>
                <a:cs typeface="Calibri"/>
              </a:rPr>
              <a:t> prevenir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errores </a:t>
            </a:r>
            <a:r>
              <a:rPr sz="1200" spc="-5" dirty="0">
                <a:latin typeface="Calibri"/>
                <a:cs typeface="Calibri"/>
              </a:rPr>
              <a:t>en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procesos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2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 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servicio.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Personas</a:t>
            </a:r>
            <a:r>
              <a:rPr sz="1200" spc="3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y/o</a:t>
            </a:r>
            <a:r>
              <a:rPr sz="1200" spc="3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empresas</a:t>
            </a:r>
            <a:r>
              <a:rPr sz="1200" spc="3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3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requieran</a:t>
            </a:r>
            <a:endParaRPr sz="1200">
              <a:latin typeface="Calibri"/>
              <a:cs typeface="Calibri"/>
            </a:endParaRPr>
          </a:p>
          <a:p>
            <a:pPr marL="12700" marR="5715" algn="just">
              <a:lnSpc>
                <a:spcPct val="997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dispositivos que </a:t>
            </a:r>
            <a:r>
              <a:rPr sz="1200" dirty="0">
                <a:latin typeface="Calibri"/>
                <a:cs typeface="Calibri"/>
              </a:rPr>
              <a:t>les</a:t>
            </a:r>
            <a:r>
              <a:rPr sz="1200" spc="2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permitan identificar 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prevenir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defectos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durante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la 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elaboración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 </a:t>
            </a:r>
            <a:r>
              <a:rPr sz="1200" spc="-10" dirty="0">
                <a:latin typeface="Calibri"/>
                <a:cs typeface="Calibri"/>
              </a:rPr>
              <a:t>producto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servicio.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14604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10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11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11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teóricas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56330" y="2093721"/>
            <a:ext cx="3333115" cy="6429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Introducción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ts val="1435"/>
              </a:lnSpc>
              <a:spcBef>
                <a:spcPts val="25"/>
              </a:spcBef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Antecedentes</a:t>
            </a:r>
            <a:endParaRPr sz="1200">
              <a:latin typeface="Calibri"/>
              <a:cs typeface="Calibri"/>
            </a:endParaRPr>
          </a:p>
          <a:p>
            <a:pPr marL="13970" marR="445770" lvl="1" indent="172085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417195" algn="l"/>
              </a:tabLst>
            </a:pPr>
            <a:r>
              <a:rPr sz="1200" dirty="0">
                <a:latin typeface="Calibri"/>
                <a:cs typeface="Calibri"/>
              </a:rPr>
              <a:t>Razones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prueba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error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ts val="1405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“a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prueba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errores”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Los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elementos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Beneficios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prueba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error</a:t>
            </a:r>
            <a:endParaRPr sz="1200">
              <a:latin typeface="Calibri"/>
              <a:cs typeface="Calibri"/>
            </a:endParaRPr>
          </a:p>
          <a:p>
            <a:pPr marL="169545" indent="-157480">
              <a:lnSpc>
                <a:spcPct val="100000"/>
              </a:lnSpc>
              <a:buAutoNum type="arabicPeriod" startAt="2"/>
              <a:tabLst>
                <a:tab pos="170180" algn="l"/>
              </a:tabLst>
            </a:pPr>
            <a:r>
              <a:rPr sz="1200" b="1" spc="-5" dirty="0">
                <a:latin typeface="Calibri"/>
                <a:cs typeface="Calibri"/>
              </a:rPr>
              <a:t>Localizando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los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defectos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inspección 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Sis</a:t>
            </a:r>
            <a:r>
              <a:rPr sz="1200" dirty="0">
                <a:latin typeface="Calibri"/>
                <a:cs typeface="Calibri"/>
              </a:rPr>
              <a:t>tema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“cer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os”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Er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res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vs.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Defe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Errores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más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Defectos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más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Condiciones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Alerta</a:t>
            </a:r>
            <a:endParaRPr sz="1200">
              <a:latin typeface="Calibri"/>
              <a:cs typeface="Calibri"/>
            </a:endParaRPr>
          </a:p>
          <a:p>
            <a:pPr marL="169545" indent="-157480">
              <a:lnSpc>
                <a:spcPct val="100000"/>
              </a:lnSpc>
              <a:buAutoNum type="arabicPeriod" startAt="2"/>
              <a:tabLst>
                <a:tab pos="170180" algn="l"/>
              </a:tabLst>
            </a:pPr>
            <a:r>
              <a:rPr sz="1200" b="1" spc="-5" dirty="0">
                <a:latin typeface="Calibri"/>
                <a:cs typeface="Calibri"/>
              </a:rPr>
              <a:t>Tipos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sistemas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prueba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 </a:t>
            </a:r>
            <a:r>
              <a:rPr sz="1200" b="1" spc="-10" dirty="0">
                <a:latin typeface="Calibri"/>
                <a:cs typeface="Calibri"/>
              </a:rPr>
              <a:t>error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Plantillas</a:t>
            </a:r>
            <a:endParaRPr sz="1200">
              <a:latin typeface="Calibri"/>
              <a:cs typeface="Calibri"/>
            </a:endParaRPr>
          </a:p>
          <a:p>
            <a:pPr marL="416559" lvl="1" indent="-231140">
              <a:lnSpc>
                <a:spcPct val="100000"/>
              </a:lnSpc>
              <a:buAutoNum type="arabicPeriod"/>
              <a:tabLst>
                <a:tab pos="417195" algn="l"/>
              </a:tabLst>
            </a:pPr>
            <a:r>
              <a:rPr sz="1200" spc="-10" dirty="0">
                <a:latin typeface="Calibri"/>
                <a:cs typeface="Calibri"/>
              </a:rPr>
              <a:t>Guias/barras/pins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referencia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Interruptores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límite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Contadores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Separación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partes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Restricción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secuencia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Estandarización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elementos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Detectores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condiciones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criticas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Rampas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caída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expulsión</a:t>
            </a:r>
            <a:endParaRPr sz="1200">
              <a:latin typeface="Calibri"/>
              <a:cs typeface="Calibri"/>
            </a:endParaRPr>
          </a:p>
          <a:p>
            <a:pPr marL="494030" lvl="1" indent="-308610">
              <a:lnSpc>
                <a:spcPct val="100000"/>
              </a:lnSpc>
              <a:buAutoNum type="arabicPeriod"/>
              <a:tabLst>
                <a:tab pos="494665" algn="l"/>
              </a:tabLst>
            </a:pPr>
            <a:r>
              <a:rPr sz="1200" spc="-5" dirty="0">
                <a:latin typeface="Calibri"/>
                <a:cs typeface="Calibri"/>
              </a:rPr>
              <a:t>Tapones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barreras</a:t>
            </a:r>
            <a:endParaRPr sz="1200">
              <a:latin typeface="Calibri"/>
              <a:cs typeface="Calibri"/>
            </a:endParaRPr>
          </a:p>
          <a:p>
            <a:pPr marL="494030" lvl="1" indent="-308610">
              <a:lnSpc>
                <a:spcPct val="100000"/>
              </a:lnSpc>
              <a:buAutoNum type="arabicPeriod"/>
              <a:tabLst>
                <a:tab pos="494665" algn="l"/>
              </a:tabLst>
            </a:pPr>
            <a:r>
              <a:rPr sz="1200" spc="-5" dirty="0">
                <a:latin typeface="Calibri"/>
                <a:cs typeface="Calibri"/>
              </a:rPr>
              <a:t>Sensores</a:t>
            </a:r>
            <a:endParaRPr sz="1200">
              <a:latin typeface="Calibri"/>
              <a:cs typeface="Calibri"/>
            </a:endParaRPr>
          </a:p>
          <a:p>
            <a:pPr marL="494030" lvl="1" indent="-308610">
              <a:lnSpc>
                <a:spcPct val="100000"/>
              </a:lnSpc>
              <a:buAutoNum type="arabicPeriod"/>
              <a:tabLst>
                <a:tab pos="494665" algn="l"/>
              </a:tabLst>
            </a:pPr>
            <a:r>
              <a:rPr sz="1200" spc="-5" dirty="0">
                <a:latin typeface="Calibri"/>
                <a:cs typeface="Calibri"/>
              </a:rPr>
              <a:t>Eli</a:t>
            </a:r>
            <a:r>
              <a:rPr sz="1200" dirty="0">
                <a:latin typeface="Calibri"/>
                <a:cs typeface="Calibri"/>
              </a:rPr>
              <a:t>mi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condici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es</a:t>
            </a:r>
            <a:endParaRPr sz="1200">
              <a:latin typeface="Calibri"/>
              <a:cs typeface="Calibri"/>
            </a:endParaRPr>
          </a:p>
          <a:p>
            <a:pPr marL="494030" lvl="1" indent="-308610">
              <a:lnSpc>
                <a:spcPct val="100000"/>
              </a:lnSpc>
              <a:buAutoNum type="arabicPeriod"/>
              <a:tabLst>
                <a:tab pos="494665" algn="l"/>
              </a:tabLst>
            </a:pPr>
            <a:r>
              <a:rPr sz="1200" dirty="0">
                <a:latin typeface="Calibri"/>
                <a:cs typeface="Calibri"/>
              </a:rPr>
              <a:t>Rediseño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simetría/asimetría</a:t>
            </a:r>
            <a:endParaRPr sz="1200">
              <a:latin typeface="Calibri"/>
              <a:cs typeface="Calibri"/>
            </a:endParaRPr>
          </a:p>
          <a:p>
            <a:pPr marL="169545" indent="-157480">
              <a:lnSpc>
                <a:spcPts val="1435"/>
              </a:lnSpc>
              <a:buAutoNum type="arabicPeriod" startAt="2"/>
              <a:tabLst>
                <a:tab pos="170180" algn="l"/>
              </a:tabLst>
            </a:pPr>
            <a:r>
              <a:rPr sz="1200" b="1" spc="-5" dirty="0">
                <a:latin typeface="Calibri"/>
                <a:cs typeface="Calibri"/>
              </a:rPr>
              <a:t>Implementando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sistemas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prueba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error</a:t>
            </a:r>
            <a:endParaRPr sz="1200">
              <a:latin typeface="Calibri"/>
              <a:cs typeface="Calibri"/>
            </a:endParaRPr>
          </a:p>
          <a:p>
            <a:pPr marL="13970" marR="135890" lvl="1" indent="172085">
              <a:lnSpc>
                <a:spcPts val="1440"/>
              </a:lnSpc>
              <a:spcBef>
                <a:spcPts val="45"/>
              </a:spcBef>
              <a:buAutoNum type="arabicPeriod"/>
              <a:tabLst>
                <a:tab pos="417195" algn="l"/>
              </a:tabLst>
            </a:pPr>
            <a:r>
              <a:rPr sz="1200" spc="-5" dirty="0">
                <a:latin typeface="Calibri"/>
                <a:cs typeface="Calibri"/>
              </a:rPr>
              <a:t>Pasos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prueba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error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ts val="1405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Función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dispositivo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prueba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error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ts val="1435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Los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niveles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defectos</a:t>
            </a:r>
            <a:endParaRPr sz="1200">
              <a:latin typeface="Calibri"/>
              <a:cs typeface="Calibri"/>
            </a:endParaRPr>
          </a:p>
          <a:p>
            <a:pPr marL="13970" marR="5080" lvl="1" indent="172085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417195" algn="l"/>
              </a:tabLst>
            </a:pPr>
            <a:r>
              <a:rPr sz="1200" spc="-10" dirty="0">
                <a:latin typeface="Calibri"/>
                <a:cs typeface="Calibri"/>
              </a:rPr>
              <a:t>Consideraciones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implementar dispositivos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prueba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error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3" action="ppaction://hlinksldjump"/>
          </p:cNvPr>
          <p:cNvSpPr/>
          <p:nvPr/>
        </p:nvSpPr>
        <p:spPr>
          <a:xfrm flipH="1">
            <a:off x="6436609" y="825786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9936" y="837946"/>
            <a:ext cx="4744085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2031364">
              <a:lnSpc>
                <a:spcPct val="101400"/>
              </a:lnSpc>
              <a:spcBef>
                <a:spcPts val="60"/>
              </a:spcBef>
            </a:pPr>
            <a:r>
              <a:rPr sz="2200" b="1" spc="-5" dirty="0">
                <a:latin typeface="Calibri"/>
                <a:cs typeface="Calibri"/>
              </a:rPr>
              <a:t>T P M 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(MANTENIMIENTO</a:t>
            </a:r>
            <a:r>
              <a:rPr sz="2200" b="1" spc="-1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PRODUCTIVO</a:t>
            </a:r>
            <a:r>
              <a:rPr sz="2200" b="1" spc="-1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TOTAL)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38759" y="2144648"/>
          <a:ext cx="6278245" cy="6580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9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8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13002">
                <a:tc>
                  <a:txBody>
                    <a:bodyPr/>
                    <a:lstStyle/>
                    <a:p>
                      <a:pPr marL="127000">
                        <a:lnSpc>
                          <a:spcPts val="1435"/>
                        </a:lnSpc>
                        <a:spcBef>
                          <a:spcPts val="98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Objetivo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7000" marR="121920">
                        <a:lnSpc>
                          <a:spcPct val="99000"/>
                        </a:lnSpc>
                        <a:spcBef>
                          <a:spcPts val="10"/>
                        </a:spcBef>
                        <a:tabLst>
                          <a:tab pos="1472565" algn="l"/>
                          <a:tab pos="199898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Desarrollar</a:t>
                      </a:r>
                      <a:r>
                        <a:rPr sz="12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2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habilidades</a:t>
                      </a:r>
                      <a:r>
                        <a:rPr sz="12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técnicas</a:t>
                      </a:r>
                      <a:r>
                        <a:rPr sz="12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2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im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lem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ntaci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	del	Ma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nimi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Productivo</a:t>
                      </a:r>
                      <a:r>
                        <a:rPr sz="12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Total</a:t>
                      </a:r>
                      <a:r>
                        <a:rPr sz="1200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200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aumentar</a:t>
                      </a:r>
                      <a:r>
                        <a:rPr sz="1200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2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OEE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(Eficiencia</a:t>
                      </a:r>
                      <a:r>
                        <a:rPr sz="12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Global</a:t>
                      </a:r>
                      <a:r>
                        <a:rPr sz="12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Equipo),</a:t>
                      </a:r>
                      <a:r>
                        <a:rPr sz="12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especialmente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mediante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eliminación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averías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(y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el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sostenimiento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condiciones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mejoradas).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12775" indent="-151765">
                        <a:lnSpc>
                          <a:spcPct val="100000"/>
                        </a:lnSpc>
                        <a:buAutoNum type="arabicPeriod"/>
                        <a:tabLst>
                          <a:tab pos="61341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Introducción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TPM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12775" indent="-151765">
                        <a:lnSpc>
                          <a:spcPct val="100000"/>
                        </a:lnSpc>
                        <a:spcBef>
                          <a:spcPts val="730"/>
                        </a:spcBef>
                        <a:buAutoNum type="arabicPeriod"/>
                        <a:tabLst>
                          <a:tab pos="61341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¿Qué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es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TPM?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12775" indent="-151765">
                        <a:lnSpc>
                          <a:spcPct val="100000"/>
                        </a:lnSpc>
                        <a:spcBef>
                          <a:spcPts val="710"/>
                        </a:spcBef>
                        <a:buAutoNum type="arabicPeriod"/>
                        <a:tabLst>
                          <a:tab pos="61341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Los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tiempos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fabricación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escondidos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2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ts val="122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4.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Seis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Grandes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Pérdidas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6999">
                <a:tc>
                  <a:txBody>
                    <a:bodyPr/>
                    <a:lstStyle/>
                    <a:p>
                      <a:pPr marL="127000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Dirigido</a:t>
                      </a:r>
                      <a:r>
                        <a:rPr sz="12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7000" marR="122555">
                        <a:lnSpc>
                          <a:spcPts val="143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Personas</a:t>
                      </a:r>
                      <a:r>
                        <a:rPr sz="12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y/o</a:t>
                      </a:r>
                      <a:r>
                        <a:rPr sz="12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empresas</a:t>
                      </a:r>
                      <a:r>
                        <a:rPr sz="12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relacionadas</a:t>
                      </a:r>
                      <a:r>
                        <a:rPr sz="12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procesos</a:t>
                      </a:r>
                      <a:r>
                        <a:rPr sz="1200" spc="3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productivos,</a:t>
                      </a:r>
                      <a:r>
                        <a:rPr sz="1200" spc="3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administrativos</a:t>
                      </a:r>
                      <a:r>
                        <a:rPr sz="1200" spc="3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200" spc="3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de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7000" marR="123825">
                        <a:lnSpc>
                          <a:spcPts val="143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servicios</a:t>
                      </a:r>
                      <a:r>
                        <a:rPr sz="1200" spc="2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200" spc="20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desean</a:t>
                      </a:r>
                      <a:r>
                        <a:rPr sz="1200" spc="2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mejorar</a:t>
                      </a:r>
                      <a:r>
                        <a:rPr sz="1200" spc="2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sus</a:t>
                      </a:r>
                      <a:r>
                        <a:rPr sz="1200" spc="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planes</a:t>
                      </a:r>
                      <a:r>
                        <a:rPr sz="1200" spc="2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mantenimiento</a:t>
                      </a:r>
                      <a:r>
                        <a:rPr sz="1200" spc="6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para  </a:t>
                      </a:r>
                      <a:r>
                        <a:rPr sz="12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disminuir</a:t>
                      </a:r>
                      <a:r>
                        <a:rPr sz="1200" spc="6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el  </a:t>
                      </a:r>
                      <a:r>
                        <a:rPr sz="12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tiempo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7000" marR="126364">
                        <a:lnSpc>
                          <a:spcPts val="144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promedio</a:t>
                      </a:r>
                      <a:r>
                        <a:rPr sz="1200" spc="20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20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falla</a:t>
                      </a:r>
                      <a:r>
                        <a:rPr sz="1200" spc="20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200" spc="1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200" spc="1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tiempo</a:t>
                      </a:r>
                      <a:r>
                        <a:rPr sz="1200" spc="20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promedio</a:t>
                      </a:r>
                      <a:r>
                        <a:rPr sz="1200" spc="1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reparación.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12775" indent="-151765">
                        <a:lnSpc>
                          <a:spcPct val="100000"/>
                        </a:lnSpc>
                        <a:spcBef>
                          <a:spcPts val="375"/>
                        </a:spcBef>
                        <a:buAutoNum type="arabicPeriod" startAt="5"/>
                        <a:tabLst>
                          <a:tab pos="61341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Los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Siete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Desperdicios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12775" indent="-151765">
                        <a:lnSpc>
                          <a:spcPct val="100000"/>
                        </a:lnSpc>
                        <a:spcBef>
                          <a:spcPts val="735"/>
                        </a:spcBef>
                        <a:buAutoNum type="arabicPeriod" startAt="5"/>
                        <a:tabLst>
                          <a:tab pos="61341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Pérdidas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Producción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12775" indent="-151765">
                        <a:lnSpc>
                          <a:spcPct val="100000"/>
                        </a:lnSpc>
                        <a:spcBef>
                          <a:spcPts val="710"/>
                        </a:spcBef>
                        <a:buAutoNum type="arabicPeriod" startAt="5"/>
                        <a:tabLst>
                          <a:tab pos="61341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OEE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12775" indent="-151765">
                        <a:lnSpc>
                          <a:spcPct val="100000"/>
                        </a:lnSpc>
                        <a:spcBef>
                          <a:spcPts val="720"/>
                        </a:spcBef>
                        <a:buAutoNum type="arabicPeriod" startAt="5"/>
                        <a:tabLst>
                          <a:tab pos="61341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Los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Pilares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TPM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12775" indent="-151765">
                        <a:lnSpc>
                          <a:spcPct val="100000"/>
                        </a:lnSpc>
                        <a:spcBef>
                          <a:spcPts val="720"/>
                        </a:spcBef>
                        <a:buAutoNum type="arabicPeriod" startAt="5"/>
                        <a:tabLst>
                          <a:tab pos="61341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ciclo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continuo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TPM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39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Duración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30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Ho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ras</a:t>
                      </a:r>
                      <a:r>
                        <a:rPr sz="12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(Te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ó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o-p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ácti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as).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10.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Importancia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operadores</a:t>
                      </a:r>
                      <a:r>
                        <a:rPr sz="1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el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46355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TPM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11.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Mover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fábrica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Mantenimiento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Urgencia</a:t>
                      </a:r>
                      <a:r>
                        <a:rPr sz="1200" spc="2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Mantenimiento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Proactivo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12.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Ligar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TPM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visión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5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13.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Propósitos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TPM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14.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Valor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agregado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TPM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15.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Metodología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del TPM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basada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4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reducción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riesgos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4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16.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Monitoreo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efectividad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TPM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17.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Como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afecta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TPM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calidad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los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productos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9744" y="2346655"/>
            <a:ext cx="632202" cy="218541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6" name="CuadroTexto 5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8" name="Flecha derecha 7">
            <a:hlinkClick r:id="rId3" action="ppaction://hlinksldjump"/>
          </p:cNvPr>
          <p:cNvSpPr/>
          <p:nvPr/>
        </p:nvSpPr>
        <p:spPr>
          <a:xfrm flipH="1">
            <a:off x="6465336" y="8546553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9774" y="1406651"/>
            <a:ext cx="2517140" cy="3589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100"/>
              </a:spcBef>
              <a:buAutoNum type="arabicPeriod" startAt="18"/>
              <a:tabLst>
                <a:tab pos="241935" algn="l"/>
              </a:tabLst>
            </a:pP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involucrar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operadores 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éxito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endParaRPr sz="1200" dirty="0">
              <a:latin typeface="Calibri"/>
              <a:cs typeface="Calibri"/>
            </a:endParaRPr>
          </a:p>
          <a:p>
            <a:pPr marL="12700" marR="457200">
              <a:lnSpc>
                <a:spcPct val="150000"/>
              </a:lnSpc>
              <a:buAutoNum type="arabicPeriod" startAt="18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Monitoreo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condiciones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</a:t>
            </a:r>
            <a:endParaRPr sz="12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20"/>
              </a:spcBef>
              <a:buAutoNum type="arabicPeriod" startAt="18"/>
              <a:tabLst>
                <a:tab pos="241935" algn="l"/>
              </a:tabLst>
            </a:pPr>
            <a:r>
              <a:rPr sz="1200" spc="-5" dirty="0">
                <a:latin typeface="Calibri"/>
                <a:cs typeface="Calibri"/>
              </a:rPr>
              <a:t>Prevención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fallas</a:t>
            </a:r>
          </a:p>
          <a:p>
            <a:pPr marL="12700" marR="332740" algn="just">
              <a:lnSpc>
                <a:spcPct val="150500"/>
              </a:lnSpc>
              <a:spcBef>
                <a:spcPts val="5"/>
              </a:spcBef>
              <a:buAutoNum type="arabicPeriod" startAt="18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¿Cómo desarrollar </a:t>
            </a:r>
            <a:r>
              <a:rPr sz="1200" dirty="0">
                <a:latin typeface="Calibri"/>
                <a:cs typeface="Calibri"/>
              </a:rPr>
              <a:t>y escribir </a:t>
            </a:r>
            <a:r>
              <a:rPr sz="1200" spc="-5" dirty="0">
                <a:latin typeface="Calibri"/>
                <a:cs typeface="Calibri"/>
              </a:rPr>
              <a:t>las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tareas </a:t>
            </a:r>
            <a:r>
              <a:rPr sz="1200" spc="-5" dirty="0">
                <a:latin typeface="Calibri"/>
                <a:cs typeface="Calibri"/>
              </a:rPr>
              <a:t>efectivas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Mantenimiento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Preventivo?</a:t>
            </a:r>
          </a:p>
          <a:p>
            <a:pPr marL="12700" marR="130810">
              <a:lnSpc>
                <a:spcPct val="149200"/>
              </a:lnSpc>
              <a:spcBef>
                <a:spcPts val="10"/>
              </a:spcBef>
              <a:buAutoNum type="arabicPeriod" startAt="18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Las </a:t>
            </a:r>
            <a:r>
              <a:rPr sz="1200" dirty="0">
                <a:latin typeface="Calibri"/>
                <a:cs typeface="Calibri"/>
              </a:rPr>
              <a:t>7 </a:t>
            </a:r>
            <a:r>
              <a:rPr sz="1200" spc="-5" dirty="0">
                <a:latin typeface="Calibri"/>
                <a:cs typeface="Calibri"/>
              </a:rPr>
              <a:t>herramientas visuales</a:t>
            </a:r>
            <a:r>
              <a:rPr sz="1200" dirty="0">
                <a:latin typeface="Calibri"/>
                <a:cs typeface="Calibri"/>
              </a:rPr>
              <a:t> 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solución 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TPM</a:t>
            </a:r>
          </a:p>
          <a:p>
            <a:pPr marL="12700" marR="20955">
              <a:lnSpc>
                <a:spcPct val="149200"/>
              </a:lnSpc>
              <a:buAutoNum type="arabicPeriod" startAt="18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tu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  </a:t>
            </a:r>
            <a:r>
              <a:rPr sz="1200" spc="-5" dirty="0">
                <a:latin typeface="Calibri"/>
                <a:cs typeface="Calibri"/>
              </a:rPr>
              <a:t>exitoso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TPM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00" y="1295400"/>
            <a:ext cx="258635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720725">
              <a:lnSpc>
                <a:spcPct val="151000"/>
              </a:lnSpc>
              <a:spcBef>
                <a:spcPts val="100"/>
              </a:spcBef>
              <a:buAutoNum type="arabicPeriod" startAt="24"/>
              <a:tabLst>
                <a:tab pos="243204" algn="l"/>
              </a:tabLst>
            </a:pPr>
            <a:r>
              <a:rPr sz="1200" dirty="0">
                <a:latin typeface="Calibri"/>
                <a:cs typeface="Calibri"/>
              </a:rPr>
              <a:t>Roles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importancia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supervisores</a:t>
            </a:r>
            <a:endParaRPr sz="1200">
              <a:latin typeface="Calibri"/>
              <a:cs typeface="Calibri"/>
            </a:endParaRPr>
          </a:p>
          <a:p>
            <a:pPr marL="13970" marR="32384">
              <a:lnSpc>
                <a:spcPct val="149200"/>
              </a:lnSpc>
              <a:spcBef>
                <a:spcPts val="10"/>
              </a:spcBef>
              <a:buAutoNum type="arabicPeriod" startAt="24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Importancia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nivel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Gerencial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TPM</a:t>
            </a:r>
            <a:endParaRPr sz="1200">
              <a:latin typeface="Calibri"/>
              <a:cs typeface="Calibri"/>
            </a:endParaRPr>
          </a:p>
          <a:p>
            <a:pPr marL="242570" indent="-230504">
              <a:lnSpc>
                <a:spcPct val="100000"/>
              </a:lnSpc>
              <a:spcBef>
                <a:spcPts val="710"/>
              </a:spcBef>
              <a:buAutoNum type="arabicPeriod" startAt="24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TPM</a:t>
            </a:r>
            <a:endParaRPr sz="1200">
              <a:latin typeface="Calibri"/>
              <a:cs typeface="Calibri"/>
            </a:endParaRPr>
          </a:p>
          <a:p>
            <a:pPr marL="13970" marR="83185">
              <a:lnSpc>
                <a:spcPts val="2160"/>
              </a:lnSpc>
              <a:spcBef>
                <a:spcPts val="180"/>
              </a:spcBef>
              <a:buAutoNum type="arabicPeriod" startAt="24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op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te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ecesario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rama  de TPM</a:t>
            </a:r>
            <a:endParaRPr sz="1200">
              <a:latin typeface="Calibri"/>
              <a:cs typeface="Calibri"/>
            </a:endParaRPr>
          </a:p>
          <a:p>
            <a:pPr marL="242570" indent="-230504">
              <a:lnSpc>
                <a:spcPct val="100000"/>
              </a:lnSpc>
              <a:spcBef>
                <a:spcPts val="525"/>
              </a:spcBef>
              <a:buAutoNum type="arabicPeriod" startAt="24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necesidad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líder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TPM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  <a:spcBef>
                <a:spcPts val="735"/>
              </a:spcBef>
            </a:pPr>
            <a:r>
              <a:rPr sz="1200" spc="-5" dirty="0">
                <a:latin typeface="Calibri"/>
                <a:cs typeface="Calibri"/>
              </a:rPr>
              <a:t>organización</a:t>
            </a:r>
            <a:endParaRPr sz="1200">
              <a:latin typeface="Calibri"/>
              <a:cs typeface="Calibri"/>
            </a:endParaRPr>
          </a:p>
          <a:p>
            <a:pPr marL="242570" indent="-230504">
              <a:lnSpc>
                <a:spcPct val="100000"/>
              </a:lnSpc>
              <a:spcBef>
                <a:spcPts val="710"/>
              </a:spcBef>
              <a:buAutoNum type="arabicPeriod" startAt="29"/>
              <a:tabLst>
                <a:tab pos="243204" algn="l"/>
              </a:tabLst>
            </a:pPr>
            <a:r>
              <a:rPr sz="1200" dirty="0">
                <a:latin typeface="Calibri"/>
                <a:cs typeface="Calibri"/>
              </a:rPr>
              <a:t>Plan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TPM</a:t>
            </a:r>
            <a:endParaRPr sz="1200">
              <a:latin typeface="Calibri"/>
              <a:cs typeface="Calibri"/>
            </a:endParaRPr>
          </a:p>
          <a:p>
            <a:pPr marL="13970" marR="582295">
              <a:lnSpc>
                <a:spcPct val="150000"/>
              </a:lnSpc>
              <a:spcBef>
                <a:spcPts val="10"/>
              </a:spcBef>
              <a:buAutoNum type="arabicPeriod" startAt="29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ple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us  </a:t>
            </a:r>
            <a:r>
              <a:rPr sz="1200" spc="-5" dirty="0">
                <a:latin typeface="Calibri"/>
                <a:cs typeface="Calibri"/>
              </a:rPr>
              <a:t>funciones.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5" name="CuadroTexto 4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207" y="1143660"/>
            <a:ext cx="5701793" cy="4676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89760">
              <a:lnSpc>
                <a:spcPct val="146200"/>
              </a:lnSpc>
              <a:spcBef>
                <a:spcPts val="100"/>
              </a:spcBef>
            </a:pPr>
            <a:r>
              <a:rPr sz="1300" dirty="0">
                <a:solidFill>
                  <a:srgbClr val="0461C1"/>
                </a:solidFill>
                <a:latin typeface="Calibri"/>
                <a:cs typeface="Calibri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" action="ppaction://hlinksldjump"/>
              </a:rPr>
              <a:t>Certificación</a:t>
            </a:r>
            <a:r>
              <a:rPr sz="1300" u="sng" spc="7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" action="ppaction://hlinksldjump"/>
              </a:rPr>
              <a:t>Six</a:t>
            </a:r>
            <a:r>
              <a:rPr sz="1300" u="sng" spc="4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" action="ppaction://hlinksldjump"/>
              </a:rPr>
              <a:t>Sigma Black</a:t>
            </a: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" action="ppaction://hlinksldjump"/>
              </a:rPr>
              <a:t>Belt</a:t>
            </a:r>
            <a:endParaRPr sz="1300" dirty="0">
              <a:latin typeface="Calibri"/>
              <a:cs typeface="Calibri"/>
            </a:endParaRPr>
          </a:p>
          <a:p>
            <a:pPr marL="12700" marR="792480">
              <a:lnSpc>
                <a:spcPct val="145400"/>
              </a:lnSpc>
              <a:spcBef>
                <a:spcPts val="20"/>
              </a:spcBef>
            </a:pPr>
            <a:r>
              <a:rPr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Certificación</a:t>
            </a:r>
            <a:r>
              <a:rPr sz="1300" u="sng" spc="6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Six</a:t>
            </a:r>
            <a:r>
              <a:rPr sz="1300" u="sng" spc="4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Sigma</a:t>
            </a:r>
            <a:r>
              <a:rPr sz="1300" u="sng" spc="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Black</a:t>
            </a:r>
            <a:r>
              <a:rPr sz="1300" u="sng" spc="4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Belt</a:t>
            </a:r>
            <a:r>
              <a:rPr sz="1300" u="sng" spc="3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(Complemento) </a:t>
            </a:r>
            <a:r>
              <a:rPr sz="1300" spc="-280" dirty="0">
                <a:solidFill>
                  <a:srgbClr val="0461C1"/>
                </a:solidFill>
                <a:latin typeface="Calibri"/>
                <a:cs typeface="Calibri"/>
                <a:hlinkClick r:id="rId3" action="ppaction://hlinksldjump"/>
              </a:rPr>
              <a:t> </a:t>
            </a:r>
            <a:endParaRPr lang="es-MX" sz="1300" spc="-280" dirty="0">
              <a:solidFill>
                <a:srgbClr val="0461C1"/>
              </a:solidFill>
              <a:latin typeface="Calibri"/>
              <a:cs typeface="Calibri"/>
            </a:endParaRPr>
          </a:p>
          <a:p>
            <a:pPr marL="12700" marR="792480">
              <a:lnSpc>
                <a:spcPct val="145400"/>
              </a:lnSpc>
              <a:spcBef>
                <a:spcPts val="20"/>
              </a:spcBef>
            </a:pPr>
            <a:r>
              <a:rPr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Certificación</a:t>
            </a:r>
            <a:r>
              <a:rPr sz="1300" u="sng" spc="6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Six</a:t>
            </a:r>
            <a:r>
              <a:rPr sz="1300" u="sng" spc="3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Sigma Green</a:t>
            </a:r>
            <a:r>
              <a:rPr sz="1300" u="sng" spc="4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Belt</a:t>
            </a:r>
            <a:endParaRPr sz="1300" dirty="0">
              <a:latin typeface="Calibri"/>
              <a:cs typeface="Calibri"/>
            </a:endParaRPr>
          </a:p>
          <a:p>
            <a:pPr marL="12700" marR="1793875">
              <a:lnSpc>
                <a:spcPct val="146200"/>
              </a:lnSpc>
              <a:spcBef>
                <a:spcPts val="15"/>
              </a:spcBef>
            </a:pP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Certificación</a:t>
            </a:r>
            <a:r>
              <a:rPr sz="1300" u="sng" spc="6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Six</a:t>
            </a:r>
            <a:r>
              <a:rPr sz="1300" u="sng" spc="2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Sigma</a:t>
            </a:r>
            <a:r>
              <a:rPr sz="1300" u="sng" spc="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Yellow</a:t>
            </a:r>
            <a:r>
              <a:rPr sz="1300" u="sng" spc="7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Belt </a:t>
            </a:r>
            <a:r>
              <a:rPr sz="1300" spc="-280" dirty="0">
                <a:solidFill>
                  <a:srgbClr val="0461C1"/>
                </a:solidFill>
                <a:latin typeface="Calibri"/>
                <a:cs typeface="Calibri"/>
                <a:hlinkClick r:id="rId5" action="ppaction://hlinksldjump"/>
              </a:rPr>
              <a:t> </a:t>
            </a:r>
            <a:endParaRPr lang="es-MX" sz="1300" spc="-280" dirty="0">
              <a:solidFill>
                <a:srgbClr val="0461C1"/>
              </a:solidFill>
              <a:latin typeface="Calibri"/>
              <a:cs typeface="Calibri"/>
            </a:endParaRPr>
          </a:p>
          <a:p>
            <a:pPr marL="12700" marR="1793875">
              <a:lnSpc>
                <a:spcPct val="146200"/>
              </a:lnSpc>
              <a:spcBef>
                <a:spcPts val="15"/>
              </a:spcBef>
            </a:pPr>
            <a:r>
              <a:rPr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Diplomado</a:t>
            </a:r>
            <a:r>
              <a:rPr sz="1300" u="sng" spc="9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Lean</a:t>
            </a:r>
            <a:r>
              <a:rPr sz="130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Office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5’s</a:t>
            </a:r>
            <a:r>
              <a:rPr sz="1300" u="sng" spc="2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y</a:t>
            </a:r>
            <a:r>
              <a:rPr sz="130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 </a:t>
            </a: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Gestión</a:t>
            </a:r>
            <a:r>
              <a:rPr sz="1300" u="sng" spc="9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visual</a:t>
            </a:r>
            <a:endParaRPr sz="1300" dirty="0">
              <a:latin typeface="Calibri"/>
              <a:cs typeface="Calibri"/>
            </a:endParaRPr>
          </a:p>
          <a:p>
            <a:pPr marL="12700" marR="2111375">
              <a:lnSpc>
                <a:spcPct val="146200"/>
              </a:lnSpc>
              <a:spcBef>
                <a:spcPts val="10"/>
              </a:spcBef>
            </a:pP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D</a:t>
            </a:r>
            <a:r>
              <a:rPr lang="es-MX"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iplomado</a:t>
            </a: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 Práctico </a:t>
            </a: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cs typeface="Calibri"/>
                <a:hlinkClick r:id="rId8" action="ppaction://hlinksldjump"/>
              </a:rPr>
              <a:t>Implementación</a:t>
            </a:r>
            <a:r>
              <a:rPr lang="es-MX" sz="1300" u="sng" spc="4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cs typeface="Calibri"/>
                <a:hlinkClick r:id="rId8" action="ppaction://hlinksldjump"/>
              </a:rPr>
              <a:t> </a:t>
            </a:r>
            <a:r>
              <a:rPr lang="es-MX" sz="1300" u="sng" spc="5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cs typeface="Calibri"/>
                <a:hlinkClick r:id="rId8" action="ppaction://hlinksldjump"/>
              </a:rPr>
              <a:t> </a:t>
            </a:r>
            <a:r>
              <a:rPr lang="es-MX"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cs typeface="Calibri"/>
                <a:hlinkClick r:id="rId8" action="ppaction://hlinksldjump"/>
              </a:rPr>
              <a:t>Kaizen</a:t>
            </a: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 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12700" marR="2111375">
              <a:lnSpc>
                <a:spcPct val="146200"/>
              </a:lnSpc>
              <a:spcBef>
                <a:spcPts val="10"/>
              </a:spcBef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Taller </a:t>
            </a:r>
            <a:r>
              <a:rPr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Poka</a:t>
            </a:r>
            <a:r>
              <a:rPr sz="130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yoke</a:t>
            </a:r>
            <a:endParaRPr sz="1300" dirty="0">
              <a:latin typeface="Calibri"/>
              <a:cs typeface="Calibri"/>
            </a:endParaRPr>
          </a:p>
          <a:p>
            <a:pPr marL="12700" marR="1456690">
              <a:lnSpc>
                <a:spcPts val="2280"/>
              </a:lnSpc>
              <a:spcBef>
                <a:spcPts val="195"/>
              </a:spcBef>
            </a:pP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Mantenimiento</a:t>
            </a:r>
            <a:r>
              <a:rPr sz="1300" u="sng" spc="9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productivo</a:t>
            </a:r>
            <a:r>
              <a:rPr sz="1300" u="sng" spc="10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total</a:t>
            </a:r>
            <a:r>
              <a:rPr sz="1300" u="sng" spc="6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(TPM) </a:t>
            </a:r>
            <a:r>
              <a:rPr sz="1300" spc="-280" dirty="0">
                <a:solidFill>
                  <a:srgbClr val="0461C1"/>
                </a:solidFill>
                <a:latin typeface="Calibri"/>
                <a:cs typeface="Calibri"/>
                <a:hlinkClick r:id="rId10" action="ppaction://hlinksldjump"/>
              </a:rPr>
              <a:t> </a:t>
            </a:r>
            <a:endParaRPr lang="es-MX" sz="1300" u="sng" spc="-10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12700" marR="1456690">
              <a:lnSpc>
                <a:spcPts val="2280"/>
              </a:lnSpc>
              <a:spcBef>
                <a:spcPts val="195"/>
              </a:spcBef>
            </a:pPr>
            <a:r>
              <a:rPr lang="es-MX" sz="1300" u="sng" spc="6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VALUE STREAM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MAPPING</a:t>
            </a:r>
            <a:r>
              <a:rPr sz="1300" u="sng" spc="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(VSM)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lang="es-MX"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Balanced</a:t>
            </a: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 </a:t>
            </a:r>
            <a:r>
              <a:rPr lang="es-MX"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Scorecard</a:t>
            </a: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 (BSC) Planeación Estratégica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Sistema SMED Ampliado</a:t>
            </a:r>
            <a:endParaRPr sz="1300" dirty="0">
              <a:latin typeface="Calibri"/>
              <a:cs typeface="Calibri"/>
            </a:endParaRPr>
          </a:p>
          <a:p>
            <a:pPr marL="12700" marR="183515">
              <a:lnSpc>
                <a:spcPct val="146200"/>
              </a:lnSpc>
            </a:pPr>
            <a:r>
              <a:rPr sz="1300" spc="-280" dirty="0">
                <a:solidFill>
                  <a:srgbClr val="0461C1"/>
                </a:solidFill>
                <a:latin typeface="Calibri"/>
                <a:cs typeface="Calibri"/>
              </a:rPr>
              <a:t> </a:t>
            </a:r>
            <a:r>
              <a:rPr lang="es-MX" sz="1300" spc="-280" dirty="0">
                <a:solidFill>
                  <a:srgbClr val="0461C1"/>
                </a:solidFill>
                <a:latin typeface="Calibri"/>
                <a:cs typeface="Calibri"/>
              </a:rPr>
              <a:t>     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Pull</a:t>
            </a:r>
            <a:r>
              <a:rPr sz="1300" u="sng" spc="2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system</a:t>
            </a:r>
            <a:r>
              <a:rPr sz="1300" u="sng" spc="7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world</a:t>
            </a:r>
            <a:r>
              <a:rPr sz="1300" u="sng" spc="3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class</a:t>
            </a:r>
            <a:r>
              <a:rPr sz="1300" u="sng" spc="3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 </a:t>
            </a:r>
            <a:r>
              <a:rPr lang="es-MX"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Manufacturing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  <a:hlinkClick r:id="rId14" action="ppaction://hlinksldjump"/>
            </a:endParaRPr>
          </a:p>
          <a:p>
            <a:pPr marL="12700" marR="1520825">
              <a:lnSpc>
                <a:spcPct val="146200"/>
              </a:lnSpc>
            </a:pP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 </a:t>
            </a:r>
            <a:r>
              <a:rPr sz="1300" spc="-280" dirty="0">
                <a:solidFill>
                  <a:srgbClr val="0461C1"/>
                </a:solidFill>
                <a:latin typeface="Calibri"/>
                <a:cs typeface="Calibri"/>
                <a:hlinkClick r:id="rId15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Lean </a:t>
            </a:r>
            <a:r>
              <a:rPr lang="es-MX"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Manufacturing</a:t>
            </a: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Implementers</a:t>
            </a:r>
            <a:endParaRPr sz="1300" dirty="0">
              <a:latin typeface="Calibri"/>
              <a:cs typeface="Calibri"/>
            </a:endParaRPr>
          </a:p>
          <a:p>
            <a:pPr marL="12700" marR="2407920">
              <a:lnSpc>
                <a:spcPct val="145400"/>
              </a:lnSpc>
              <a:spcBef>
                <a:spcPts val="15"/>
              </a:spcBef>
            </a:pPr>
            <a:r>
              <a:rPr lang="es-ES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6" action="ppaction://hlinksldjump"/>
              </a:rPr>
              <a:t>Certificación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6" action="ppaction://hlinksldjump"/>
              </a:rPr>
              <a:t>Lean Manufacturing 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7" action="ppaction://hlinksldjump"/>
              </a:rPr>
              <a:t>8 Disciplinas para el </a:t>
            </a:r>
            <a:r>
              <a:rPr lang="es-MX"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7" action="ppaction://hlinksldjump"/>
              </a:rPr>
              <a:t>Análisi</a:t>
            </a: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7" action="ppaction://hlinksldjump"/>
              </a:rPr>
              <a:t> y </a:t>
            </a:r>
            <a:r>
              <a:rPr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7" action="ppaction://hlinksldjump"/>
              </a:rPr>
              <a:t>Solución</a:t>
            </a:r>
            <a:r>
              <a:rPr sz="1300" u="sng" spc="6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7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7" action="ppaction://hlinksldjump"/>
              </a:rPr>
              <a:t>de</a:t>
            </a:r>
            <a:r>
              <a:rPr sz="130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7" action="ppaction://hlinksldjump"/>
              </a:rPr>
              <a:t> </a:t>
            </a:r>
            <a:r>
              <a:rPr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7" action="ppaction://hlinksldjump"/>
              </a:rPr>
              <a:t>pr</a:t>
            </a:r>
            <a:r>
              <a:rPr lang="es-MX" sz="130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7" action="ppaction://hlinksldjump"/>
              </a:rPr>
              <a:t>oblemas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83960" y="1143660"/>
            <a:ext cx="193040" cy="4942378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lang="es-MX" sz="1300" spc="-5" dirty="0">
                <a:latin typeface="Calibri"/>
                <a:cs typeface="Calibri"/>
              </a:rPr>
              <a:t>  9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300" spc="-5" dirty="0">
                <a:latin typeface="Calibri"/>
                <a:cs typeface="Calibri"/>
              </a:rPr>
              <a:t>1</a:t>
            </a:r>
            <a:r>
              <a:rPr lang="es-MX" sz="1300" spc="-5" dirty="0"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300" spc="-5" dirty="0">
                <a:latin typeface="Calibri"/>
                <a:cs typeface="Calibri"/>
              </a:rPr>
              <a:t>1</a:t>
            </a:r>
            <a:r>
              <a:rPr lang="es-MX" sz="1300" spc="-5" dirty="0">
                <a:latin typeface="Calibri"/>
                <a:cs typeface="Calibri"/>
              </a:rPr>
              <a:t>1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300" spc="-5" dirty="0">
                <a:latin typeface="Calibri"/>
                <a:cs typeface="Calibri"/>
              </a:rPr>
              <a:t>1</a:t>
            </a:r>
            <a:r>
              <a:rPr lang="es-MX" sz="1300" spc="-5" dirty="0">
                <a:latin typeface="Calibri"/>
                <a:cs typeface="Calibri"/>
              </a:rPr>
              <a:t>3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300" spc="-5" dirty="0">
                <a:latin typeface="Calibri"/>
                <a:cs typeface="Calibri"/>
              </a:rPr>
              <a:t>1</a:t>
            </a:r>
            <a:r>
              <a:rPr lang="es-MX" sz="1300" spc="-5" dirty="0">
                <a:latin typeface="Calibri"/>
                <a:cs typeface="Calibri"/>
              </a:rPr>
              <a:t>4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300" spc="-5" dirty="0">
                <a:latin typeface="Calibri"/>
                <a:cs typeface="Calibri"/>
              </a:rPr>
              <a:t>1</a:t>
            </a:r>
            <a:r>
              <a:rPr lang="es-MX" sz="1300" spc="-5" dirty="0">
                <a:latin typeface="Calibri"/>
                <a:cs typeface="Calibri"/>
              </a:rPr>
              <a:t>5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lang="es-MX" sz="1300" spc="-5" dirty="0">
                <a:latin typeface="Calibri"/>
                <a:cs typeface="Calibri"/>
              </a:rPr>
              <a:t>16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MX" sz="1300" spc="-5" dirty="0">
                <a:latin typeface="Calibri"/>
                <a:cs typeface="Calibri"/>
              </a:rPr>
              <a:t>17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00" spc="-5" dirty="0">
                <a:latin typeface="Calibri"/>
                <a:cs typeface="Calibri"/>
              </a:rPr>
              <a:t>18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300" spc="-5" dirty="0">
                <a:latin typeface="Calibri"/>
                <a:cs typeface="Calibri"/>
              </a:rPr>
              <a:t>2</a:t>
            </a:r>
            <a:r>
              <a:rPr lang="es-MX" sz="1300" spc="-5" dirty="0">
                <a:latin typeface="Calibri"/>
                <a:cs typeface="Calibri"/>
              </a:rPr>
              <a:t>0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300" spc="-5" dirty="0">
                <a:latin typeface="Calibri"/>
                <a:cs typeface="Calibri"/>
              </a:rPr>
              <a:t>2</a:t>
            </a:r>
            <a:r>
              <a:rPr lang="es-MX" sz="1300" spc="-5" dirty="0">
                <a:latin typeface="Calibri"/>
                <a:cs typeface="Calibri"/>
              </a:rPr>
              <a:t>1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300" spc="-5" dirty="0">
                <a:latin typeface="Calibri"/>
                <a:cs typeface="Calibri"/>
              </a:rPr>
              <a:t>2</a:t>
            </a:r>
            <a:r>
              <a:rPr lang="es-MX" sz="1300" spc="-5" dirty="0">
                <a:latin typeface="Calibri"/>
                <a:cs typeface="Calibri"/>
              </a:rPr>
              <a:t>2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300" spc="-5" dirty="0">
                <a:latin typeface="Calibri"/>
                <a:cs typeface="Calibri"/>
              </a:rPr>
              <a:t>2</a:t>
            </a:r>
            <a:r>
              <a:rPr lang="es-MX" sz="1300" spc="-5" dirty="0">
                <a:latin typeface="Calibri"/>
                <a:cs typeface="Calibri"/>
              </a:rPr>
              <a:t>3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300" spc="-5" dirty="0">
                <a:latin typeface="Calibri"/>
                <a:cs typeface="Calibri"/>
              </a:rPr>
              <a:t>2</a:t>
            </a:r>
            <a:r>
              <a:rPr lang="es-MX" sz="1300" spc="-5" dirty="0">
                <a:latin typeface="Calibri"/>
                <a:cs typeface="Calibri"/>
              </a:rPr>
              <a:t>4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lang="es-MX" sz="1300" spc="-5" dirty="0">
                <a:latin typeface="Calibri"/>
                <a:cs typeface="Calibri"/>
              </a:rPr>
              <a:t>26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MX" sz="1300" spc="-5" dirty="0">
                <a:latin typeface="Calibri"/>
                <a:cs typeface="Calibri"/>
              </a:rPr>
              <a:t>28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sz="1300" dirty="0">
              <a:latin typeface="Calibri"/>
              <a:cs typeface="Calibri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sp>
        <p:nvSpPr>
          <p:cNvPr id="10" name="CuadroTexto 9"/>
          <p:cNvSpPr txBox="1"/>
          <p:nvPr/>
        </p:nvSpPr>
        <p:spPr>
          <a:xfrm>
            <a:off x="0" y="304800"/>
            <a:ext cx="6858000" cy="400110"/>
          </a:xfrm>
          <a:prstGeom prst="rect">
            <a:avLst/>
          </a:prstGeom>
          <a:solidFill>
            <a:srgbClr val="00CC9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/>
              <a:t>      </a:t>
            </a:r>
            <a:r>
              <a:rPr lang="es-MX" sz="2000" b="1" dirty="0">
                <a:latin typeface="Gisha" panose="020B0502040204020203" pitchFamily="34" charset="-79"/>
                <a:cs typeface="Gisha" panose="020B0502040204020203" pitchFamily="34" charset="-79"/>
              </a:rPr>
              <a:t>ÍNDICE -  MEJORA CONTÍNUA</a:t>
            </a:r>
            <a:endParaRPr lang="es-ES" sz="20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2205482"/>
            <a:ext cx="6242050" cy="5788025"/>
            <a:chOff x="309372" y="2205482"/>
            <a:chExt cx="6242050" cy="5788025"/>
          </a:xfrm>
        </p:grpSpPr>
        <p:sp>
          <p:nvSpPr>
            <p:cNvPr id="3" name="object 3"/>
            <p:cNvSpPr/>
            <p:nvPr/>
          </p:nvSpPr>
          <p:spPr>
            <a:xfrm>
              <a:off x="3429000" y="2206752"/>
              <a:ext cx="0" cy="5786120"/>
            </a:xfrm>
            <a:custGeom>
              <a:avLst/>
              <a:gdLst/>
              <a:ahLst/>
              <a:cxnLst/>
              <a:rect l="l" t="t" r="r" b="b"/>
              <a:pathLst>
                <a:path h="5786120">
                  <a:moveTo>
                    <a:pt x="0" y="0"/>
                  </a:moveTo>
                  <a:lnTo>
                    <a:pt x="0" y="578612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2211578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7974329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96612" y="2328976"/>
              <a:ext cx="633469" cy="22037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78452" y="1179626"/>
            <a:ext cx="4142104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32815" algn="l"/>
              </a:tabLst>
            </a:pPr>
            <a:r>
              <a:rPr spc="-5" dirty="0"/>
              <a:t>V</a:t>
            </a:r>
            <a:r>
              <a:rPr spc="490" dirty="0"/>
              <a:t> </a:t>
            </a:r>
            <a:r>
              <a:rPr spc="-5" dirty="0"/>
              <a:t>S</a:t>
            </a:r>
            <a:r>
              <a:rPr spc="500" dirty="0"/>
              <a:t> </a:t>
            </a:r>
            <a:r>
              <a:rPr spc="-5" dirty="0"/>
              <a:t>M	</a:t>
            </a:r>
            <a:r>
              <a:rPr spc="-10" dirty="0"/>
              <a:t>(VALUE</a:t>
            </a:r>
            <a:r>
              <a:rPr spc="5" dirty="0"/>
              <a:t> </a:t>
            </a:r>
            <a:r>
              <a:rPr spc="-5" dirty="0"/>
              <a:t>STREAM</a:t>
            </a:r>
            <a:r>
              <a:rPr spc="-10" dirty="0"/>
              <a:t> </a:t>
            </a:r>
            <a:r>
              <a:rPr spc="-5" dirty="0"/>
              <a:t>MAPPING)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9927" y="2331466"/>
            <a:ext cx="2865755" cy="2219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1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</a:t>
            </a:r>
            <a:r>
              <a:rPr sz="1200" spc="1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1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permita</a:t>
            </a:r>
            <a:r>
              <a:rPr sz="1200" spc="1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visualizar</a:t>
            </a:r>
            <a:r>
              <a:rPr sz="1200" spc="1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medir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encontrar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oportunidades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mejoramiento.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50">
              <a:latin typeface="Calibri"/>
              <a:cs typeface="Calibri"/>
            </a:endParaRPr>
          </a:p>
          <a:p>
            <a:pPr marL="12700" algn="just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5715" algn="just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Personas </a:t>
            </a:r>
            <a:r>
              <a:rPr sz="1200" spc="-5" dirty="0">
                <a:latin typeface="Calibri"/>
                <a:cs typeface="Calibri"/>
              </a:rPr>
              <a:t>y/o </a:t>
            </a:r>
            <a:r>
              <a:rPr sz="1200" dirty="0">
                <a:latin typeface="Calibri"/>
                <a:cs typeface="Calibri"/>
              </a:rPr>
              <a:t>empresas que desean </a:t>
            </a:r>
            <a:r>
              <a:rPr sz="1200" spc="-5" dirty="0">
                <a:latin typeface="Calibri"/>
                <a:cs typeface="Calibri"/>
              </a:rPr>
              <a:t>detectar </a:t>
            </a:r>
            <a:r>
              <a:rPr sz="1200" dirty="0">
                <a:latin typeface="Calibri"/>
                <a:cs typeface="Calibri"/>
              </a:rPr>
              <a:t> áreas de </a:t>
            </a:r>
            <a:r>
              <a:rPr sz="1200" spc="-5" dirty="0">
                <a:latin typeface="Calibri"/>
                <a:cs typeface="Calibri"/>
              </a:rPr>
              <a:t>oportunidad en sus procesos con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finalidad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reducir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eliminar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24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(Teórico-prácticas)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67353" y="2785998"/>
            <a:ext cx="2483485" cy="4959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101600" indent="-344805">
              <a:lnSpc>
                <a:spcPct val="99600"/>
              </a:lnSpc>
              <a:spcBef>
                <a:spcPts val="10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Entender </a:t>
            </a:r>
            <a:r>
              <a:rPr sz="1200" dirty="0">
                <a:latin typeface="Calibri"/>
                <a:cs typeface="Calibri"/>
              </a:rPr>
              <a:t>que es la </a:t>
            </a:r>
            <a:r>
              <a:rPr sz="1200" spc="-5" dirty="0">
                <a:latin typeface="Calibri"/>
                <a:cs typeface="Calibri"/>
              </a:rPr>
              <a:t>cadena de </a:t>
            </a:r>
            <a:r>
              <a:rPr sz="1200" dirty="0">
                <a:latin typeface="Calibri"/>
                <a:cs typeface="Calibri"/>
              </a:rPr>
              <a:t> valor y </a:t>
            </a:r>
            <a:r>
              <a:rPr sz="1200" spc="-5" dirty="0">
                <a:latin typeface="Calibri"/>
                <a:cs typeface="Calibri"/>
              </a:rPr>
              <a:t>representar </a:t>
            </a:r>
            <a:r>
              <a:rPr sz="1200" dirty="0">
                <a:latin typeface="Calibri"/>
                <a:cs typeface="Calibri"/>
              </a:rPr>
              <a:t>el estado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actual </a:t>
            </a:r>
            <a:r>
              <a:rPr sz="1200" spc="-5" dirty="0">
                <a:latin typeface="Calibri"/>
                <a:cs typeface="Calibri"/>
              </a:rPr>
              <a:t>usando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herramienta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poder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áreas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desperdicio.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(1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DÍA)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AutoNum type="arabicPeriod"/>
            </a:pPr>
            <a:endParaRPr sz="1200">
              <a:latin typeface="Calibri"/>
              <a:cs typeface="Calibri"/>
            </a:endParaRPr>
          </a:p>
          <a:p>
            <a:pPr marL="356870" marR="40640" indent="-344805">
              <a:lnSpc>
                <a:spcPct val="995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Aprender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 lean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cuáles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principales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fuentes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desperdicio.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(1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DÍA)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AutoNum type="arabicPeriod"/>
            </a:pPr>
            <a:endParaRPr sz="1200">
              <a:latin typeface="Calibri"/>
              <a:cs typeface="Calibri"/>
            </a:endParaRPr>
          </a:p>
          <a:p>
            <a:pPr marL="356870" marR="5080" indent="-344805">
              <a:lnSpc>
                <a:spcPct val="996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Desarrollar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VSM Actual con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toma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cada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trabajo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línea piloto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seleccionada.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(2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DÍA)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Calibri"/>
              <a:buAutoNum type="arabicPeriod"/>
            </a:pPr>
            <a:endParaRPr sz="1200">
              <a:latin typeface="Calibri"/>
              <a:cs typeface="Calibri"/>
            </a:endParaRPr>
          </a:p>
          <a:p>
            <a:pPr marL="356870" marR="15240" indent="-344805">
              <a:lnSpc>
                <a:spcPts val="143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Futuro,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basado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actual.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(2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DÍA)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/>
            </a:pPr>
            <a:endParaRPr sz="1100">
              <a:latin typeface="Calibri"/>
              <a:cs typeface="Calibri"/>
            </a:endParaRPr>
          </a:p>
          <a:p>
            <a:pPr marL="356870" marR="113664" indent="-344805">
              <a:lnSpc>
                <a:spcPct val="997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Presentación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mapeos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(proyectos)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haya </a:t>
            </a:r>
            <a:r>
              <a:rPr sz="1200" spc="-5" dirty="0">
                <a:latin typeface="Calibri"/>
                <a:cs typeface="Calibri"/>
              </a:rPr>
              <a:t>realizado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levantamiento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información.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Nota: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presentan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VMS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actuales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planes de </a:t>
            </a:r>
            <a:r>
              <a:rPr sz="1200" spc="-5" dirty="0">
                <a:latin typeface="Calibri"/>
                <a:cs typeface="Calibri"/>
              </a:rPr>
              <a:t>acción para lograr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time.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(3er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día)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795989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1432561"/>
            <a:ext cx="6241542" cy="7115046"/>
            <a:chOff x="309372" y="1432561"/>
            <a:chExt cx="6241542" cy="7115046"/>
          </a:xfrm>
        </p:grpSpPr>
        <p:sp>
          <p:nvSpPr>
            <p:cNvPr id="3" name="object 3"/>
            <p:cNvSpPr/>
            <p:nvPr/>
          </p:nvSpPr>
          <p:spPr>
            <a:xfrm>
              <a:off x="3122676" y="1664207"/>
              <a:ext cx="0" cy="6883400"/>
            </a:xfrm>
            <a:custGeom>
              <a:avLst/>
              <a:gdLst/>
              <a:ahLst/>
              <a:cxnLst/>
              <a:rect l="l" t="t" r="r" b="b"/>
              <a:pathLst>
                <a:path h="6883400">
                  <a:moveTo>
                    <a:pt x="0" y="0"/>
                  </a:moveTo>
                  <a:lnTo>
                    <a:pt x="0" y="68834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1670557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8529065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65398" y="1432561"/>
              <a:ext cx="632202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5326" y="528234"/>
            <a:ext cx="6354826" cy="104140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874520" marR="5080" indent="-56769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PLANEACION ESTRATÉGICA (BSC) </a:t>
            </a:r>
            <a:r>
              <a:rPr spc="-484" dirty="0"/>
              <a:t> </a:t>
            </a:r>
            <a:r>
              <a:rPr spc="-5" dirty="0"/>
              <a:t>BALANCED</a:t>
            </a:r>
            <a:r>
              <a:rPr spc="-15" dirty="0"/>
              <a:t> </a:t>
            </a:r>
            <a:r>
              <a:rPr spc="-5" dirty="0"/>
              <a:t>SCORECARD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09372" y="2048461"/>
            <a:ext cx="2530855" cy="52270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 b="1" dirty="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lang="es-MX" sz="1200" spc="-5" dirty="0">
                <a:cs typeface="Calibri"/>
              </a:rPr>
              <a:t>La Planeación/Direccionamiento Estratégico tipo (BSC) es vital en las empresas de todos los sectores para asegurar el éxito en términos de Resultados y asegurar sustentabilidad, además es mandatorio para realizar un buen Sistema Integral de Calidad bajo ISO 9001:2015 o similares según el sector empresarial; aquí te damos la esencia y la práctica para poner a punto tu Planeación Estratégica y alinear tu Sistema de Calidad con sentido de logro de expectativas e indicadores de Alta Dirección..</a:t>
            </a:r>
          </a:p>
          <a:p>
            <a:pPr marL="12700">
              <a:lnSpc>
                <a:spcPts val="1435"/>
              </a:lnSpc>
            </a:pPr>
            <a:endParaRPr lang="es-MX" sz="1200" b="1" spc="-5" dirty="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 err="1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r>
              <a:rPr lang="es-MX" sz="1150" dirty="0">
                <a:cs typeface="Calibri"/>
              </a:rPr>
              <a:t>• Gerentes, Jefes y/o Coordinadores de área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r>
              <a:rPr lang="es-MX" sz="1150" dirty="0">
                <a:cs typeface="Calibri"/>
              </a:rPr>
              <a:t>• Miembros de Equipos Multidisciplinarios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r>
              <a:rPr lang="es-MX" sz="1150" dirty="0">
                <a:cs typeface="Calibri"/>
              </a:rPr>
              <a:t>•Personal encargado de la implantación del sistema de gestión de la calidad.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r>
              <a:rPr lang="es-MX" sz="1150" dirty="0">
                <a:cs typeface="Calibri"/>
              </a:rPr>
              <a:t>•Miembros del equipo de auditores internos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r>
              <a:rPr lang="es-MX" sz="1150" dirty="0">
                <a:cs typeface="Calibri"/>
              </a:rPr>
              <a:t>•Personal de producción y/o calidad.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s-MX" sz="115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lang="es-MX" sz="1350" dirty="0">
                <a:latin typeface="Calibri"/>
                <a:cs typeface="Calibri"/>
              </a:rPr>
              <a:t>24 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spc="-5" dirty="0">
                <a:latin typeface="Calibri"/>
                <a:cs typeface="Calibri"/>
              </a:rPr>
              <a:t>horas</a:t>
            </a:r>
            <a:endParaRPr sz="135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79411" y="1765468"/>
            <a:ext cx="2701925" cy="741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Sabiduría Empresarial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7 Llaves de sabiduría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Fuentes de Sabiduría Empresarial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Educación Integral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Herramientas básicas para estabilidad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Filosofía organizacional Activa.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Calidad, Productividad, excelencia operativa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Coaching de negocios, internalizando el conocimiento.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Que es estrategia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Barreras para la estrategia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Análisis FODA Activo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FODA VS. Contexto ISO 9001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Que es </a:t>
            </a:r>
            <a:r>
              <a:rPr lang="es-MX" sz="1200" dirty="0" err="1">
                <a:cs typeface="Calibri"/>
              </a:rPr>
              <a:t>Balanced</a:t>
            </a:r>
            <a:r>
              <a:rPr lang="es-MX" sz="1200" dirty="0">
                <a:cs typeface="Calibri"/>
              </a:rPr>
              <a:t> Score </a:t>
            </a:r>
            <a:r>
              <a:rPr lang="es-MX" sz="1200" dirty="0" err="1">
                <a:cs typeface="Calibri"/>
              </a:rPr>
              <a:t>Card</a:t>
            </a:r>
            <a:r>
              <a:rPr lang="es-MX" sz="1200" dirty="0">
                <a:cs typeface="Calibri"/>
              </a:rPr>
              <a:t> (BSC)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Planeación Estratégica Activa (PEA)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Componentes de BSC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Mapa Estratégico(ME)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Componentes del ME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Perspectivas Estratégicas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Propuesta de valor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Temas Estratégicos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Proceso de </a:t>
            </a:r>
            <a:r>
              <a:rPr lang="es-MX" sz="1200" dirty="0" err="1">
                <a:cs typeface="Calibri"/>
              </a:rPr>
              <a:t>Estratégia</a:t>
            </a:r>
            <a:endParaRPr lang="es-MX" sz="12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Cadena de Valor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Dinámica de Construcción del ME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Iniciativas estratégicas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Construcción y seguimiento de Matriz de Iniciativas.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Definición de Objetivos estratégicos, Indicadores Clave de resultados, Indicadores de Proceso Y los </a:t>
            </a:r>
            <a:r>
              <a:rPr lang="es-MX" sz="1200" dirty="0" err="1">
                <a:cs typeface="Calibri"/>
              </a:rPr>
              <a:t>KPI´s</a:t>
            </a:r>
            <a:r>
              <a:rPr lang="es-MX" sz="1200" dirty="0">
                <a:cs typeface="Calibri"/>
              </a:rPr>
              <a:t> (Indicadores Clave de Desempeño)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dirty="0">
                <a:cs typeface="Calibri"/>
              </a:rPr>
              <a:t>• Creación de Cuadro de Mando Integral (Matriz BSC)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dirty="0"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3" action="ppaction://hlinksldjump"/>
          </p:cNvPr>
          <p:cNvSpPr/>
          <p:nvPr/>
        </p:nvSpPr>
        <p:spPr>
          <a:xfrm flipH="1">
            <a:off x="6448563" y="852906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357" y="1338431"/>
            <a:ext cx="31540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SISTEMA</a:t>
            </a:r>
            <a:r>
              <a:rPr spc="-30" dirty="0"/>
              <a:t> </a:t>
            </a:r>
            <a:r>
              <a:rPr spc="-5" dirty="0"/>
              <a:t>SMED</a:t>
            </a:r>
            <a:r>
              <a:rPr spc="-20" dirty="0"/>
              <a:t> </a:t>
            </a:r>
            <a:r>
              <a:rPr spc="-5" dirty="0"/>
              <a:t>AMPLIADO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2015" y="2712846"/>
            <a:ext cx="2940685" cy="3313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</a:pPr>
            <a:r>
              <a:rPr sz="1200" dirty="0">
                <a:latin typeface="Calibri"/>
                <a:cs typeface="Calibri"/>
              </a:rPr>
              <a:t>Generar en el </a:t>
            </a:r>
            <a:r>
              <a:rPr sz="1200" spc="-5" dirty="0">
                <a:latin typeface="Calibri"/>
                <a:cs typeface="Calibri"/>
              </a:rPr>
              <a:t>participante conocimientos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" dirty="0">
                <a:latin typeface="Calibri"/>
                <a:cs typeface="Calibri"/>
              </a:rPr>
              <a:t> aplicar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Single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Minute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Exchange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 Die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(SMED) 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analizando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mejorando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rutinas actuales </a:t>
            </a:r>
            <a:r>
              <a:rPr sz="1200" dirty="0">
                <a:latin typeface="Calibri"/>
                <a:cs typeface="Calibri"/>
              </a:rPr>
              <a:t>de cambio 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37465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Personas </a:t>
            </a:r>
            <a:r>
              <a:rPr sz="1200" spc="-5" dirty="0">
                <a:latin typeface="Calibri"/>
                <a:cs typeface="Calibri"/>
              </a:rPr>
              <a:t>relacionadas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productivos, administrativos </a:t>
            </a:r>
            <a:r>
              <a:rPr sz="1200" dirty="0">
                <a:latin typeface="Calibri"/>
                <a:cs typeface="Calibri"/>
              </a:rPr>
              <a:t>y de </a:t>
            </a:r>
            <a:r>
              <a:rPr sz="1200" spc="-5" dirty="0">
                <a:latin typeface="Calibri"/>
                <a:cs typeface="Calibri"/>
              </a:rPr>
              <a:t>servicios </a:t>
            </a:r>
            <a:r>
              <a:rPr sz="1200" spc="5" dirty="0">
                <a:latin typeface="Calibri"/>
                <a:cs typeface="Calibri"/>
              </a:rPr>
              <a:t>que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desean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y/o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endParaRPr sz="1200">
              <a:latin typeface="Calibri"/>
              <a:cs typeface="Calibri"/>
            </a:endParaRPr>
          </a:p>
          <a:p>
            <a:pPr marL="12700" marR="368300">
              <a:lnSpc>
                <a:spcPts val="1430"/>
              </a:lnSpc>
              <a:spcBef>
                <a:spcPts val="55"/>
              </a:spcBef>
            </a:pP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administrar sus procesos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manera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eficiente.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368935">
              <a:lnSpc>
                <a:spcPts val="1430"/>
              </a:lnSpc>
              <a:spcBef>
                <a:spcPts val="45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7960" y="2900298"/>
            <a:ext cx="2924810" cy="40468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 indent="-14986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SMED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Esbelta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SMED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ts val="1435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Modelo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Toyota</a:t>
            </a:r>
            <a:endParaRPr sz="1200">
              <a:latin typeface="Calibri"/>
              <a:cs typeface="Calibri"/>
            </a:endParaRPr>
          </a:p>
          <a:p>
            <a:pPr marL="13970" marR="278765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am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ios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Ráp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JIT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cc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 </a:t>
            </a:r>
            <a:r>
              <a:rPr sz="1200" dirty="0">
                <a:latin typeface="Calibri"/>
                <a:cs typeface="Calibri"/>
              </a:rPr>
              <a:t>lotes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chicos)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ts val="1415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7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pasos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cambios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rápidos</a:t>
            </a:r>
            <a:endParaRPr sz="1200">
              <a:latin typeface="Calibri"/>
              <a:cs typeface="Calibri"/>
            </a:endParaRPr>
          </a:p>
          <a:p>
            <a:pPr marL="593090" lvl="1" indent="-231140">
              <a:lnSpc>
                <a:spcPct val="100000"/>
              </a:lnSpc>
              <a:buAutoNum type="arabicPeriod"/>
              <a:tabLst>
                <a:tab pos="593725" algn="l"/>
              </a:tabLst>
            </a:pPr>
            <a:r>
              <a:rPr sz="1200" spc="-5" dirty="0">
                <a:latin typeface="Calibri"/>
                <a:cs typeface="Calibri"/>
              </a:rPr>
              <a:t>Separar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externo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</a:t>
            </a:r>
            <a:endParaRPr sz="1200">
              <a:latin typeface="Calibri"/>
              <a:cs typeface="Calibri"/>
            </a:endParaRPr>
          </a:p>
          <a:p>
            <a:pPr marL="591820" lvl="1" indent="-229235">
              <a:lnSpc>
                <a:spcPct val="100000"/>
              </a:lnSpc>
              <a:buAutoNum type="arabicPeriod"/>
              <a:tabLst>
                <a:tab pos="591820" algn="l"/>
              </a:tabLst>
            </a:pPr>
            <a:r>
              <a:rPr sz="1200" dirty="0">
                <a:latin typeface="Calibri"/>
                <a:cs typeface="Calibri"/>
              </a:rPr>
              <a:t>Convertir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externo</a:t>
            </a:r>
            <a:endParaRPr sz="1200">
              <a:latin typeface="Calibri"/>
              <a:cs typeface="Calibri"/>
            </a:endParaRPr>
          </a:p>
          <a:p>
            <a:pPr marL="591820" lvl="1" indent="-229235">
              <a:lnSpc>
                <a:spcPct val="100000"/>
              </a:lnSpc>
              <a:buAutoNum type="arabicPeriod"/>
              <a:tabLst>
                <a:tab pos="591820" algn="l"/>
              </a:tabLst>
            </a:pP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men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osici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na</a:t>
            </a:r>
            <a:r>
              <a:rPr sz="1200" spc="-5" dirty="0">
                <a:latin typeface="Calibri"/>
                <a:cs typeface="Calibri"/>
              </a:rPr>
              <a:t>do</a:t>
            </a:r>
            <a:r>
              <a:rPr sz="1200" dirty="0">
                <a:latin typeface="Calibri"/>
                <a:cs typeface="Calibri"/>
              </a:rPr>
              <a:t>res</a:t>
            </a:r>
            <a:endParaRPr sz="1200">
              <a:latin typeface="Calibri"/>
              <a:cs typeface="Calibri"/>
            </a:endParaRPr>
          </a:p>
          <a:p>
            <a:pPr marL="591820" lvl="1" indent="-229235">
              <a:lnSpc>
                <a:spcPct val="100000"/>
              </a:lnSpc>
              <a:buAutoNum type="arabicPeriod"/>
              <a:tabLst>
                <a:tab pos="591820" algn="l"/>
              </a:tabLst>
            </a:pPr>
            <a:r>
              <a:rPr sz="1200" spc="-5" dirty="0">
                <a:latin typeface="Calibri"/>
                <a:cs typeface="Calibri"/>
              </a:rPr>
              <a:t>Eliminar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ajustes</a:t>
            </a:r>
            <a:endParaRPr sz="1200">
              <a:latin typeface="Calibri"/>
              <a:cs typeface="Calibri"/>
            </a:endParaRPr>
          </a:p>
          <a:p>
            <a:pPr marL="591820" lvl="1" indent="-229235">
              <a:lnSpc>
                <a:spcPct val="100000"/>
              </a:lnSpc>
              <a:buAutoNum type="arabicPeriod"/>
              <a:tabLst>
                <a:tab pos="591820" algn="l"/>
              </a:tabLst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opt</a:t>
            </a:r>
            <a:r>
              <a:rPr sz="1200" dirty="0">
                <a:latin typeface="Calibri"/>
                <a:cs typeface="Calibri"/>
              </a:rPr>
              <a:t>ar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á</a:t>
            </a:r>
            <a:r>
              <a:rPr sz="1200" dirty="0">
                <a:latin typeface="Calibri"/>
                <a:cs typeface="Calibri"/>
              </a:rPr>
              <a:t>nda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ales</a:t>
            </a:r>
            <a:endParaRPr sz="1200">
              <a:latin typeface="Calibri"/>
              <a:cs typeface="Calibri"/>
            </a:endParaRPr>
          </a:p>
          <a:p>
            <a:pPr marL="591820" lvl="1" indent="-229235">
              <a:lnSpc>
                <a:spcPts val="1435"/>
              </a:lnSpc>
              <a:buAutoNum type="arabicPeriod"/>
              <a:tabLst>
                <a:tab pos="591820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ajo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parale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  <a:p>
            <a:pPr marL="13970" marR="157480" lvl="1" indent="350520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593725" algn="l"/>
              </a:tabLst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tar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ar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are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  </a:t>
            </a:r>
            <a:r>
              <a:rPr sz="1200" spc="-5" dirty="0">
                <a:latin typeface="Calibri"/>
                <a:cs typeface="Calibri"/>
              </a:rPr>
              <a:t>(Quick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Change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Over)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ts val="1415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Práctica en sala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entrenamiento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Legos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ts val="1435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Práctica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rápidos</a:t>
            </a:r>
            <a:endParaRPr sz="1200">
              <a:latin typeface="Calibri"/>
              <a:cs typeface="Calibri"/>
            </a:endParaRPr>
          </a:p>
          <a:p>
            <a:pPr marL="13970" marR="52069" lvl="1" indent="350520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593725" algn="l"/>
              </a:tabLst>
            </a:pP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</a:t>
            </a:r>
            <a:r>
              <a:rPr sz="1200" spc="-5" dirty="0">
                <a:latin typeface="Calibri"/>
                <a:cs typeface="Calibri"/>
              </a:rPr>
              <a:t> piloto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7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pasos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cambios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rápidos.</a:t>
            </a:r>
            <a:endParaRPr sz="1200">
              <a:latin typeface="Calibri"/>
              <a:cs typeface="Calibri"/>
            </a:endParaRPr>
          </a:p>
          <a:p>
            <a:pPr marL="13970" marR="164465" lvl="1" indent="350520">
              <a:lnSpc>
                <a:spcPts val="1440"/>
              </a:lnSpc>
              <a:spcBef>
                <a:spcPts val="5"/>
              </a:spcBef>
              <a:buAutoNum type="arabicPeriod"/>
              <a:tabLst>
                <a:tab pos="593725" algn="l"/>
              </a:tabLst>
            </a:pPr>
            <a:r>
              <a:rPr sz="1200" spc="-5" dirty="0">
                <a:latin typeface="Calibri"/>
                <a:cs typeface="Calibri"/>
              </a:rPr>
              <a:t>Asesoramiento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instrucciones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13970" marR="466090" lvl="1" indent="350520">
              <a:lnSpc>
                <a:spcPts val="1440"/>
              </a:lnSpc>
              <a:buAutoNum type="arabicPeriod"/>
              <a:tabLst>
                <a:tab pos="593725" algn="l"/>
              </a:tabLst>
            </a:pPr>
            <a:r>
              <a:rPr sz="1200" spc="-10" dirty="0">
                <a:latin typeface="Calibri"/>
                <a:cs typeface="Calibri"/>
              </a:rPr>
              <a:t>Procedimientos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formatos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registro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tiempos.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42754" y="1921385"/>
            <a:ext cx="635221" cy="226863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16808" y="2141220"/>
            <a:ext cx="0" cy="5147945"/>
          </a:xfrm>
          <a:custGeom>
            <a:avLst/>
            <a:gdLst/>
            <a:ahLst/>
            <a:cxnLst/>
            <a:rect l="l" t="t" r="r" b="b"/>
            <a:pathLst>
              <a:path h="5147945">
                <a:moveTo>
                  <a:pt x="0" y="0"/>
                </a:moveTo>
                <a:lnTo>
                  <a:pt x="0" y="51479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744003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0460" y="837946"/>
            <a:ext cx="55003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PULL</a:t>
            </a:r>
            <a:r>
              <a:rPr spc="10" dirty="0"/>
              <a:t> </a:t>
            </a:r>
            <a:r>
              <a:rPr spc="-5" dirty="0"/>
              <a:t>SYSTEM </a:t>
            </a:r>
            <a:r>
              <a:rPr spc="-10" dirty="0"/>
              <a:t>WORLD</a:t>
            </a:r>
            <a:r>
              <a:rPr spc="10" dirty="0"/>
              <a:t> </a:t>
            </a:r>
            <a:r>
              <a:rPr spc="-10" dirty="0"/>
              <a:t>CLASS</a:t>
            </a:r>
            <a:r>
              <a:rPr dirty="0"/>
              <a:t> </a:t>
            </a:r>
            <a:r>
              <a:rPr spc="-10" dirty="0"/>
              <a:t>MANUFACTURING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2314702"/>
            <a:ext cx="2821305" cy="3133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109855">
              <a:lnSpc>
                <a:spcPts val="143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Conocer </a:t>
            </a:r>
            <a:r>
              <a:rPr sz="1200" dirty="0">
                <a:latin typeface="Calibri"/>
                <a:cs typeface="Calibri"/>
              </a:rPr>
              <a:t>los pasos para </a:t>
            </a:r>
            <a:r>
              <a:rPr sz="1200" spc="-5" dirty="0">
                <a:latin typeface="Calibri"/>
                <a:cs typeface="Calibri"/>
              </a:rPr>
              <a:t>poder crear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flujo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óptimo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externo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garantice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mínimo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nivel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inventario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lograr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entrega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material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 </a:t>
            </a:r>
            <a:r>
              <a:rPr sz="1200" dirty="0">
                <a:latin typeface="Calibri"/>
                <a:cs typeface="Calibri"/>
              </a:rPr>
              <a:t>fácil,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sustentable</a:t>
            </a:r>
            <a:endParaRPr sz="1200">
              <a:latin typeface="Calibri"/>
              <a:cs typeface="Calibri"/>
            </a:endParaRPr>
          </a:p>
          <a:p>
            <a:pPr marL="12700" marR="308610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segura mediante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mínimo manejo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material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menor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costo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posible.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dirty="0">
                <a:latin typeface="Calibri"/>
                <a:cs typeface="Calibri"/>
              </a:rPr>
              <a:t>Personas</a:t>
            </a:r>
            <a:r>
              <a:rPr sz="1200" spc="-5" dirty="0">
                <a:latin typeface="Calibri"/>
                <a:cs typeface="Calibri"/>
              </a:rPr>
              <a:t> relacionadas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procesos</a:t>
            </a:r>
            <a:endParaRPr sz="1200">
              <a:latin typeface="Calibri"/>
              <a:cs typeface="Calibri"/>
            </a:endParaRPr>
          </a:p>
          <a:p>
            <a:pPr marL="12700" marR="39370">
              <a:lnSpc>
                <a:spcPct val="994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productivos, administrativos </a:t>
            </a:r>
            <a:r>
              <a:rPr sz="1200" dirty="0">
                <a:latin typeface="Calibri"/>
                <a:cs typeface="Calibri"/>
              </a:rPr>
              <a:t>y de </a:t>
            </a:r>
            <a:r>
              <a:rPr sz="1200" spc="-5" dirty="0">
                <a:latin typeface="Calibri"/>
                <a:cs typeface="Calibri"/>
              </a:rPr>
              <a:t>servicios </a:t>
            </a:r>
            <a:r>
              <a:rPr sz="1200" dirty="0">
                <a:latin typeface="Calibri"/>
                <a:cs typeface="Calibri"/>
              </a:rPr>
              <a:t> que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y/o </a:t>
            </a: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manera </a:t>
            </a:r>
            <a:r>
              <a:rPr sz="1200" spc="-5" dirty="0">
                <a:latin typeface="Calibri"/>
                <a:cs typeface="Calibri"/>
              </a:rPr>
              <a:t>eficiente.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24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(Te</a:t>
            </a:r>
            <a:r>
              <a:rPr sz="1200" dirty="0">
                <a:latin typeface="Calibri"/>
                <a:cs typeface="Calibri"/>
              </a:rPr>
              <a:t>ó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o-p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ácti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30066" y="2679319"/>
            <a:ext cx="3199130" cy="51013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Día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/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Reactivo</a:t>
            </a:r>
            <a:endParaRPr sz="1200" dirty="0">
              <a:latin typeface="Calibri"/>
              <a:cs typeface="Calibri"/>
            </a:endParaRPr>
          </a:p>
          <a:p>
            <a:pPr marL="344805" lvl="1" indent="-230504">
              <a:lnSpc>
                <a:spcPts val="1435"/>
              </a:lnSpc>
              <a:buAutoNum type="arabicPeriod"/>
              <a:tabLst>
                <a:tab pos="345440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pilares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WCM</a:t>
            </a:r>
            <a:endParaRPr sz="1200" dirty="0">
              <a:latin typeface="Calibri"/>
              <a:cs typeface="Calibri"/>
            </a:endParaRPr>
          </a:p>
          <a:p>
            <a:pPr marL="344805" lvl="1" indent="-230504">
              <a:lnSpc>
                <a:spcPct val="100000"/>
              </a:lnSpc>
              <a:buAutoNum type="arabicPeriod"/>
              <a:tabLst>
                <a:tab pos="345440" algn="l"/>
              </a:tabLst>
            </a:pPr>
            <a:r>
              <a:rPr sz="1200" dirty="0">
                <a:latin typeface="Calibri"/>
                <a:cs typeface="Calibri"/>
              </a:rPr>
              <a:t>7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Logística</a:t>
            </a:r>
            <a:endParaRPr sz="1200" dirty="0">
              <a:latin typeface="Calibri"/>
              <a:cs typeface="Calibri"/>
            </a:endParaRPr>
          </a:p>
          <a:p>
            <a:pPr marL="344805" lvl="1" indent="-230504">
              <a:lnSpc>
                <a:spcPts val="1435"/>
              </a:lnSpc>
              <a:buAutoNum type="arabicPeriod"/>
              <a:tabLst>
                <a:tab pos="345440" algn="l"/>
              </a:tabLst>
            </a:pPr>
            <a:r>
              <a:rPr sz="1200" spc="-10" dirty="0">
                <a:latin typeface="Calibri"/>
                <a:cs typeface="Calibri"/>
              </a:rPr>
              <a:t>NV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/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V</a:t>
            </a:r>
            <a:r>
              <a:rPr sz="1200" spc="-15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Agr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ga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vs</a:t>
            </a:r>
            <a:r>
              <a:rPr sz="1200" dirty="0">
                <a:latin typeface="Calibri"/>
                <a:cs typeface="Calibri"/>
              </a:rPr>
              <a:t>.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V</a:t>
            </a:r>
            <a:r>
              <a:rPr sz="1200" spc="-15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 err="1">
                <a:latin typeface="Calibri"/>
                <a:cs typeface="Calibri"/>
              </a:rPr>
              <a:t>Agr</a:t>
            </a:r>
            <a:r>
              <a:rPr sz="1200" spc="-10" dirty="0" err="1">
                <a:latin typeface="Calibri"/>
                <a:cs typeface="Calibri"/>
              </a:rPr>
              <a:t>e</a:t>
            </a:r>
            <a:r>
              <a:rPr sz="1200" spc="-15" dirty="0" err="1">
                <a:latin typeface="Calibri"/>
                <a:cs typeface="Calibri"/>
              </a:rPr>
              <a:t>ga</a:t>
            </a:r>
            <a:r>
              <a:rPr sz="1200" spc="-10" dirty="0" err="1">
                <a:latin typeface="Calibri"/>
                <a:cs typeface="Calibri"/>
              </a:rPr>
              <a:t>d</a:t>
            </a:r>
            <a:r>
              <a:rPr sz="1200" dirty="0" err="1">
                <a:latin typeface="Calibri"/>
                <a:cs typeface="Calibri"/>
              </a:rPr>
              <a:t>o</a:t>
            </a:r>
            <a:r>
              <a:rPr lang="es-ES" sz="1200" dirty="0">
                <a:latin typeface="Calibri"/>
                <a:cs typeface="Calibri"/>
              </a:rPr>
              <a:t>.</a:t>
            </a:r>
          </a:p>
          <a:p>
            <a:pPr marL="344805" lvl="1" indent="-230504">
              <a:lnSpc>
                <a:spcPts val="1435"/>
              </a:lnSpc>
              <a:buFontTx/>
              <a:buAutoNum type="arabicPeriod"/>
              <a:tabLst>
                <a:tab pos="345440" algn="l"/>
              </a:tabLst>
            </a:pPr>
            <a:r>
              <a:rPr lang="es-MX" sz="1200" spc="-5" dirty="0">
                <a:cs typeface="Calibri"/>
              </a:rPr>
              <a:t>Introducción</a:t>
            </a:r>
            <a:r>
              <a:rPr lang="es-MX" sz="1200" spc="-15" dirty="0">
                <a:cs typeface="Calibri"/>
              </a:rPr>
              <a:t> </a:t>
            </a:r>
            <a:r>
              <a:rPr lang="es-MX" sz="1200" dirty="0">
                <a:cs typeface="Calibri"/>
              </a:rPr>
              <a:t>al</a:t>
            </a:r>
            <a:r>
              <a:rPr lang="es-MX" sz="1200" spc="-40" dirty="0">
                <a:cs typeface="Calibri"/>
              </a:rPr>
              <a:t> </a:t>
            </a:r>
            <a:r>
              <a:rPr lang="es-MX" sz="1200" dirty="0">
                <a:cs typeface="Calibri"/>
              </a:rPr>
              <a:t>pilar</a:t>
            </a:r>
            <a:r>
              <a:rPr lang="es-MX" sz="1200" spc="-20" dirty="0">
                <a:cs typeface="Calibri"/>
              </a:rPr>
              <a:t> </a:t>
            </a:r>
            <a:r>
              <a:rPr lang="es-MX" sz="1200" dirty="0">
                <a:cs typeface="Calibri"/>
              </a:rPr>
              <a:t>de</a:t>
            </a:r>
            <a:r>
              <a:rPr lang="es-MX" sz="1200" spc="-50" dirty="0">
                <a:cs typeface="Calibri"/>
              </a:rPr>
              <a:t> </a:t>
            </a:r>
            <a:r>
              <a:rPr lang="es-MX" sz="1200" spc="-5" dirty="0">
                <a:cs typeface="Calibri"/>
              </a:rPr>
              <a:t>logística</a:t>
            </a:r>
            <a:r>
              <a:rPr lang="es-MX" sz="1200" dirty="0">
                <a:cs typeface="Calibri"/>
              </a:rPr>
              <a:t> y</a:t>
            </a:r>
            <a:r>
              <a:rPr lang="es-MX" sz="1200" spc="-40" dirty="0">
                <a:cs typeface="Calibri"/>
              </a:rPr>
              <a:t> </a:t>
            </a:r>
            <a:r>
              <a:rPr lang="es-MX" sz="1200" spc="-5" dirty="0">
                <a:cs typeface="Calibri"/>
              </a:rPr>
              <a:t>servicio </a:t>
            </a:r>
            <a:r>
              <a:rPr lang="es-MX" sz="1200" dirty="0">
                <a:cs typeface="Calibri"/>
              </a:rPr>
              <a:t>al </a:t>
            </a:r>
            <a:r>
              <a:rPr lang="es-MX" sz="1200" spc="-254" dirty="0">
                <a:cs typeface="Calibri"/>
              </a:rPr>
              <a:t> </a:t>
            </a:r>
            <a:r>
              <a:rPr lang="es-MX" sz="1200" dirty="0">
                <a:cs typeface="Calibri"/>
              </a:rPr>
              <a:t>cliente.</a:t>
            </a:r>
            <a:endParaRPr lang="es-ES" sz="1200" dirty="0">
              <a:latin typeface="Calibri"/>
              <a:cs typeface="Calibri"/>
            </a:endParaRPr>
          </a:p>
          <a:p>
            <a:pPr marL="12700" marR="503555" lvl="1">
              <a:lnSpc>
                <a:spcPts val="1440"/>
              </a:lnSpc>
              <a:spcBef>
                <a:spcPts val="15"/>
              </a:spcBef>
              <a:tabLst>
                <a:tab pos="345440" algn="l"/>
              </a:tabLst>
            </a:pPr>
            <a:r>
              <a:rPr sz="1200" spc="-5" dirty="0">
                <a:latin typeface="Calibri"/>
                <a:cs typeface="Calibri"/>
              </a:rPr>
              <a:t>Paso 1: Reingeniería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las líneas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satisfacer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endParaRPr sz="1200" dirty="0">
              <a:latin typeface="Calibri"/>
              <a:cs typeface="Calibri"/>
            </a:endParaRPr>
          </a:p>
          <a:p>
            <a:pPr marL="464185" lvl="2" indent="-171450">
              <a:lnSpc>
                <a:spcPts val="1395"/>
              </a:lnSpc>
              <a:buFont typeface="Arial" panose="020B0604020202020204" pitchFamily="34" charset="0"/>
              <a:buChar char="•"/>
              <a:tabLst>
                <a:tab pos="638175" algn="l"/>
              </a:tabLst>
            </a:pPr>
            <a:r>
              <a:rPr sz="1200" dirty="0">
                <a:latin typeface="Calibri"/>
                <a:cs typeface="Calibri"/>
              </a:rPr>
              <a:t>5T’s</a:t>
            </a: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Día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/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 err="1">
                <a:latin typeface="Calibri"/>
                <a:cs typeface="Calibri"/>
              </a:rPr>
              <a:t>Preventivo</a:t>
            </a:r>
            <a:endParaRPr lang="es-ES" sz="1200" b="1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s-ES" sz="1200" spc="-5" dirty="0">
                <a:latin typeface="Calibri"/>
                <a:cs typeface="Calibri"/>
              </a:rPr>
              <a:t>      </a:t>
            </a:r>
            <a:r>
              <a:rPr sz="1200" b="1" spc="-5" dirty="0">
                <a:latin typeface="Calibri"/>
                <a:cs typeface="Calibri"/>
              </a:rPr>
              <a:t>Paso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2: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Reingeniería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Logística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Interna</a:t>
            </a:r>
            <a:endParaRPr sz="1200" dirty="0">
              <a:latin typeface="Calibri"/>
              <a:cs typeface="Calibri"/>
            </a:endParaRPr>
          </a:p>
          <a:p>
            <a:pPr marL="637540" lvl="2" indent="-344805">
              <a:lnSpc>
                <a:spcPct val="100000"/>
              </a:lnSpc>
              <a:buAutoNum type="arabicPeriod"/>
              <a:tabLst>
                <a:tab pos="638175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b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j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á</a:t>
            </a:r>
            <a:r>
              <a:rPr sz="1200" dirty="0">
                <a:latin typeface="Calibri"/>
                <a:cs typeface="Calibri"/>
              </a:rPr>
              <a:t>ndar</a:t>
            </a:r>
          </a:p>
          <a:p>
            <a:pPr marL="636270" lvl="2" indent="-342900">
              <a:lnSpc>
                <a:spcPct val="100000"/>
              </a:lnSpc>
              <a:buAutoNum type="arabicPeriod"/>
              <a:tabLst>
                <a:tab pos="636270" algn="l"/>
              </a:tabLst>
            </a:pPr>
            <a:r>
              <a:rPr sz="1200" dirty="0">
                <a:latin typeface="Calibri"/>
                <a:cs typeface="Calibri"/>
              </a:rPr>
              <a:t>Kan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System</a:t>
            </a:r>
            <a:endParaRPr sz="1200" dirty="0">
              <a:latin typeface="Calibri"/>
              <a:cs typeface="Calibri"/>
            </a:endParaRPr>
          </a:p>
          <a:p>
            <a:pPr marL="637540" lvl="2" indent="-344805">
              <a:lnSpc>
                <a:spcPct val="100000"/>
              </a:lnSpc>
              <a:buAutoNum type="arabicPeriod"/>
              <a:tabLst>
                <a:tab pos="638175" algn="l"/>
              </a:tabLst>
            </a:pPr>
            <a:r>
              <a:rPr sz="1200" spc="-5" dirty="0">
                <a:latin typeface="Calibri"/>
                <a:cs typeface="Calibri"/>
              </a:rPr>
              <a:t>FIFO</a:t>
            </a:r>
            <a:endParaRPr lang="es-ES" sz="1200" dirty="0">
              <a:latin typeface="Calibri"/>
              <a:cs typeface="Calibri"/>
            </a:endParaRPr>
          </a:p>
          <a:p>
            <a:pPr marL="12700" lvl="2">
              <a:tabLst>
                <a:tab pos="638175" algn="l"/>
              </a:tabLst>
            </a:pPr>
            <a:r>
              <a:rPr lang="es-ES" sz="1200" spc="-5" dirty="0">
                <a:latin typeface="Calibri"/>
                <a:cs typeface="Calibri"/>
              </a:rPr>
              <a:t>       </a:t>
            </a:r>
            <a:r>
              <a:rPr sz="1200" b="1" spc="-5" dirty="0">
                <a:latin typeface="Calibri"/>
                <a:cs typeface="Calibri"/>
              </a:rPr>
              <a:t>Paso 3:</a:t>
            </a:r>
            <a:r>
              <a:rPr sz="1200" spc="-5" dirty="0">
                <a:latin typeface="Calibri"/>
                <a:cs typeface="Calibri"/>
              </a:rPr>
              <a:t> Reingeniería de la Logística Externa</a:t>
            </a:r>
          </a:p>
          <a:p>
            <a:pPr marL="637540" lvl="2" indent="-344805">
              <a:lnSpc>
                <a:spcPct val="100000"/>
              </a:lnSpc>
              <a:buAutoNum type="arabicPeriod"/>
              <a:tabLst>
                <a:tab pos="638175" algn="l"/>
              </a:tabLst>
            </a:pPr>
            <a:r>
              <a:rPr sz="1200" spc="-5" dirty="0">
                <a:latin typeface="Calibri"/>
                <a:cs typeface="Calibri"/>
              </a:rPr>
              <a:t>VSM</a:t>
            </a:r>
            <a:endParaRPr sz="1200" dirty="0">
              <a:latin typeface="Calibri"/>
              <a:cs typeface="Calibri"/>
            </a:endParaRPr>
          </a:p>
          <a:p>
            <a:pPr marL="637540" lvl="2" indent="-344805">
              <a:lnSpc>
                <a:spcPct val="100000"/>
              </a:lnSpc>
              <a:buAutoNum type="arabicPeriod"/>
              <a:tabLst>
                <a:tab pos="638175" algn="l"/>
              </a:tabLst>
            </a:pPr>
            <a:r>
              <a:rPr sz="1200" spc="-5" dirty="0">
                <a:latin typeface="Calibri"/>
                <a:cs typeface="Calibri"/>
              </a:rPr>
              <a:t>PFEP </a:t>
            </a:r>
            <a:r>
              <a:rPr sz="1200" spc="-10" dirty="0">
                <a:latin typeface="Calibri"/>
                <a:cs typeface="Calibri"/>
              </a:rPr>
              <a:t>(Plan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parte</a:t>
            </a:r>
            <a:r>
              <a:rPr sz="1200" spc="-5" dirty="0">
                <a:latin typeface="Calibri"/>
                <a:cs typeface="Calibri"/>
              </a:rPr>
              <a:t>)</a:t>
            </a:r>
            <a:endParaRPr lang="es-ES" sz="1200" dirty="0">
              <a:latin typeface="Calibri"/>
              <a:cs typeface="Calibri"/>
            </a:endParaRPr>
          </a:p>
          <a:p>
            <a:pPr marL="292735" lvl="2">
              <a:lnSpc>
                <a:spcPct val="100000"/>
              </a:lnSpc>
              <a:tabLst>
                <a:tab pos="638175" algn="l"/>
              </a:tabLst>
            </a:pPr>
            <a:r>
              <a:rPr sz="1200" b="1" spc="-5" dirty="0">
                <a:latin typeface="Calibri"/>
                <a:cs typeface="Calibri"/>
              </a:rPr>
              <a:t>Paso 4:</a:t>
            </a:r>
            <a:r>
              <a:rPr sz="1200" spc="-5" dirty="0">
                <a:latin typeface="Calibri"/>
                <a:cs typeface="Calibri"/>
              </a:rPr>
              <a:t> Ajustar el nivel de la producción</a:t>
            </a:r>
          </a:p>
          <a:p>
            <a:pPr marL="637540" lvl="2" indent="-344805">
              <a:lnSpc>
                <a:spcPct val="100000"/>
              </a:lnSpc>
              <a:buAutoNum type="arabicPeriod"/>
              <a:tabLst>
                <a:tab pos="638175" algn="l"/>
              </a:tabLst>
            </a:pPr>
            <a:r>
              <a:rPr sz="1200" spc="-5" dirty="0">
                <a:latin typeface="Calibri"/>
                <a:cs typeface="Calibri"/>
              </a:rPr>
              <a:t>Heijunka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Día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/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Proactivo</a:t>
            </a:r>
            <a:endParaRPr sz="1200" dirty="0">
              <a:latin typeface="Calibri"/>
              <a:cs typeface="Calibri"/>
            </a:endParaRPr>
          </a:p>
          <a:p>
            <a:pPr marL="12700" marR="396875" lvl="1">
              <a:lnSpc>
                <a:spcPts val="1440"/>
              </a:lnSpc>
              <a:spcBef>
                <a:spcPts val="45"/>
              </a:spcBef>
              <a:tabLst>
                <a:tab pos="415290" algn="l"/>
              </a:tabLst>
            </a:pPr>
            <a:r>
              <a:rPr lang="es-ES" sz="1200" spc="-5" dirty="0">
                <a:latin typeface="Calibri"/>
                <a:cs typeface="Calibri"/>
              </a:rPr>
              <a:t>        </a:t>
            </a:r>
            <a:r>
              <a:rPr sz="1200" b="1" spc="-5" dirty="0">
                <a:latin typeface="Calibri"/>
                <a:cs typeface="Calibri"/>
              </a:rPr>
              <a:t>Paso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5: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Rediseñar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Logística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lang="es-ES"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Externa</a:t>
            </a:r>
            <a:endParaRPr sz="1200" dirty="0">
              <a:latin typeface="Calibri"/>
              <a:cs typeface="Calibri"/>
            </a:endParaRPr>
          </a:p>
          <a:p>
            <a:pPr marL="636270" lvl="2" indent="-342900">
              <a:lnSpc>
                <a:spcPts val="1400"/>
              </a:lnSpc>
              <a:buAutoNum type="arabicPeriod"/>
              <a:tabLst>
                <a:tab pos="636270" algn="l"/>
              </a:tabLst>
            </a:pPr>
            <a:r>
              <a:rPr sz="1200" spc="-5" dirty="0" err="1">
                <a:latin typeface="Calibri"/>
                <a:cs typeface="Calibri"/>
              </a:rPr>
              <a:t>Espagueti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Char</a:t>
            </a:r>
            <a:r>
              <a:rPr lang="es-MX" sz="1200" spc="-5" dirty="0">
                <a:latin typeface="Calibri"/>
                <a:cs typeface="Calibri"/>
              </a:rPr>
              <a:t>t</a:t>
            </a:r>
            <a:endParaRPr lang="es-ES" sz="1200" dirty="0">
              <a:latin typeface="Calibri"/>
              <a:cs typeface="Calibri"/>
            </a:endParaRPr>
          </a:p>
          <a:p>
            <a:pPr marL="293370" lvl="2">
              <a:lnSpc>
                <a:spcPts val="1400"/>
              </a:lnSpc>
              <a:tabLst>
                <a:tab pos="636270" algn="l"/>
              </a:tabLst>
            </a:pPr>
            <a:endParaRPr lang="es-ES" sz="1200" spc="-5" dirty="0">
              <a:latin typeface="Calibri"/>
              <a:cs typeface="Calibri"/>
            </a:endParaRPr>
          </a:p>
          <a:p>
            <a:pPr marL="293370" lvl="2">
              <a:lnSpc>
                <a:spcPts val="1400"/>
              </a:lnSpc>
              <a:tabLst>
                <a:tab pos="636270" algn="l"/>
              </a:tabLst>
            </a:pPr>
            <a:r>
              <a:rPr lang="es-ES" sz="1200" b="1" spc="-5" dirty="0">
                <a:latin typeface="Calibri"/>
                <a:cs typeface="Calibri"/>
              </a:rPr>
              <a:t>Paso 6: </a:t>
            </a:r>
            <a:r>
              <a:rPr lang="es-ES" sz="1200" spc="-5" dirty="0">
                <a:latin typeface="Calibri"/>
                <a:cs typeface="Calibri"/>
              </a:rPr>
              <a:t>Integrar a Ventas, Distribución,  Producción y Compras Estandarización).</a:t>
            </a:r>
            <a:endParaRPr lang="es-ES" sz="1200" dirty="0">
              <a:latin typeface="Calibri"/>
              <a:cs typeface="Calibri"/>
            </a:endParaRPr>
          </a:p>
          <a:p>
            <a:pPr marL="293370" lvl="2">
              <a:lnSpc>
                <a:spcPts val="1400"/>
              </a:lnSpc>
              <a:tabLst>
                <a:tab pos="636270" algn="l"/>
              </a:tabLst>
            </a:pPr>
            <a:r>
              <a:rPr sz="1200" spc="-5" dirty="0">
                <a:latin typeface="Calibri"/>
                <a:cs typeface="Calibri"/>
              </a:rPr>
              <a:t>Paso 7: Adoptar una metodología ajustada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5" dirty="0">
                <a:latin typeface="Calibri"/>
                <a:cs typeface="Calibri"/>
              </a:rPr>
              <a:t> secuencia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(Sistematización).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25340" y="2040635"/>
            <a:ext cx="630936" cy="219455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3249167" y="1920239"/>
            <a:ext cx="0" cy="5760720"/>
          </a:xfrm>
          <a:custGeom>
            <a:avLst/>
            <a:gdLst/>
            <a:ahLst/>
            <a:cxnLst/>
            <a:rect l="l" t="t" r="r" b="b"/>
            <a:pathLst>
              <a:path h="5760720">
                <a:moveTo>
                  <a:pt x="0" y="0"/>
                </a:moveTo>
                <a:lnTo>
                  <a:pt x="0" y="57607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upo 7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1" name="Grupo 10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2" name="CuadroTexto 11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4" name="Flecha derecha 13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7932" y="837946"/>
            <a:ext cx="48101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49575" algn="l"/>
              </a:tabLst>
            </a:pPr>
            <a:r>
              <a:rPr spc="-5" dirty="0"/>
              <a:t>L</a:t>
            </a:r>
            <a:r>
              <a:rPr spc="-15" dirty="0"/>
              <a:t>E</a:t>
            </a:r>
            <a:r>
              <a:rPr spc="-5" dirty="0"/>
              <a:t>AN</a:t>
            </a:r>
            <a:r>
              <a:rPr spc="10" dirty="0"/>
              <a:t> </a:t>
            </a:r>
            <a:r>
              <a:rPr spc="-10" dirty="0"/>
              <a:t>MA</a:t>
            </a:r>
            <a:r>
              <a:rPr spc="-5" dirty="0"/>
              <a:t>NUFACTURING</a:t>
            </a:r>
            <a:r>
              <a:rPr dirty="0"/>
              <a:t>	</a:t>
            </a:r>
            <a:r>
              <a:rPr spc="-5" dirty="0"/>
              <a:t>IMP</a:t>
            </a:r>
            <a:r>
              <a:rPr spc="-15" dirty="0"/>
              <a:t>L</a:t>
            </a:r>
            <a:r>
              <a:rPr spc="-5" dirty="0"/>
              <a:t>EM</a:t>
            </a:r>
            <a:r>
              <a:rPr spc="-15" dirty="0"/>
              <a:t>E</a:t>
            </a:r>
            <a:r>
              <a:rPr spc="-5" dirty="0"/>
              <a:t>N</a:t>
            </a:r>
            <a:r>
              <a:rPr dirty="0"/>
              <a:t>T</a:t>
            </a:r>
            <a:r>
              <a:rPr spc="-5" dirty="0"/>
              <a:t>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219" y="2319273"/>
            <a:ext cx="2618105" cy="3130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4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Desarroll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emas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nufa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tura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ta  para </a:t>
            </a:r>
            <a:r>
              <a:rPr sz="1200" spc="-5" dirty="0">
                <a:latin typeface="Calibri"/>
                <a:cs typeface="Calibri"/>
              </a:rPr>
              <a:t>implementar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herramientas LEAN </a:t>
            </a:r>
            <a:r>
              <a:rPr sz="1200" dirty="0">
                <a:latin typeface="Calibri"/>
                <a:cs typeface="Calibri"/>
              </a:rPr>
              <a:t> en una línea </a:t>
            </a:r>
            <a:r>
              <a:rPr sz="1200" spc="-5" dirty="0">
                <a:latin typeface="Calibri"/>
                <a:cs typeface="Calibri"/>
              </a:rPr>
              <a:t>piloto buscando reducir </a:t>
            </a:r>
            <a:r>
              <a:rPr sz="1200" dirty="0">
                <a:latin typeface="Calibri"/>
                <a:cs typeface="Calibri"/>
              </a:rPr>
              <a:t>los 7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98425">
              <a:lnSpc>
                <a:spcPct val="99500"/>
              </a:lnSpc>
            </a:pPr>
            <a:r>
              <a:rPr sz="1200" dirty="0">
                <a:latin typeface="Calibri"/>
                <a:cs typeface="Calibri"/>
              </a:rPr>
              <a:t>Personas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y/o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relacionadas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 productivos,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administrativos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servicios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desean conocer </a:t>
            </a:r>
            <a:r>
              <a:rPr sz="1200" dirty="0">
                <a:latin typeface="Calibri"/>
                <a:cs typeface="Calibri"/>
              </a:rPr>
              <a:t>y/o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 administrar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eficiente.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46355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80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30051" y="1926335"/>
            <a:ext cx="3235325" cy="62247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 indent="-149860">
              <a:lnSpc>
                <a:spcPts val="1435"/>
              </a:lnSpc>
              <a:spcBef>
                <a:spcPts val="100"/>
              </a:spcBef>
              <a:buFont typeface="Calibri"/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Sesión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apertura</a:t>
            </a:r>
            <a:endParaRPr sz="1200" dirty="0">
              <a:latin typeface="Calibri"/>
              <a:cs typeface="Calibri"/>
            </a:endParaRPr>
          </a:p>
          <a:p>
            <a:pPr marL="184150" marR="663575" lvl="1" indent="-171450">
              <a:lnSpc>
                <a:spcPts val="1430"/>
              </a:lnSpc>
              <a:spcBef>
                <a:spcPts val="50"/>
              </a:spcBef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spc="-5" dirty="0">
                <a:latin typeface="Calibri"/>
                <a:cs typeface="Calibri"/>
              </a:rPr>
              <a:t>Presentación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expectativas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diplomado.</a:t>
            </a:r>
            <a:endParaRPr sz="1200" dirty="0">
              <a:latin typeface="Calibri"/>
              <a:cs typeface="Calibri"/>
            </a:endParaRPr>
          </a:p>
          <a:p>
            <a:pPr marL="161925" indent="-149860">
              <a:lnSpc>
                <a:spcPts val="1415"/>
              </a:lnSpc>
              <a:buFont typeface="Calibri"/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Discusión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sobre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Toyota</a:t>
            </a:r>
            <a:endParaRPr sz="1200" dirty="0">
              <a:latin typeface="Calibri"/>
              <a:cs typeface="Calibri"/>
            </a:endParaRPr>
          </a:p>
          <a:p>
            <a:pPr marL="355601" lvl="1" indent="-171450">
              <a:lnSpc>
                <a:spcPts val="1435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dirty="0">
                <a:latin typeface="Calibri"/>
                <a:cs typeface="Calibri"/>
              </a:rPr>
              <a:t>Regla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1: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 err="1">
                <a:latin typeface="Calibri"/>
                <a:cs typeface="Calibri"/>
              </a:rPr>
              <a:t>gente</a:t>
            </a:r>
            <a:endParaRPr lang="es-ES" sz="1200" spc="-5" dirty="0">
              <a:latin typeface="Calibri"/>
              <a:cs typeface="Calibri"/>
            </a:endParaRPr>
          </a:p>
          <a:p>
            <a:pPr marL="355601" lvl="1" indent="-171450">
              <a:lnSpc>
                <a:spcPts val="1435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dirty="0" err="1">
                <a:latin typeface="Calibri"/>
                <a:cs typeface="Calibri"/>
              </a:rPr>
              <a:t>Regla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No. 2: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qué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conecta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 err="1">
                <a:latin typeface="Calibri"/>
                <a:cs typeface="Calibri"/>
              </a:rPr>
              <a:t>gente</a:t>
            </a:r>
            <a:r>
              <a:rPr lang="es-ES" sz="1200" dirty="0">
                <a:latin typeface="Calibri"/>
                <a:cs typeface="Calibri"/>
              </a:rPr>
              <a:t>.</a:t>
            </a:r>
          </a:p>
          <a:p>
            <a:pPr marL="355601" lvl="1" indent="-171450">
              <a:lnSpc>
                <a:spcPts val="1435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dirty="0" err="1">
                <a:latin typeface="Calibri"/>
                <a:cs typeface="Calibri"/>
              </a:rPr>
              <a:t>Regla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3: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construye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línea</a:t>
            </a:r>
            <a:r>
              <a:rPr sz="1200" spc="5" dirty="0">
                <a:latin typeface="Calibri"/>
                <a:cs typeface="Calibri"/>
              </a:rPr>
              <a:t> 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producció</a:t>
            </a:r>
            <a:r>
              <a:rPr lang="es-ES" sz="1200" spc="-5" dirty="0">
                <a:latin typeface="Calibri"/>
                <a:cs typeface="Calibri"/>
              </a:rPr>
              <a:t>n.</a:t>
            </a:r>
          </a:p>
          <a:p>
            <a:pPr marL="355601" lvl="1" indent="-171450">
              <a:lnSpc>
                <a:spcPts val="1435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dirty="0" err="1">
                <a:latin typeface="Calibri"/>
                <a:cs typeface="Calibri"/>
              </a:rPr>
              <a:t>Regla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4: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endParaRPr sz="1200" dirty="0">
              <a:latin typeface="Calibri"/>
              <a:cs typeface="Calibri"/>
            </a:endParaRPr>
          </a:p>
          <a:p>
            <a:pPr marL="168275" indent="-156210">
              <a:lnSpc>
                <a:spcPct val="100000"/>
              </a:lnSpc>
              <a:buFont typeface="Calibri"/>
              <a:buAutoNum type="arabicPeriod"/>
              <a:tabLst>
                <a:tab pos="168910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visión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lean</a:t>
            </a:r>
          </a:p>
          <a:p>
            <a:pPr marL="12700" marR="393700" lvl="1">
              <a:lnSpc>
                <a:spcPct val="100000"/>
              </a:lnSpc>
              <a:tabLst>
                <a:tab pos="418465" algn="l"/>
              </a:tabLst>
            </a:pPr>
            <a:r>
              <a:rPr lang="es-ES" sz="1200" spc="-10" dirty="0">
                <a:latin typeface="Calibri"/>
                <a:cs typeface="Calibri"/>
              </a:rPr>
              <a:t>     </a:t>
            </a:r>
            <a:r>
              <a:rPr sz="1200" spc="-10" dirty="0" err="1">
                <a:latin typeface="Calibri"/>
                <a:cs typeface="Calibri"/>
              </a:rPr>
              <a:t>Compromiso</a:t>
            </a:r>
            <a:r>
              <a:rPr sz="1200" spc="-10" dirty="0">
                <a:latin typeface="Calibri"/>
                <a:cs typeface="Calibri"/>
              </a:rPr>
              <a:t>, estabilizar, </a:t>
            </a:r>
            <a:r>
              <a:rPr sz="1200" spc="-5" dirty="0">
                <a:latin typeface="Calibri"/>
                <a:cs typeface="Calibri"/>
              </a:rPr>
              <a:t>estandarizar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lang="es-ES"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extender.</a:t>
            </a:r>
            <a:endParaRPr sz="1200" dirty="0">
              <a:latin typeface="Calibri"/>
              <a:cs typeface="Calibri"/>
            </a:endParaRPr>
          </a:p>
          <a:p>
            <a:pPr marL="156210" marR="930910" indent="-156210" algn="r">
              <a:lnSpc>
                <a:spcPct val="100000"/>
              </a:lnSpc>
              <a:buFont typeface="Calibri"/>
              <a:buAutoNum type="arabicPeriod"/>
              <a:tabLst>
                <a:tab pos="156210" algn="l"/>
              </a:tabLst>
            </a:pPr>
            <a:r>
              <a:rPr sz="1200" spc="-5" dirty="0">
                <a:latin typeface="Calibri"/>
                <a:cs typeface="Calibri"/>
              </a:rPr>
              <a:t>Filosofía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conceptos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clave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</a:t>
            </a:r>
            <a:endParaRPr lang="es-MX" sz="1200" dirty="0">
              <a:latin typeface="Calibri"/>
              <a:cs typeface="Calibri"/>
            </a:endParaRPr>
          </a:p>
          <a:p>
            <a:pPr marL="231775" marR="938530" lvl="1" indent="-231775" algn="r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31775" algn="l"/>
              </a:tabLst>
            </a:pPr>
            <a:r>
              <a:rPr lang="es-MX" sz="1200" spc="-5" dirty="0">
                <a:latin typeface="Calibri"/>
                <a:cs typeface="Calibri"/>
              </a:rPr>
              <a:t>C</a:t>
            </a:r>
            <a:r>
              <a:rPr lang="es-MX" sz="1200" dirty="0">
                <a:latin typeface="Calibri"/>
                <a:cs typeface="Calibri"/>
              </a:rPr>
              <a:t>ero</a:t>
            </a:r>
            <a:r>
              <a:rPr lang="es-MX" sz="1200" spc="-55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t</a:t>
            </a:r>
            <a:r>
              <a:rPr lang="es-MX" sz="1200" spc="-10" dirty="0">
                <a:latin typeface="Calibri"/>
                <a:cs typeface="Calibri"/>
              </a:rPr>
              <a:t>o</a:t>
            </a:r>
            <a:r>
              <a:rPr lang="es-MX" sz="1200" dirty="0">
                <a:latin typeface="Calibri"/>
                <a:cs typeface="Calibri"/>
              </a:rPr>
              <a:t>lera</a:t>
            </a:r>
            <a:r>
              <a:rPr lang="es-MX" sz="1200" spc="5" dirty="0">
                <a:latin typeface="Calibri"/>
                <a:cs typeface="Calibri"/>
              </a:rPr>
              <a:t>n</a:t>
            </a:r>
            <a:r>
              <a:rPr lang="es-MX" sz="1200" spc="-5" dirty="0">
                <a:latin typeface="Calibri"/>
                <a:cs typeface="Calibri"/>
              </a:rPr>
              <a:t>c</a:t>
            </a:r>
            <a:r>
              <a:rPr lang="es-MX" sz="1200" dirty="0">
                <a:latin typeface="Calibri"/>
                <a:cs typeface="Calibri"/>
              </a:rPr>
              <a:t>ia</a:t>
            </a:r>
            <a:r>
              <a:rPr lang="es-MX" sz="1200" spc="-40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al</a:t>
            </a:r>
            <a:r>
              <a:rPr lang="es-MX" sz="1200" spc="-65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de</a:t>
            </a:r>
            <a:r>
              <a:rPr lang="es-MX" sz="1200" spc="-15" dirty="0">
                <a:latin typeface="Calibri"/>
                <a:cs typeface="Calibri"/>
              </a:rPr>
              <a:t>s</a:t>
            </a:r>
            <a:r>
              <a:rPr lang="es-MX" sz="1200" dirty="0">
                <a:latin typeface="Calibri"/>
                <a:cs typeface="Calibri"/>
              </a:rPr>
              <a:t>pe</a:t>
            </a:r>
            <a:r>
              <a:rPr lang="es-MX" sz="1200" spc="-10" dirty="0">
                <a:latin typeface="Calibri"/>
                <a:cs typeface="Calibri"/>
              </a:rPr>
              <a:t>r</a:t>
            </a:r>
            <a:r>
              <a:rPr lang="es-MX" sz="1200" dirty="0">
                <a:latin typeface="Calibri"/>
                <a:cs typeface="Calibri"/>
              </a:rPr>
              <a:t>di</a:t>
            </a:r>
            <a:r>
              <a:rPr lang="es-MX" sz="1200" spc="-5" dirty="0">
                <a:latin typeface="Calibri"/>
                <a:cs typeface="Calibri"/>
              </a:rPr>
              <a:t>c</a:t>
            </a:r>
            <a:r>
              <a:rPr lang="es-MX" sz="1200" dirty="0">
                <a:latin typeface="Calibri"/>
                <a:cs typeface="Calibri"/>
              </a:rPr>
              <a:t>io.</a:t>
            </a:r>
          </a:p>
          <a:p>
            <a:pPr marL="417830" lvl="1" indent="-233679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lang="es-MX" sz="1200" dirty="0">
                <a:latin typeface="Calibri"/>
                <a:cs typeface="Calibri"/>
              </a:rPr>
              <a:t>Ambiente</a:t>
            </a:r>
            <a:r>
              <a:rPr lang="es-MX" sz="1200" spc="-60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de</a:t>
            </a:r>
            <a:r>
              <a:rPr lang="es-MX" sz="1200" spc="-55" dirty="0">
                <a:latin typeface="Calibri"/>
                <a:cs typeface="Calibri"/>
              </a:rPr>
              <a:t> </a:t>
            </a:r>
            <a:r>
              <a:rPr lang="es-MX" sz="1200" spc="-5" dirty="0">
                <a:latin typeface="Calibri"/>
                <a:cs typeface="Calibri"/>
              </a:rPr>
              <a:t>producción</a:t>
            </a:r>
            <a:r>
              <a:rPr lang="es-MX" sz="1200" spc="-10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estable.</a:t>
            </a:r>
          </a:p>
          <a:p>
            <a:pPr marL="417830" lvl="1" indent="-233679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dirty="0">
                <a:latin typeface="Calibri"/>
                <a:cs typeface="Calibri"/>
              </a:rPr>
              <a:t>Pull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cliente. Justo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 dirty="0">
              <a:latin typeface="Calibri"/>
              <a:cs typeface="Calibri"/>
            </a:endParaRPr>
          </a:p>
          <a:p>
            <a:pPr marL="168275" indent="-156210">
              <a:lnSpc>
                <a:spcPct val="100000"/>
              </a:lnSpc>
              <a:buFont typeface="Calibri"/>
              <a:buAutoNum type="arabicPeriod"/>
              <a:tabLst>
                <a:tab pos="168910" algn="l"/>
              </a:tabLst>
            </a:pPr>
            <a:r>
              <a:rPr sz="1200" spc="-5" dirty="0">
                <a:latin typeface="Calibri"/>
                <a:cs typeface="Calibri"/>
              </a:rPr>
              <a:t>Implementación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lean</a:t>
            </a:r>
          </a:p>
          <a:p>
            <a:pPr marL="168275" indent="-156210">
              <a:lnSpc>
                <a:spcPts val="1435"/>
              </a:lnSpc>
              <a:buFont typeface="Calibri"/>
              <a:buAutoNum type="arabicPeriod"/>
              <a:tabLst>
                <a:tab pos="168910" algn="l"/>
              </a:tabLst>
            </a:pPr>
            <a:r>
              <a:rPr sz="1200" dirty="0">
                <a:latin typeface="Calibri"/>
                <a:cs typeface="Calibri"/>
              </a:rPr>
              <a:t>Mapa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Cadena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Valor</a:t>
            </a:r>
            <a:endParaRPr lang="es-MX" sz="1200" dirty="0">
              <a:latin typeface="Calibri"/>
              <a:cs typeface="Calibri"/>
            </a:endParaRPr>
          </a:p>
          <a:p>
            <a:pPr marL="183515" indent="-171450">
              <a:lnSpc>
                <a:spcPts val="1435"/>
              </a:lnSpc>
              <a:buFont typeface="Arial" panose="020B0604020202020204" pitchFamily="34" charset="0"/>
              <a:buChar char="•"/>
              <a:tabLst>
                <a:tab pos="168910" algn="l"/>
              </a:tabLst>
            </a:pPr>
            <a:r>
              <a:rPr lang="es-MX" sz="1200" spc="-5" dirty="0">
                <a:latin typeface="Calibri"/>
                <a:cs typeface="Calibri"/>
              </a:rPr>
              <a:t>Entender</a:t>
            </a:r>
            <a:r>
              <a:rPr lang="es-MX" sz="1200" spc="-15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que</a:t>
            </a:r>
            <a:r>
              <a:rPr lang="es-MX" sz="1200" spc="-15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es</a:t>
            </a:r>
            <a:r>
              <a:rPr lang="es-MX" sz="1200" spc="-5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la</a:t>
            </a:r>
            <a:r>
              <a:rPr lang="es-MX" sz="1200" spc="-15" dirty="0">
                <a:latin typeface="Calibri"/>
                <a:cs typeface="Calibri"/>
              </a:rPr>
              <a:t> </a:t>
            </a:r>
            <a:r>
              <a:rPr lang="es-MX" sz="1200" spc="-5" dirty="0">
                <a:latin typeface="Calibri"/>
                <a:cs typeface="Calibri"/>
              </a:rPr>
              <a:t>cadena</a:t>
            </a:r>
            <a:r>
              <a:rPr lang="es-MX" sz="1200" spc="-10" dirty="0">
                <a:latin typeface="Calibri"/>
                <a:cs typeface="Calibri"/>
              </a:rPr>
              <a:t> </a:t>
            </a:r>
            <a:r>
              <a:rPr lang="es-MX" sz="1200" spc="-5" dirty="0">
                <a:latin typeface="Calibri"/>
                <a:cs typeface="Calibri"/>
              </a:rPr>
              <a:t>de</a:t>
            </a:r>
            <a:r>
              <a:rPr lang="es-MX" sz="1200" dirty="0">
                <a:latin typeface="Calibri"/>
                <a:cs typeface="Calibri"/>
              </a:rPr>
              <a:t> valor,</a:t>
            </a:r>
            <a:r>
              <a:rPr lang="es-MX" sz="1200" spc="-15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y</a:t>
            </a:r>
          </a:p>
          <a:p>
            <a:pPr marL="184150" marR="36195" indent="-171450">
              <a:lnSpc>
                <a:spcPts val="1430"/>
              </a:lnSpc>
              <a:spcBef>
                <a:spcPts val="60"/>
              </a:spcBef>
              <a:buFont typeface="Arial" panose="020B0604020202020204" pitchFamily="34" charset="0"/>
              <a:buChar char="•"/>
            </a:pPr>
            <a:r>
              <a:rPr sz="1200" spc="-5" dirty="0" err="1">
                <a:latin typeface="Calibri"/>
                <a:cs typeface="Calibri"/>
              </a:rPr>
              <a:t>representar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estado actual usando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herramienta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ode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pe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di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io.</a:t>
            </a:r>
          </a:p>
          <a:p>
            <a:pPr marL="184150" marR="5080" lvl="1" indent="-171450">
              <a:lnSpc>
                <a:spcPts val="1430"/>
              </a:lnSpc>
              <a:spcBef>
                <a:spcPts val="45"/>
              </a:spcBef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spc="-5" dirty="0">
                <a:latin typeface="Calibri"/>
                <a:cs typeface="Calibri"/>
              </a:rPr>
              <a:t>Aprender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cuáles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principales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fuentes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desperdicio</a:t>
            </a:r>
            <a:r>
              <a:rPr sz="1200" spc="-5" dirty="0">
                <a:latin typeface="Calibri"/>
                <a:cs typeface="Calibri"/>
              </a:rPr>
              <a:t>.</a:t>
            </a:r>
            <a:endParaRPr lang="es-ES" sz="1200" dirty="0">
              <a:latin typeface="Calibri"/>
              <a:cs typeface="Calibri"/>
            </a:endParaRPr>
          </a:p>
          <a:p>
            <a:pPr marL="184150" marR="5080" lvl="1" indent="-171450">
              <a:lnSpc>
                <a:spcPts val="1430"/>
              </a:lnSpc>
              <a:spcBef>
                <a:spcPts val="45"/>
              </a:spcBef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spc="-5" dirty="0" err="1">
                <a:latin typeface="Calibri"/>
                <a:cs typeface="Calibri"/>
              </a:rPr>
              <a:t>Desarrollar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futuro,</a:t>
            </a:r>
            <a:r>
              <a:rPr sz="1200" spc="-5" dirty="0">
                <a:latin typeface="Calibri"/>
                <a:cs typeface="Calibri"/>
              </a:rPr>
              <a:t> basado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endParaRPr sz="1200" dirty="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cadena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valor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Lean.</a:t>
            </a:r>
            <a:endParaRPr sz="1200" dirty="0">
              <a:latin typeface="Calibri"/>
              <a:cs typeface="Calibri"/>
            </a:endParaRPr>
          </a:p>
          <a:p>
            <a:pPr marL="168275" indent="-156210">
              <a:lnSpc>
                <a:spcPct val="100000"/>
              </a:lnSpc>
              <a:spcBef>
                <a:spcPts val="10"/>
              </a:spcBef>
              <a:buFont typeface="Calibri"/>
              <a:buAutoNum type="arabicPeriod" startAt="7"/>
              <a:tabLst>
                <a:tab pos="168910" algn="l"/>
              </a:tabLst>
            </a:pPr>
            <a:r>
              <a:rPr sz="1200" dirty="0">
                <a:latin typeface="Calibri"/>
                <a:cs typeface="Calibri"/>
              </a:rPr>
              <a:t>5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S´s</a:t>
            </a:r>
            <a:endParaRPr sz="1200" dirty="0">
              <a:latin typeface="Calibri"/>
              <a:cs typeface="Calibri"/>
            </a:endParaRPr>
          </a:p>
          <a:p>
            <a:pPr marL="417830" lvl="1" indent="-233679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dirty="0">
                <a:latin typeface="Calibri"/>
                <a:cs typeface="Calibri"/>
              </a:rPr>
              <a:t>Describir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5" dirty="0">
                <a:latin typeface="Calibri"/>
                <a:cs typeface="Calibri"/>
              </a:rPr>
              <a:t> “S.</a:t>
            </a:r>
            <a:endParaRPr lang="es-ES" sz="1200" spc="-5" dirty="0">
              <a:latin typeface="Calibri"/>
              <a:cs typeface="Calibri"/>
            </a:endParaRPr>
          </a:p>
          <a:p>
            <a:pPr marL="417830" lvl="1" indent="-233679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dirty="0" err="1">
                <a:latin typeface="Calibri"/>
                <a:cs typeface="Calibri"/>
              </a:rPr>
              <a:t>Describir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“S”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contribuyen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seguridad</a:t>
            </a:r>
            <a:r>
              <a:rPr sz="1200" spc="-5" dirty="0">
                <a:latin typeface="Calibri"/>
                <a:cs typeface="Calibri"/>
              </a:rPr>
              <a:t>.</a:t>
            </a:r>
            <a:endParaRPr lang="es-ES" sz="1200" spc="-5" dirty="0">
              <a:latin typeface="Calibri"/>
              <a:cs typeface="Calibri"/>
            </a:endParaRPr>
          </a:p>
          <a:p>
            <a:pPr marL="417830" lvl="1" indent="-233679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dirty="0">
                <a:latin typeface="Calibri"/>
                <a:cs typeface="Calibri"/>
              </a:rPr>
              <a:t>Ver</a:t>
            </a:r>
            <a:r>
              <a:rPr sz="1200" spc="-5" dirty="0">
                <a:latin typeface="Calibri"/>
                <a:cs typeface="Calibri"/>
              </a:rPr>
              <a:t> cómo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“S”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mejoran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eficacia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reducen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desperdicios.</a:t>
            </a:r>
            <a:endParaRPr sz="1200" dirty="0">
              <a:latin typeface="Calibri"/>
              <a:cs typeface="Calibri"/>
            </a:endParaRPr>
          </a:p>
          <a:p>
            <a:pPr marL="417830" lvl="1" indent="-233679">
              <a:lnSpc>
                <a:spcPct val="100000"/>
              </a:lnSpc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ventajas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“S”.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19600" y="1532086"/>
            <a:ext cx="633948" cy="226863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200400" y="1926335"/>
            <a:ext cx="0" cy="6492240"/>
          </a:xfrm>
          <a:custGeom>
            <a:avLst/>
            <a:gdLst/>
            <a:ahLst/>
            <a:cxnLst/>
            <a:rect l="l" t="t" r="r" b="b"/>
            <a:pathLst>
              <a:path h="6492240">
                <a:moveTo>
                  <a:pt x="0" y="0"/>
                </a:moveTo>
                <a:lnTo>
                  <a:pt x="0" y="649224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65336" y="841857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914400"/>
            <a:ext cx="2915285" cy="786818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lvl="1" indent="172085">
              <a:lnSpc>
                <a:spcPts val="1430"/>
              </a:lnSpc>
              <a:spcBef>
                <a:spcPts val="155"/>
              </a:spcBef>
              <a:buFont typeface="Calibri"/>
              <a:buAutoNum type="arabicPeriod" startAt="5"/>
              <a:tabLst>
                <a:tab pos="418465" algn="l"/>
              </a:tabLst>
            </a:pPr>
            <a:r>
              <a:rPr sz="1200" dirty="0">
                <a:latin typeface="Calibri"/>
                <a:cs typeface="Calibri"/>
              </a:rPr>
              <a:t>Aplicar</a:t>
            </a:r>
            <a:r>
              <a:rPr sz="1200" spc="-5" dirty="0">
                <a:latin typeface="Calibri"/>
                <a:cs typeface="Calibri"/>
              </a:rPr>
              <a:t> hoy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primeras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“S”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 dirty="0">
              <a:latin typeface="Calibri"/>
              <a:cs typeface="Calibri"/>
            </a:endParaRPr>
          </a:p>
          <a:p>
            <a:pPr marL="12700" marR="160020" lvl="1" indent="172085">
              <a:lnSpc>
                <a:spcPts val="1440"/>
              </a:lnSpc>
              <a:buFont typeface="Calibri"/>
              <a:buAutoNum type="arabicPeriod" startAt="5"/>
              <a:tabLst>
                <a:tab pos="418465" algn="l"/>
              </a:tabLst>
            </a:pPr>
            <a:r>
              <a:rPr sz="1200" dirty="0">
                <a:latin typeface="Calibri"/>
                <a:cs typeface="Calibri"/>
              </a:rPr>
              <a:t>Planear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conservar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“S”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planta.</a:t>
            </a:r>
            <a:endParaRPr lang="es-ES" sz="1200" spc="-5" dirty="0">
              <a:latin typeface="Calibri"/>
              <a:cs typeface="Calibri"/>
            </a:endParaRPr>
          </a:p>
          <a:p>
            <a:pPr marL="12700" marR="160020" lvl="1" indent="172085">
              <a:lnSpc>
                <a:spcPts val="1440"/>
              </a:lnSpc>
              <a:buFont typeface="Calibri"/>
              <a:buAutoNum type="arabicPeriod" startAt="5"/>
              <a:tabLst>
                <a:tab pos="418465" algn="l"/>
              </a:tabLst>
            </a:pPr>
            <a:r>
              <a:rPr sz="1200" dirty="0">
                <a:latin typeface="Calibri"/>
                <a:cs typeface="Calibri"/>
              </a:rPr>
              <a:t>Kaizen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estandarizado</a:t>
            </a:r>
            <a:endParaRPr sz="1200" dirty="0">
              <a:latin typeface="Calibri"/>
              <a:cs typeface="Calibri"/>
            </a:endParaRPr>
          </a:p>
          <a:p>
            <a:pPr marL="417830" lvl="1" indent="-233679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spc="-5" dirty="0">
                <a:latin typeface="Calibri"/>
                <a:cs typeface="Calibri"/>
              </a:rPr>
              <a:t>Reconocer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ventajas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Kaizen</a:t>
            </a:r>
            <a:endParaRPr lang="es-ES" sz="1200" dirty="0">
              <a:latin typeface="Calibri"/>
              <a:cs typeface="Calibri"/>
            </a:endParaRPr>
          </a:p>
          <a:p>
            <a:pPr marL="417830" lvl="1" indent="-233679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spc="-5" dirty="0" err="1">
                <a:latin typeface="Calibri"/>
                <a:cs typeface="Calibri"/>
              </a:rPr>
              <a:t>Identificar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siete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tipos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entorno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producción.</a:t>
            </a:r>
            <a:endParaRPr sz="1200" dirty="0">
              <a:latin typeface="Calibri"/>
              <a:cs typeface="Calibri"/>
            </a:endParaRPr>
          </a:p>
          <a:p>
            <a:pPr marL="419734" lvl="1" indent="-234315">
              <a:lnSpc>
                <a:spcPts val="1430"/>
              </a:lnSpc>
              <a:buFont typeface="Arial" panose="020B0604020202020204" pitchFamily="34" charset="0"/>
              <a:buChar char="•"/>
              <a:tabLst>
                <a:tab pos="420370" algn="l"/>
              </a:tabLst>
            </a:pPr>
            <a:r>
              <a:rPr sz="1200" spc="-5" dirty="0">
                <a:latin typeface="Calibri"/>
                <a:cs typeface="Calibri"/>
              </a:rPr>
              <a:t>Usar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estudio</a:t>
            </a:r>
            <a:r>
              <a:rPr sz="1200" spc="5" dirty="0">
                <a:latin typeface="Calibri"/>
                <a:cs typeface="Calibri"/>
              </a:rPr>
              <a:t> de</a:t>
            </a:r>
            <a:endParaRPr lang="es-ES" sz="1200" dirty="0">
              <a:latin typeface="Calibri"/>
              <a:cs typeface="Calibri"/>
            </a:endParaRPr>
          </a:p>
          <a:p>
            <a:pPr marL="419734" lvl="1" indent="-234315">
              <a:lnSpc>
                <a:spcPts val="1430"/>
              </a:lnSpc>
              <a:buFont typeface="Arial" panose="020B0604020202020204" pitchFamily="34" charset="0"/>
              <a:buChar char="•"/>
              <a:tabLst>
                <a:tab pos="420370" algn="l"/>
              </a:tabLst>
            </a:pPr>
            <a:r>
              <a:rPr sz="1200" spc="-5" dirty="0" err="1">
                <a:latin typeface="Calibri"/>
                <a:cs typeface="Calibri"/>
              </a:rPr>
              <a:t>métodos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cuantificar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entorno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producción.</a:t>
            </a:r>
            <a:endParaRPr sz="1200" dirty="0">
              <a:latin typeface="Calibri"/>
              <a:cs typeface="Calibri"/>
            </a:endParaRPr>
          </a:p>
          <a:p>
            <a:pPr marL="417830" lvl="1" indent="-233679">
              <a:lnSpc>
                <a:spcPts val="1420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dirty="0">
                <a:latin typeface="Calibri"/>
                <a:cs typeface="Calibri"/>
              </a:rPr>
              <a:t>Cumplir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 err="1">
                <a:latin typeface="Calibri"/>
                <a:cs typeface="Calibri"/>
              </a:rPr>
              <a:t>área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Kaizen</a:t>
            </a:r>
            <a:endParaRPr lang="es-ES" sz="1200" dirty="0">
              <a:latin typeface="Calibri"/>
              <a:cs typeface="Calibri"/>
            </a:endParaRPr>
          </a:p>
          <a:p>
            <a:pPr marL="417830" lvl="1" indent="-233679">
              <a:lnSpc>
                <a:spcPts val="1420"/>
              </a:lnSpc>
              <a:buFont typeface="Arial" panose="020B0604020202020204" pitchFamily="34" charset="0"/>
              <a:buChar char="•"/>
              <a:tabLst>
                <a:tab pos="418465" algn="l"/>
              </a:tabLst>
            </a:pPr>
            <a:r>
              <a:rPr sz="1200" spc="-5" dirty="0" err="1">
                <a:latin typeface="Calibri"/>
                <a:cs typeface="Calibri"/>
              </a:rPr>
              <a:t>Identificar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oportunidades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</a:t>
            </a:r>
            <a:endParaRPr sz="1200" dirty="0">
              <a:latin typeface="Calibri"/>
              <a:cs typeface="Calibri"/>
            </a:endParaRPr>
          </a:p>
          <a:p>
            <a:pPr marL="161925" indent="-149860">
              <a:lnSpc>
                <a:spcPts val="1400"/>
              </a:lnSpc>
              <a:buFont typeface="Calibri"/>
              <a:buAutoNum type="arabicPeriod" startAt="8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Poka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yoke</a:t>
            </a:r>
            <a:endParaRPr sz="1200" dirty="0">
              <a:latin typeface="Calibri"/>
              <a:cs typeface="Calibri"/>
            </a:endParaRPr>
          </a:p>
          <a:p>
            <a:pPr marL="184150" marR="161290" lvl="1" indent="-171450" algn="just">
              <a:lnSpc>
                <a:spcPct val="99600"/>
              </a:lnSpc>
              <a:buFont typeface="Arial" panose="020B0604020202020204" pitchFamily="34" charset="0"/>
              <a:buChar char="•"/>
              <a:tabLst>
                <a:tab pos="420370" algn="l"/>
              </a:tabLst>
            </a:pP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tradicional 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manejo de la </a:t>
            </a:r>
            <a:r>
              <a:rPr sz="1200" spc="-5" dirty="0">
                <a:latin typeface="Calibri"/>
                <a:cs typeface="Calibri"/>
              </a:rPr>
              <a:t>inspección como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medio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calidad.</a:t>
            </a:r>
            <a:endParaRPr sz="1200" dirty="0">
              <a:latin typeface="Calibri"/>
              <a:cs typeface="Calibri"/>
            </a:endParaRPr>
          </a:p>
          <a:p>
            <a:pPr marL="184150" marR="19050" lvl="1" indent="-171450">
              <a:lnSpc>
                <a:spcPct val="100000"/>
              </a:lnSpc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420370" algn="l"/>
              </a:tabLst>
            </a:pPr>
            <a:r>
              <a:rPr sz="1200" spc="-5" dirty="0">
                <a:latin typeface="Calibri"/>
                <a:cs typeface="Calibri"/>
              </a:rPr>
              <a:t>Nombrar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relación entre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defectos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errores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afectan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 dirty="0">
              <a:latin typeface="Calibri"/>
              <a:cs typeface="Calibri"/>
            </a:endParaRPr>
          </a:p>
          <a:p>
            <a:pPr marL="184150" marR="192405" lvl="1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20370" algn="l"/>
              </a:tabLst>
            </a:pPr>
            <a:r>
              <a:rPr sz="1200" dirty="0">
                <a:latin typeface="Calibri"/>
                <a:cs typeface="Calibri"/>
              </a:rPr>
              <a:t>Ide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condici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ne</a:t>
            </a:r>
            <a:r>
              <a:rPr sz="1200" dirty="0">
                <a:latin typeface="Calibri"/>
                <a:cs typeface="Calibri"/>
              </a:rPr>
              <a:t>s es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ecífi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  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provocan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errores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(Banderas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Rojas).</a:t>
            </a:r>
          </a:p>
          <a:p>
            <a:pPr marL="184150" marR="79375" lvl="1" indent="-171450">
              <a:lnSpc>
                <a:spcPct val="99600"/>
              </a:lnSpc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420370" algn="l"/>
              </a:tabLst>
            </a:pPr>
            <a:r>
              <a:rPr sz="1200" dirty="0">
                <a:latin typeface="Calibri"/>
                <a:cs typeface="Calibri"/>
              </a:rPr>
              <a:t>Aplicar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inspección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fuente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 </a:t>
            </a:r>
            <a:r>
              <a:rPr sz="1200" spc="-5" dirty="0">
                <a:latin typeface="Calibri"/>
                <a:cs typeface="Calibri"/>
              </a:rPr>
              <a:t>herramienta </a:t>
            </a:r>
            <a:r>
              <a:rPr sz="1200" dirty="0">
                <a:latin typeface="Calibri"/>
                <a:cs typeface="Calibri"/>
              </a:rPr>
              <a:t>para la </a:t>
            </a:r>
            <a:r>
              <a:rPr sz="1200" spc="-5" dirty="0">
                <a:latin typeface="Calibri"/>
                <a:cs typeface="Calibri"/>
              </a:rPr>
              <a:t>prevención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defectos.</a:t>
            </a:r>
            <a:endParaRPr sz="1200" dirty="0">
              <a:latin typeface="Calibri"/>
              <a:cs typeface="Calibri"/>
            </a:endParaRPr>
          </a:p>
          <a:p>
            <a:pPr marL="184150" marR="381635" lvl="1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20370" algn="l"/>
              </a:tabLst>
            </a:pPr>
            <a:r>
              <a:rPr sz="1200" spc="-5" dirty="0">
                <a:latin typeface="Calibri"/>
                <a:cs typeface="Calibri"/>
              </a:rPr>
              <a:t>Nombrar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dispositivos </a:t>
            </a:r>
            <a:r>
              <a:rPr sz="1200" dirty="0">
                <a:latin typeface="Calibri"/>
                <a:cs typeface="Calibri"/>
              </a:rPr>
              <a:t>para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Errores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aplicaciones.</a:t>
            </a:r>
            <a:endParaRPr sz="1200" dirty="0">
              <a:latin typeface="Calibri"/>
              <a:cs typeface="Calibri"/>
            </a:endParaRPr>
          </a:p>
          <a:p>
            <a:pPr marL="184150" marR="124460" lvl="1" indent="-171450">
              <a:lnSpc>
                <a:spcPts val="1430"/>
              </a:lnSpc>
              <a:spcBef>
                <a:spcPts val="65"/>
              </a:spcBef>
              <a:buFont typeface="Arial" panose="020B0604020202020204" pitchFamily="34" charset="0"/>
              <a:buChar char="•"/>
              <a:tabLst>
                <a:tab pos="420370" algn="l"/>
              </a:tabLst>
            </a:pP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Prevención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Errores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 </a:t>
            </a:r>
            <a:r>
              <a:rPr sz="1200" dirty="0">
                <a:latin typeface="Calibri"/>
                <a:cs typeface="Calibri"/>
              </a:rPr>
              <a:t>lugar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trabajo.</a:t>
            </a:r>
            <a:endParaRPr sz="1200" dirty="0">
              <a:latin typeface="Calibri"/>
              <a:cs typeface="Calibri"/>
            </a:endParaRPr>
          </a:p>
          <a:p>
            <a:pPr marL="243840" indent="-231775">
              <a:lnSpc>
                <a:spcPts val="1410"/>
              </a:lnSpc>
              <a:buFont typeface="Calibri"/>
              <a:buAutoNum type="arabicPeriod" startAt="8"/>
              <a:tabLst>
                <a:tab pos="244475" algn="l"/>
              </a:tabLst>
            </a:pPr>
            <a:r>
              <a:rPr sz="1200" dirty="0">
                <a:latin typeface="Calibri"/>
                <a:cs typeface="Calibri"/>
              </a:rPr>
              <a:t>Cambios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rápidos</a:t>
            </a:r>
            <a:endParaRPr sz="1200" dirty="0">
              <a:latin typeface="Calibri"/>
              <a:cs typeface="Calibri"/>
            </a:endParaRPr>
          </a:p>
          <a:p>
            <a:pPr marL="184150" marR="210185" lvl="1" indent="-171450">
              <a:lnSpc>
                <a:spcPts val="1430"/>
              </a:lnSpc>
              <a:spcBef>
                <a:spcPts val="55"/>
              </a:spcBef>
              <a:buFont typeface="Arial" panose="020B0604020202020204" pitchFamily="34" charset="0"/>
              <a:buChar char="•"/>
              <a:tabLst>
                <a:tab pos="497840" algn="l"/>
              </a:tabLst>
            </a:pPr>
            <a:r>
              <a:rPr sz="1200" dirty="0">
                <a:latin typeface="Calibri"/>
                <a:cs typeface="Calibri"/>
              </a:rPr>
              <a:t>Relacionar </a:t>
            </a:r>
            <a:r>
              <a:rPr sz="1200" spc="-5" dirty="0">
                <a:latin typeface="Calibri"/>
                <a:cs typeface="Calibri"/>
              </a:rPr>
              <a:t>Cambios Rápidos con </a:t>
            </a:r>
            <a:r>
              <a:rPr sz="1200" dirty="0">
                <a:latin typeface="Calibri"/>
                <a:cs typeface="Calibri"/>
              </a:rPr>
              <a:t>JIT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(producción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Lotes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Chicos).</a:t>
            </a:r>
            <a:endParaRPr sz="1200" dirty="0">
              <a:latin typeface="Calibri"/>
              <a:cs typeface="Calibri"/>
            </a:endParaRPr>
          </a:p>
          <a:p>
            <a:pPr marL="184150" marR="45720" lvl="1" indent="-171450">
              <a:lnSpc>
                <a:spcPts val="1440"/>
              </a:lnSpc>
              <a:buFont typeface="Arial" panose="020B0604020202020204" pitchFamily="34" charset="0"/>
              <a:buChar char="•"/>
              <a:tabLst>
                <a:tab pos="497840" algn="l"/>
              </a:tabLst>
            </a:pP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ocho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etapas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Cambios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Rápidos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(por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Pizarrón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Procesos).</a:t>
            </a:r>
            <a:endParaRPr sz="1200" dirty="0">
              <a:latin typeface="Calibri"/>
              <a:cs typeface="Calibri"/>
            </a:endParaRPr>
          </a:p>
          <a:p>
            <a:pPr marL="184150" marR="302895" lvl="1" indent="-171450">
              <a:lnSpc>
                <a:spcPts val="1440"/>
              </a:lnSpc>
              <a:buFont typeface="Arial" panose="020B0604020202020204" pitchFamily="34" charset="0"/>
              <a:buChar char="•"/>
              <a:tabLst>
                <a:tab pos="497840" algn="l"/>
              </a:tabLst>
            </a:pPr>
            <a:r>
              <a:rPr sz="1200" spc="-10" dirty="0">
                <a:latin typeface="Calibri"/>
                <a:cs typeface="Calibri"/>
              </a:rPr>
              <a:t>Describir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diferencias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existentes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externo</a:t>
            </a:r>
            <a:r>
              <a:rPr sz="1200" spc="-5" dirty="0">
                <a:latin typeface="Calibri"/>
                <a:cs typeface="Calibri"/>
              </a:rPr>
              <a:t>.</a:t>
            </a:r>
            <a:endParaRPr lang="es-ES" sz="1200" dirty="0">
              <a:latin typeface="Calibri"/>
              <a:cs typeface="Calibri"/>
            </a:endParaRPr>
          </a:p>
          <a:p>
            <a:pPr marL="184150" marR="302895" lvl="1" indent="-171450">
              <a:lnSpc>
                <a:spcPts val="1440"/>
              </a:lnSpc>
              <a:buFont typeface="Arial" panose="020B0604020202020204" pitchFamily="34" charset="0"/>
              <a:buChar char="•"/>
              <a:tabLst>
                <a:tab pos="497840" algn="l"/>
              </a:tabLst>
            </a:pPr>
            <a:r>
              <a:rPr sz="1200" spc="-5" dirty="0" err="1">
                <a:latin typeface="Calibri"/>
                <a:cs typeface="Calibri"/>
              </a:rPr>
              <a:t>Identificar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 necesarias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endParaRPr sz="1200" dirty="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10"/>
              </a:spcBef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convertir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externo.</a:t>
            </a:r>
            <a:endParaRPr sz="1200" dirty="0">
              <a:latin typeface="Calibri"/>
              <a:cs typeface="Calibri"/>
            </a:endParaRPr>
          </a:p>
          <a:p>
            <a:pPr marL="12700" marR="120014" lvl="1">
              <a:lnSpc>
                <a:spcPct val="100000"/>
              </a:lnSpc>
              <a:tabLst>
                <a:tab pos="497840" algn="l"/>
              </a:tabLst>
            </a:pPr>
            <a:r>
              <a:rPr lang="es-ES" sz="1200" spc="-5" dirty="0">
                <a:latin typeface="Calibri"/>
                <a:cs typeface="Calibri"/>
              </a:rPr>
              <a:t>10. </a:t>
            </a:r>
            <a:r>
              <a:rPr sz="1200" spc="-5" dirty="0" err="1">
                <a:latin typeface="Calibri"/>
                <a:cs typeface="Calibri"/>
              </a:rPr>
              <a:t>Identificar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reducir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49345" y="899160"/>
            <a:ext cx="2949575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1435"/>
              </a:lnSpc>
              <a:spcBef>
                <a:spcPts val="100"/>
              </a:spcBef>
              <a:buFont typeface="Calibri"/>
              <a:buAutoNum type="arabicPeriod" startAt="11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Kanban</a:t>
            </a:r>
            <a:endParaRPr sz="1200" dirty="0">
              <a:latin typeface="Calibri"/>
              <a:cs typeface="Calibri"/>
            </a:endParaRPr>
          </a:p>
          <a:p>
            <a:pPr marL="184150" marR="114935" lvl="1" indent="-171450">
              <a:lnSpc>
                <a:spcPts val="1440"/>
              </a:lnSpc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499109" algn="l"/>
              </a:tabLst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nir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té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mi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“c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fija”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“  </a:t>
            </a:r>
            <a:r>
              <a:rPr sz="1200" spc="-5" dirty="0" err="1">
                <a:latin typeface="Calibri"/>
                <a:cs typeface="Calibri"/>
              </a:rPr>
              <a:t>tiempo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variable</a:t>
            </a:r>
            <a:endParaRPr lang="es-ES" sz="1200" dirty="0">
              <a:latin typeface="Calibri"/>
              <a:cs typeface="Calibri"/>
            </a:endParaRPr>
          </a:p>
          <a:p>
            <a:pPr marL="184150" marR="114935" lvl="1" indent="-171450">
              <a:lnSpc>
                <a:spcPts val="1440"/>
              </a:lnSpc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499109" algn="l"/>
              </a:tabLst>
            </a:pPr>
            <a:r>
              <a:rPr sz="1200" spc="-5" dirty="0" err="1">
                <a:latin typeface="Calibri"/>
                <a:cs typeface="Calibri"/>
              </a:rPr>
              <a:t>Calcular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tamaño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económico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lote</a:t>
            </a:r>
            <a:endParaRPr lang="es-ES" sz="1200" dirty="0">
              <a:latin typeface="Calibri"/>
              <a:cs typeface="Calibri"/>
            </a:endParaRPr>
          </a:p>
          <a:p>
            <a:pPr marL="184150" marR="114935" lvl="1" indent="-171450">
              <a:lnSpc>
                <a:spcPts val="1440"/>
              </a:lnSpc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499109" algn="l"/>
              </a:tabLst>
            </a:pPr>
            <a:r>
              <a:rPr sz="1200" spc="-5" dirty="0" err="1">
                <a:latin typeface="Calibri"/>
                <a:cs typeface="Calibri"/>
              </a:rPr>
              <a:t>Calcular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</a:t>
            </a:r>
            <a:endParaRPr sz="1200" dirty="0">
              <a:latin typeface="Calibri"/>
              <a:cs typeface="Calibri"/>
            </a:endParaRPr>
          </a:p>
          <a:p>
            <a:pPr marL="184150" marR="5080" lvl="1" indent="-171450">
              <a:lnSpc>
                <a:spcPts val="1450"/>
              </a:lnSpc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499109" algn="l"/>
              </a:tabLst>
            </a:pPr>
            <a:r>
              <a:rPr sz="1200" spc="-5" dirty="0">
                <a:latin typeface="Calibri"/>
                <a:cs typeface="Calibri"/>
              </a:rPr>
              <a:t>Calcular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tamaño económico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lote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5" name="CuadroTexto 4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65336" y="7744003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837946"/>
            <a:ext cx="330708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spc="-5" dirty="0"/>
              <a:t>      CERTIFICACIÓN                   </a:t>
            </a:r>
            <a:r>
              <a:rPr spc="-5" dirty="0"/>
              <a:t>LEAN</a:t>
            </a:r>
            <a:r>
              <a:rPr spc="-50" dirty="0"/>
              <a:t> </a:t>
            </a:r>
            <a:r>
              <a:rPr spc="-5" dirty="0"/>
              <a:t>MANUFACTURING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153157"/>
            <a:ext cx="1917700" cy="93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ocer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más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 utilizadas por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líderes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región.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4208" y="3250819"/>
            <a:ext cx="2249170" cy="1299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</a:pPr>
            <a:r>
              <a:rPr sz="1200" dirty="0">
                <a:latin typeface="Calibri"/>
                <a:cs typeface="Calibri"/>
              </a:rPr>
              <a:t>Personas </a:t>
            </a:r>
            <a:r>
              <a:rPr sz="1200" spc="-5" dirty="0">
                <a:latin typeface="Calibri"/>
                <a:cs typeface="Calibri"/>
              </a:rPr>
              <a:t>relacionadas con procesos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productivos, administrativos </a:t>
            </a:r>
            <a:r>
              <a:rPr sz="1200" dirty="0">
                <a:latin typeface="Calibri"/>
                <a:cs typeface="Calibri"/>
              </a:rPr>
              <a:t>y 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desean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y/o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habilidades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eficiente.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208" y="4714113"/>
            <a:ext cx="597535" cy="393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</a:t>
            </a:r>
            <a:r>
              <a:rPr sz="1200" b="1" dirty="0">
                <a:latin typeface="Calibri"/>
                <a:cs typeface="Calibri"/>
              </a:rPr>
              <a:t>ur</a:t>
            </a:r>
            <a:r>
              <a:rPr sz="1200" b="1" spc="-5" dirty="0">
                <a:latin typeface="Calibri"/>
                <a:cs typeface="Calibri"/>
              </a:rPr>
              <a:t>ac</a:t>
            </a:r>
            <a:r>
              <a:rPr sz="1200" b="1" spc="5" dirty="0">
                <a:latin typeface="Calibri"/>
                <a:cs typeface="Calibri"/>
              </a:rPr>
              <a:t>i</a:t>
            </a:r>
            <a:r>
              <a:rPr sz="1200" b="1" spc="-10" dirty="0">
                <a:latin typeface="Calibri"/>
                <a:cs typeface="Calibri"/>
              </a:rPr>
              <a:t>ó</a:t>
            </a:r>
            <a:r>
              <a:rPr sz="1200" b="1" dirty="0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30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25267" y="2153157"/>
            <a:ext cx="3386454" cy="6466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 indent="-14986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visión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</a:t>
            </a:r>
            <a:endParaRPr sz="1200" dirty="0">
              <a:latin typeface="Calibri"/>
              <a:cs typeface="Calibri"/>
            </a:endParaRPr>
          </a:p>
          <a:p>
            <a:pPr marL="184150" marR="548005" lvl="1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spc="-10" dirty="0">
                <a:latin typeface="Calibri"/>
                <a:cs typeface="Calibri"/>
              </a:rPr>
              <a:t>Compromiso, estabilizar, </a:t>
            </a:r>
            <a:r>
              <a:rPr sz="1200" spc="-5" dirty="0">
                <a:latin typeface="Calibri"/>
                <a:cs typeface="Calibri"/>
              </a:rPr>
              <a:t>estandarizar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extender.</a:t>
            </a:r>
            <a:endParaRPr sz="1200" dirty="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Discusión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sobre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Toyota</a:t>
            </a:r>
            <a:endParaRPr sz="1200" dirty="0">
              <a:latin typeface="Calibri"/>
              <a:cs typeface="Calibri"/>
            </a:endParaRPr>
          </a:p>
          <a:p>
            <a:pPr marL="415290" lvl="1" indent="-230504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Regla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No.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1: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</a:t>
            </a:r>
            <a:r>
              <a:rPr sz="1200" dirty="0">
                <a:latin typeface="Calibri"/>
                <a:cs typeface="Calibri"/>
              </a:rPr>
              <a:t> 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gente</a:t>
            </a:r>
            <a:endParaRPr sz="1200" dirty="0">
              <a:latin typeface="Calibri"/>
              <a:cs typeface="Calibri"/>
            </a:endParaRPr>
          </a:p>
          <a:p>
            <a:pPr marL="415290" lvl="1" indent="-230504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Regla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No. </a:t>
            </a:r>
            <a:r>
              <a:rPr sz="1200" dirty="0">
                <a:latin typeface="Calibri"/>
                <a:cs typeface="Calibri"/>
              </a:rPr>
              <a:t>2: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qué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conecta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gente</a:t>
            </a:r>
            <a:endParaRPr sz="1200" dirty="0">
              <a:latin typeface="Calibri"/>
              <a:cs typeface="Calibri"/>
            </a:endParaRPr>
          </a:p>
          <a:p>
            <a:pPr marL="12700" marR="345440" lvl="1">
              <a:lnSpc>
                <a:spcPct val="100000"/>
              </a:lnSpc>
              <a:tabLst>
                <a:tab pos="415290" algn="l"/>
              </a:tabLst>
            </a:pPr>
            <a:r>
              <a:rPr lang="es-ES" sz="1200" dirty="0">
                <a:latin typeface="Calibri"/>
                <a:cs typeface="Calibri"/>
              </a:rPr>
              <a:t>3. </a:t>
            </a:r>
            <a:r>
              <a:rPr sz="1200" dirty="0" err="1">
                <a:latin typeface="Calibri"/>
                <a:cs typeface="Calibri"/>
              </a:rPr>
              <a:t>Regla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3: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 construye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línea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</a:t>
            </a:r>
            <a:endParaRPr sz="1200" dirty="0">
              <a:latin typeface="Calibri"/>
              <a:cs typeface="Calibri"/>
            </a:endParaRPr>
          </a:p>
          <a:p>
            <a:pPr marL="343535" marR="1085850" lvl="1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Regla </a:t>
            </a:r>
            <a:r>
              <a:rPr sz="1200" spc="-5" dirty="0">
                <a:latin typeface="Calibri"/>
                <a:cs typeface="Calibri"/>
              </a:rPr>
              <a:t>No. 4: Como mejorar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Filosofía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conceptos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clave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lean</a:t>
            </a:r>
          </a:p>
          <a:p>
            <a:pPr marL="424180" lvl="1" indent="-229235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24815" algn="l"/>
              </a:tabLst>
            </a:pP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ero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lera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di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io.</a:t>
            </a:r>
          </a:p>
          <a:p>
            <a:pPr marL="415290" lvl="1" indent="-230504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Ambiente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estable.</a:t>
            </a:r>
          </a:p>
          <a:p>
            <a:pPr marL="415290" lvl="1" indent="-230504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Pull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cliente. Justo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 dirty="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 startAt="4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Implementación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</a:t>
            </a:r>
            <a:endParaRPr sz="1200" dirty="0">
              <a:latin typeface="Calibri"/>
              <a:cs typeface="Calibri"/>
            </a:endParaRPr>
          </a:p>
          <a:p>
            <a:pPr marL="415290" lvl="1" indent="-230504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Pasos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seguir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despliegue</a:t>
            </a:r>
            <a:endParaRPr sz="1200" dirty="0">
              <a:latin typeface="Calibri"/>
              <a:cs typeface="Calibri"/>
            </a:endParaRPr>
          </a:p>
          <a:p>
            <a:pPr marL="161925" indent="-149860">
              <a:lnSpc>
                <a:spcPts val="1435"/>
              </a:lnSpc>
              <a:buAutoNum type="arabicPeriod" startAt="4"/>
              <a:tabLst>
                <a:tab pos="162560" algn="l"/>
              </a:tabLst>
            </a:pPr>
            <a:r>
              <a:rPr sz="1200" dirty="0">
                <a:latin typeface="Calibri"/>
                <a:cs typeface="Calibri"/>
              </a:rPr>
              <a:t>Mapa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Cadena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Valor</a:t>
            </a:r>
            <a:endParaRPr sz="1200" dirty="0">
              <a:latin typeface="Calibri"/>
              <a:cs typeface="Calibri"/>
            </a:endParaRPr>
          </a:p>
          <a:p>
            <a:pPr marL="184150" marR="20320" lvl="1" indent="-171450">
              <a:lnSpc>
                <a:spcPct val="996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Entender </a:t>
            </a:r>
            <a:r>
              <a:rPr sz="1200" dirty="0">
                <a:latin typeface="Calibri"/>
                <a:cs typeface="Calibri"/>
              </a:rPr>
              <a:t>que es la </a:t>
            </a:r>
            <a:r>
              <a:rPr sz="1200" spc="-5" dirty="0">
                <a:latin typeface="Calibri"/>
                <a:cs typeface="Calibri"/>
              </a:rPr>
              <a:t>cadena de </a:t>
            </a:r>
            <a:r>
              <a:rPr sz="1200" dirty="0">
                <a:latin typeface="Calibri"/>
                <a:cs typeface="Calibri"/>
              </a:rPr>
              <a:t>valor, 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representar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actual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usando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poder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 </a:t>
            </a:r>
            <a:r>
              <a:rPr sz="1200" dirty="0">
                <a:latin typeface="Calibri"/>
                <a:cs typeface="Calibri"/>
              </a:rPr>
              <a:t>áreas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desperdicio.</a:t>
            </a:r>
            <a:endParaRPr sz="1200" dirty="0">
              <a:latin typeface="Calibri"/>
              <a:cs typeface="Calibri"/>
            </a:endParaRPr>
          </a:p>
          <a:p>
            <a:pPr marL="184150" marR="163830" lvl="1" indent="-171450">
              <a:lnSpc>
                <a:spcPts val="1430"/>
              </a:lnSpc>
              <a:spcBef>
                <a:spcPts val="65"/>
              </a:spcBef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Aprender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cuáles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5" dirty="0">
                <a:latin typeface="Calibri"/>
                <a:cs typeface="Calibri"/>
              </a:rPr>
              <a:t> principales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fuentes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desperdicio.</a:t>
            </a:r>
            <a:endParaRPr sz="1200" dirty="0">
              <a:latin typeface="Calibri"/>
              <a:cs typeface="Calibri"/>
            </a:endParaRPr>
          </a:p>
          <a:p>
            <a:pPr marL="184150" marR="422909" lvl="1" indent="-171450">
              <a:lnSpc>
                <a:spcPts val="1440"/>
              </a:lnSpc>
              <a:spcBef>
                <a:spcPts val="30"/>
              </a:spcBef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VSM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futuro,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basado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una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cadena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valor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Lean.</a:t>
            </a:r>
            <a:endParaRPr sz="1200" dirty="0">
              <a:latin typeface="Calibri"/>
              <a:cs typeface="Calibri"/>
            </a:endParaRPr>
          </a:p>
          <a:p>
            <a:pPr marL="161925" indent="-149860">
              <a:lnSpc>
                <a:spcPts val="1390"/>
              </a:lnSpc>
              <a:buAutoNum type="arabicPeriod" startAt="4"/>
              <a:tabLst>
                <a:tab pos="162560" algn="l"/>
              </a:tabLst>
            </a:pPr>
            <a:r>
              <a:rPr sz="1200" dirty="0">
                <a:latin typeface="Calibri"/>
                <a:cs typeface="Calibri"/>
              </a:rPr>
              <a:t>5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S´s</a:t>
            </a:r>
            <a:endParaRPr sz="1200" dirty="0">
              <a:latin typeface="Calibri"/>
              <a:cs typeface="Calibri"/>
            </a:endParaRPr>
          </a:p>
          <a:p>
            <a:pPr marL="415290" lvl="1" indent="-230504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Describir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“S.</a:t>
            </a:r>
            <a:endParaRPr lang="es-ES" sz="1200" spc="-5" dirty="0">
              <a:latin typeface="Calibri"/>
              <a:cs typeface="Calibri"/>
            </a:endParaRPr>
          </a:p>
          <a:p>
            <a:pPr marL="415290" lvl="1" indent="-230504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dirty="0" err="1">
                <a:latin typeface="Calibri"/>
                <a:cs typeface="Calibri"/>
              </a:rPr>
              <a:t>Describir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dirty="0">
                <a:latin typeface="Calibri"/>
                <a:cs typeface="Calibri"/>
              </a:rPr>
              <a:t> las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“S”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contribuyen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seguridad</a:t>
            </a:r>
            <a:r>
              <a:rPr sz="1200" spc="-5" dirty="0">
                <a:latin typeface="Calibri"/>
                <a:cs typeface="Calibri"/>
              </a:rPr>
              <a:t>.</a:t>
            </a:r>
            <a:endParaRPr lang="es-ES" sz="1200" spc="-5" dirty="0">
              <a:latin typeface="Calibri"/>
              <a:cs typeface="Calibri"/>
            </a:endParaRPr>
          </a:p>
          <a:p>
            <a:pPr marL="415290" lvl="1" indent="-230504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Ver </a:t>
            </a: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“S”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eficacia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reducen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desperdicios.</a:t>
            </a:r>
            <a:endParaRPr sz="1200" dirty="0">
              <a:latin typeface="Calibri"/>
              <a:cs typeface="Calibri"/>
            </a:endParaRPr>
          </a:p>
          <a:p>
            <a:pPr marL="415290" lvl="1" indent="-230504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ventajas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“S”.</a:t>
            </a:r>
            <a:endParaRPr lang="es-ES" sz="1200" spc="-5" dirty="0">
              <a:latin typeface="Calibri"/>
              <a:cs typeface="Calibri"/>
            </a:endParaRPr>
          </a:p>
          <a:p>
            <a:pPr marL="415290" lvl="1" indent="-230504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dirty="0" err="1">
                <a:latin typeface="Calibri"/>
                <a:cs typeface="Calibri"/>
              </a:rPr>
              <a:t>Aplicar</a:t>
            </a:r>
            <a:r>
              <a:rPr sz="1200" spc="-5" dirty="0">
                <a:latin typeface="Calibri"/>
                <a:cs typeface="Calibri"/>
              </a:rPr>
              <a:t> hoy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primeras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“S”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área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trabajo</a:t>
            </a:r>
            <a:r>
              <a:rPr sz="1200" spc="-5" dirty="0">
                <a:latin typeface="Calibri"/>
                <a:cs typeface="Calibri"/>
              </a:rPr>
              <a:t>.</a:t>
            </a:r>
            <a:endParaRPr lang="es-ES" sz="1200" spc="-5" dirty="0">
              <a:latin typeface="Calibri"/>
              <a:cs typeface="Calibri"/>
            </a:endParaRPr>
          </a:p>
          <a:p>
            <a:pPr marL="415290" lvl="1" indent="-230504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15290" algn="l"/>
              </a:tabLst>
            </a:pPr>
            <a:r>
              <a:rPr sz="1200" dirty="0" err="1">
                <a:latin typeface="Calibri"/>
                <a:cs typeface="Calibri"/>
              </a:rPr>
              <a:t>Planear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conservar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principios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5" dirty="0">
                <a:latin typeface="Calibri"/>
                <a:cs typeface="Calibri"/>
              </a:rPr>
              <a:t> “S”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planta.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69235" y="3799459"/>
            <a:ext cx="1390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3.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28744" y="1881835"/>
            <a:ext cx="630936" cy="218541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2944367" y="1761744"/>
            <a:ext cx="0" cy="6675120"/>
          </a:xfrm>
          <a:custGeom>
            <a:avLst/>
            <a:gdLst/>
            <a:ahLst/>
            <a:cxnLst/>
            <a:rect l="l" t="t" r="r" b="b"/>
            <a:pathLst>
              <a:path h="6675120">
                <a:moveTo>
                  <a:pt x="0" y="0"/>
                </a:moveTo>
                <a:lnTo>
                  <a:pt x="0" y="66751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3" action="ppaction://hlinksldjump"/>
          </p:cNvPr>
          <p:cNvSpPr/>
          <p:nvPr/>
        </p:nvSpPr>
        <p:spPr>
          <a:xfrm flipH="1">
            <a:off x="6465336" y="8436864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455" y="916240"/>
            <a:ext cx="2929890" cy="65577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 indent="-149860">
              <a:lnSpc>
                <a:spcPts val="1435"/>
              </a:lnSpc>
              <a:spcBef>
                <a:spcPts val="100"/>
              </a:spcBef>
              <a:buAutoNum type="arabicPeriod" startAt="7"/>
              <a:tabLst>
                <a:tab pos="162560" algn="l"/>
              </a:tabLst>
            </a:pPr>
            <a:r>
              <a:rPr sz="1200" dirty="0">
                <a:latin typeface="Calibri"/>
                <a:cs typeface="Calibri"/>
              </a:rPr>
              <a:t>Kaizen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estandarizado</a:t>
            </a:r>
            <a:endParaRPr sz="1200" dirty="0">
              <a:latin typeface="Calibri"/>
              <a:cs typeface="Calibri"/>
            </a:endParaRPr>
          </a:p>
          <a:p>
            <a:pPr marL="415290" lvl="1" indent="-231140">
              <a:lnSpc>
                <a:spcPts val="1435"/>
              </a:lnSpc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Reconocer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ventajas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Kaizen</a:t>
            </a:r>
            <a:endParaRPr lang="es-ES" sz="1200" dirty="0">
              <a:latin typeface="Calibri"/>
              <a:cs typeface="Calibri"/>
            </a:endParaRPr>
          </a:p>
          <a:p>
            <a:pPr marL="415290" lvl="1" indent="-231140">
              <a:lnSpc>
                <a:spcPts val="1435"/>
              </a:lnSpc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 err="1">
                <a:latin typeface="Calibri"/>
                <a:cs typeface="Calibri"/>
              </a:rPr>
              <a:t>Identificar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siete tipos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desperdicio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entorno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producción.</a:t>
            </a:r>
            <a:endParaRPr sz="1200" dirty="0">
              <a:latin typeface="Calibri"/>
              <a:cs typeface="Calibri"/>
            </a:endParaRPr>
          </a:p>
          <a:p>
            <a:pPr marL="415290" lvl="1" indent="-229870">
              <a:lnSpc>
                <a:spcPts val="1430"/>
              </a:lnSpc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Usar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estudio</a:t>
            </a:r>
            <a:r>
              <a:rPr sz="1200" spc="5" dirty="0">
                <a:latin typeface="Calibri"/>
                <a:cs typeface="Calibri"/>
              </a:rPr>
              <a:t> de</a:t>
            </a:r>
            <a:endParaRPr lang="es-ES" sz="1200" dirty="0">
              <a:latin typeface="Calibri"/>
              <a:cs typeface="Calibri"/>
            </a:endParaRPr>
          </a:p>
          <a:p>
            <a:pPr marL="415290" lvl="1" indent="-229870">
              <a:lnSpc>
                <a:spcPts val="1430"/>
              </a:lnSpc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 err="1">
                <a:latin typeface="Calibri"/>
                <a:cs typeface="Calibri"/>
              </a:rPr>
              <a:t>métodos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cuantificar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entorno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producción.</a:t>
            </a:r>
            <a:endParaRPr sz="1200" dirty="0">
              <a:latin typeface="Calibri"/>
              <a:cs typeface="Calibri"/>
            </a:endParaRPr>
          </a:p>
          <a:p>
            <a:pPr marL="415290" lvl="1" indent="-231140">
              <a:lnSpc>
                <a:spcPts val="1415"/>
              </a:lnSpc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dirty="0">
                <a:latin typeface="Calibri"/>
                <a:cs typeface="Calibri"/>
              </a:rPr>
              <a:t>Cumplir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 err="1">
                <a:latin typeface="Calibri"/>
                <a:cs typeface="Calibri"/>
              </a:rPr>
              <a:t>área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Kaizen</a:t>
            </a:r>
            <a:endParaRPr lang="es-ES" sz="1200" dirty="0">
              <a:latin typeface="Calibri"/>
              <a:cs typeface="Calibri"/>
            </a:endParaRPr>
          </a:p>
          <a:p>
            <a:pPr marL="415290" lvl="1" indent="-231140">
              <a:lnSpc>
                <a:spcPts val="1415"/>
              </a:lnSpc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 err="1">
                <a:latin typeface="Calibri"/>
                <a:cs typeface="Calibri"/>
              </a:rPr>
              <a:t>Identificar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oportunidades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</a:t>
            </a:r>
            <a:endParaRPr sz="1200" dirty="0">
              <a:latin typeface="Calibri"/>
              <a:cs typeface="Calibri"/>
            </a:endParaRPr>
          </a:p>
          <a:p>
            <a:pPr marL="12065">
              <a:lnSpc>
                <a:spcPts val="1410"/>
              </a:lnSpc>
              <a:tabLst>
                <a:tab pos="162560" algn="l"/>
              </a:tabLst>
            </a:pPr>
            <a:r>
              <a:rPr lang="es-ES" sz="1200" spc="-5" dirty="0">
                <a:latin typeface="Calibri"/>
                <a:cs typeface="Calibri"/>
              </a:rPr>
              <a:t>8. </a:t>
            </a:r>
            <a:r>
              <a:rPr sz="1200" spc="-5" dirty="0" err="1">
                <a:latin typeface="Calibri"/>
                <a:cs typeface="Calibri"/>
              </a:rPr>
              <a:t>Poka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yoke</a:t>
            </a:r>
            <a:endParaRPr sz="1200" dirty="0">
              <a:latin typeface="Calibri"/>
              <a:cs typeface="Calibri"/>
            </a:endParaRPr>
          </a:p>
          <a:p>
            <a:pPr marL="184150" marR="180340" lvl="1" indent="-171450" algn="just">
              <a:lnSpc>
                <a:spcPct val="993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tradicional 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manejo de la </a:t>
            </a:r>
            <a:r>
              <a:rPr sz="1200" spc="-5" dirty="0">
                <a:latin typeface="Calibri"/>
                <a:cs typeface="Calibri"/>
              </a:rPr>
              <a:t>inspección como un medio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calidad.</a:t>
            </a:r>
            <a:endParaRPr sz="1200" dirty="0">
              <a:latin typeface="Calibri"/>
              <a:cs typeface="Calibri"/>
            </a:endParaRPr>
          </a:p>
          <a:p>
            <a:pPr marL="184150" marR="29209" lvl="1" indent="-171450">
              <a:lnSpc>
                <a:spcPct val="100000"/>
              </a:lnSpc>
              <a:spcBef>
                <a:spcPts val="15"/>
              </a:spcBef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Nombrar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relación entre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defectos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errores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afectan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 dirty="0">
              <a:latin typeface="Calibri"/>
              <a:cs typeface="Calibri"/>
            </a:endParaRPr>
          </a:p>
          <a:p>
            <a:pPr marL="184150" marR="206375" lvl="1" indent="-171450">
              <a:lnSpc>
                <a:spcPct val="100000"/>
              </a:lnSpc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Identificar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condiciones específicas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provocan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errores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(Banderas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Rojas).</a:t>
            </a:r>
          </a:p>
          <a:p>
            <a:pPr marL="415290" lvl="1" indent="-229870">
              <a:lnSpc>
                <a:spcPts val="1430"/>
              </a:lnSpc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dirty="0">
                <a:latin typeface="Calibri"/>
                <a:cs typeface="Calibri"/>
              </a:rPr>
              <a:t>Aplicar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inspección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fuente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endParaRPr sz="1200" dirty="0">
              <a:latin typeface="Calibri"/>
              <a:cs typeface="Calibri"/>
            </a:endParaRPr>
          </a:p>
          <a:p>
            <a:pPr marL="184150" marR="494665" indent="-171450">
              <a:lnSpc>
                <a:spcPts val="1430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una </a:t>
            </a:r>
            <a:r>
              <a:rPr sz="1200" spc="-5" dirty="0">
                <a:latin typeface="Calibri"/>
                <a:cs typeface="Calibri"/>
              </a:rPr>
              <a:t>herramienta </a:t>
            </a:r>
            <a:r>
              <a:rPr sz="1200" dirty="0">
                <a:latin typeface="Calibri"/>
                <a:cs typeface="Calibri"/>
              </a:rPr>
              <a:t>para la </a:t>
            </a:r>
            <a:r>
              <a:rPr sz="1200" spc="-5" dirty="0">
                <a:latin typeface="Calibri"/>
                <a:cs typeface="Calibri"/>
              </a:rPr>
              <a:t>prevención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defectos.</a:t>
            </a:r>
            <a:endParaRPr sz="1200" dirty="0">
              <a:latin typeface="Calibri"/>
              <a:cs typeface="Calibri"/>
            </a:endParaRPr>
          </a:p>
          <a:p>
            <a:pPr marL="184150" marR="390525" lvl="1" indent="-171450">
              <a:lnSpc>
                <a:spcPts val="1430"/>
              </a:lnSpc>
              <a:spcBef>
                <a:spcPts val="50"/>
              </a:spcBef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Nombrar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dispositivos </a:t>
            </a:r>
            <a:r>
              <a:rPr sz="1200" dirty="0">
                <a:latin typeface="Calibri"/>
                <a:cs typeface="Calibri"/>
              </a:rPr>
              <a:t>para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Errores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aplicaciones.</a:t>
            </a:r>
            <a:endParaRPr sz="1200" dirty="0">
              <a:latin typeface="Calibri"/>
              <a:cs typeface="Calibri"/>
            </a:endParaRPr>
          </a:p>
          <a:p>
            <a:pPr marL="415290" lvl="1" indent="-229870">
              <a:lnSpc>
                <a:spcPts val="1375"/>
              </a:lnSpc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Prevención</a:t>
            </a:r>
            <a:endParaRPr sz="1200" dirty="0">
              <a:latin typeface="Calibri"/>
              <a:cs typeface="Calibri"/>
            </a:endParaRPr>
          </a:p>
          <a:p>
            <a:pPr marL="184150" indent="-171450">
              <a:lnSpc>
                <a:spcPts val="1435"/>
              </a:lnSpc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Errores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 </a:t>
            </a:r>
            <a:r>
              <a:rPr sz="1200" dirty="0">
                <a:latin typeface="Calibri"/>
                <a:cs typeface="Calibri"/>
              </a:rPr>
              <a:t>lugar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 dirty="0">
              <a:latin typeface="Calibri"/>
              <a:cs typeface="Calibri"/>
            </a:endParaRPr>
          </a:p>
          <a:p>
            <a:pPr marL="161925" indent="-149860">
              <a:lnSpc>
                <a:spcPts val="1435"/>
              </a:lnSpc>
              <a:spcBef>
                <a:spcPts val="20"/>
              </a:spcBef>
              <a:buAutoNum type="arabicPeriod" startAt="9"/>
              <a:tabLst>
                <a:tab pos="162560" algn="l"/>
              </a:tabLst>
            </a:pPr>
            <a:r>
              <a:rPr sz="1200" dirty="0">
                <a:latin typeface="Calibri"/>
                <a:cs typeface="Calibri"/>
              </a:rPr>
              <a:t>Ma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im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vo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tal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(T</a:t>
            </a:r>
            <a:r>
              <a:rPr sz="1200" dirty="0">
                <a:latin typeface="Calibri"/>
                <a:cs typeface="Calibri"/>
              </a:rPr>
              <a:t>PM</a:t>
            </a:r>
          </a:p>
          <a:p>
            <a:pPr marL="184150" marR="53340" lvl="1" indent="-171450" algn="just">
              <a:lnSpc>
                <a:spcPct val="99600"/>
              </a:lnSpc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Explicar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papel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juega </a:t>
            </a:r>
            <a:r>
              <a:rPr sz="1200" dirty="0">
                <a:latin typeface="Calibri"/>
                <a:cs typeface="Calibri"/>
              </a:rPr>
              <a:t>TPM </a:t>
            </a:r>
            <a:r>
              <a:rPr sz="1200" spc="-5" dirty="0">
                <a:latin typeface="Calibri"/>
                <a:cs typeface="Calibri"/>
              </a:rPr>
              <a:t>dentro </a:t>
            </a:r>
            <a:r>
              <a:rPr sz="1200" dirty="0">
                <a:latin typeface="Calibri"/>
                <a:cs typeface="Calibri"/>
              </a:rPr>
              <a:t> del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Producción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una empresa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clase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mundial.</a:t>
            </a:r>
            <a:endParaRPr sz="1200" dirty="0">
              <a:latin typeface="Calibri"/>
              <a:cs typeface="Calibri"/>
            </a:endParaRPr>
          </a:p>
          <a:p>
            <a:pPr marL="184150" marR="213360" lvl="1" indent="-171450" algn="just">
              <a:lnSpc>
                <a:spcPct val="100000"/>
              </a:lnSpc>
              <a:spcBef>
                <a:spcPts val="15"/>
              </a:spcBef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dirty="0">
                <a:latin typeface="Calibri"/>
                <a:cs typeface="Calibri"/>
              </a:rPr>
              <a:t>Declarar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objetivos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beneficios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TPM.</a:t>
            </a:r>
          </a:p>
          <a:p>
            <a:pPr marL="184150" marR="33655" lvl="1" indent="-171450">
              <a:lnSpc>
                <a:spcPts val="1440"/>
              </a:lnSpc>
              <a:spcBef>
                <a:spcPts val="35"/>
              </a:spcBef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Explicar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roles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responsabilidades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involucrados.</a:t>
            </a:r>
            <a:endParaRPr sz="1200" dirty="0">
              <a:latin typeface="Calibri"/>
              <a:cs typeface="Calibri"/>
            </a:endParaRPr>
          </a:p>
          <a:p>
            <a:pPr marL="184150" marR="5080" lvl="1" indent="-171450">
              <a:lnSpc>
                <a:spcPts val="1430"/>
              </a:lnSpc>
              <a:spcBef>
                <a:spcPts val="20"/>
              </a:spcBef>
              <a:buFont typeface="Arial" panose="020B0604020202020204" pitchFamily="34" charset="0"/>
              <a:buChar char="•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Proporcionar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apoyo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implantación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TPM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planta</a:t>
            </a:r>
            <a:r>
              <a:rPr sz="1200" dirty="0">
                <a:latin typeface="Calibri"/>
                <a:cs typeface="Calibri"/>
              </a:rPr>
              <a:t> 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trabajan.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1400" y="896428"/>
            <a:ext cx="2945130" cy="351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 startAt="10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Cambios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rápidos</a:t>
            </a:r>
            <a:endParaRPr sz="1200" dirty="0">
              <a:latin typeface="Calibri"/>
              <a:cs typeface="Calibri"/>
            </a:endParaRPr>
          </a:p>
          <a:p>
            <a:pPr marL="184150" marR="245110" lvl="1" indent="-171450">
              <a:lnSpc>
                <a:spcPts val="1430"/>
              </a:lnSpc>
              <a:spcBef>
                <a:spcPts val="55"/>
              </a:spcBef>
              <a:buFont typeface="Arial" panose="020B0604020202020204" pitchFamily="34" charset="0"/>
              <a:buChar char="•"/>
              <a:tabLst>
                <a:tab pos="494665" algn="l"/>
              </a:tabLst>
            </a:pPr>
            <a:r>
              <a:rPr sz="1200" dirty="0">
                <a:latin typeface="Calibri"/>
                <a:cs typeface="Calibri"/>
              </a:rPr>
              <a:t>Relacionar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Cambios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Rápidos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JIT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(producción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Lotes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 err="1">
                <a:latin typeface="Calibri"/>
                <a:cs typeface="Calibri"/>
              </a:rPr>
              <a:t>Chicos</a:t>
            </a:r>
            <a:r>
              <a:rPr sz="1200" spc="-10" dirty="0">
                <a:latin typeface="Calibri"/>
                <a:cs typeface="Calibri"/>
              </a:rPr>
              <a:t>).</a:t>
            </a:r>
            <a:endParaRPr lang="es-ES" sz="1200" dirty="0">
              <a:latin typeface="Calibri"/>
              <a:cs typeface="Calibri"/>
            </a:endParaRPr>
          </a:p>
          <a:p>
            <a:pPr marL="184150" marR="245110" lvl="1" indent="-171450">
              <a:lnSpc>
                <a:spcPts val="1430"/>
              </a:lnSpc>
              <a:spcBef>
                <a:spcPts val="55"/>
              </a:spcBef>
              <a:buFont typeface="Arial" panose="020B0604020202020204" pitchFamily="34" charset="0"/>
              <a:buChar char="•"/>
              <a:tabLst>
                <a:tab pos="494665" algn="l"/>
              </a:tabLst>
            </a:pPr>
            <a:r>
              <a:rPr sz="1200" spc="-5" dirty="0" err="1">
                <a:latin typeface="Calibri"/>
                <a:cs typeface="Calibri"/>
              </a:rPr>
              <a:t>Identificar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ocho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etapas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Cambios</a:t>
            </a:r>
          </a:p>
          <a:p>
            <a:pPr marL="1841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Rápidos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(por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Pizarrón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Procesos).</a:t>
            </a:r>
            <a:endParaRPr sz="1200" dirty="0">
              <a:latin typeface="Calibri"/>
              <a:cs typeface="Calibri"/>
            </a:endParaRPr>
          </a:p>
          <a:p>
            <a:pPr marL="184150" marR="334645" lvl="1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94665" algn="l"/>
              </a:tabLst>
            </a:pP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b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fer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x</a:t>
            </a:r>
            <a:r>
              <a:rPr sz="1200" dirty="0">
                <a:latin typeface="Calibri"/>
                <a:cs typeface="Calibri"/>
              </a:rPr>
              <a:t>iste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es  </a:t>
            </a:r>
            <a:r>
              <a:rPr sz="1200" spc="-5" dirty="0">
                <a:latin typeface="Calibri"/>
                <a:cs typeface="Calibri"/>
              </a:rPr>
              <a:t>entre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externo.</a:t>
            </a:r>
            <a:endParaRPr sz="1200" dirty="0">
              <a:latin typeface="Calibri"/>
              <a:cs typeface="Calibri"/>
            </a:endParaRPr>
          </a:p>
          <a:p>
            <a:pPr marL="184150" marR="42545" lvl="1" indent="-171450">
              <a:lnSpc>
                <a:spcPct val="100000"/>
              </a:lnSpc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494665" algn="l"/>
              </a:tabLst>
            </a:pPr>
            <a:r>
              <a:rPr sz="1200" spc="-5" dirty="0">
                <a:latin typeface="Calibri"/>
                <a:cs typeface="Calibri"/>
              </a:rPr>
              <a:t>Identificar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acciones necesarias para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convertir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externo.</a:t>
            </a:r>
            <a:endParaRPr sz="1200" dirty="0">
              <a:latin typeface="Calibri"/>
              <a:cs typeface="Calibri"/>
            </a:endParaRPr>
          </a:p>
          <a:p>
            <a:pPr marL="184150" marR="152400" lvl="1" indent="-171450">
              <a:lnSpc>
                <a:spcPts val="1440"/>
              </a:lnSpc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494665" algn="l"/>
              </a:tabLst>
            </a:pP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reducir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interno.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  <a:tabLst>
                <a:tab pos="241300" algn="l"/>
              </a:tabLst>
            </a:pPr>
            <a:r>
              <a:rPr lang="es-ES" sz="1200" spc="-5" dirty="0">
                <a:latin typeface="Calibri"/>
                <a:cs typeface="Calibri"/>
              </a:rPr>
              <a:t>11. </a:t>
            </a:r>
            <a:r>
              <a:rPr sz="1200" spc="-5" dirty="0">
                <a:latin typeface="Calibri"/>
                <a:cs typeface="Calibri"/>
              </a:rPr>
              <a:t>Kanban</a:t>
            </a:r>
            <a:endParaRPr sz="1200" dirty="0">
              <a:latin typeface="Calibri"/>
              <a:cs typeface="Calibri"/>
            </a:endParaRPr>
          </a:p>
          <a:p>
            <a:pPr marL="184150" marR="114935" lvl="1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94665" algn="l"/>
              </a:tabLst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nir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té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mi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“c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fija”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“  </a:t>
            </a:r>
            <a:r>
              <a:rPr sz="1200" spc="-5" dirty="0" err="1">
                <a:latin typeface="Calibri"/>
                <a:cs typeface="Calibri"/>
              </a:rPr>
              <a:t>tiempo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variable</a:t>
            </a:r>
            <a:endParaRPr lang="es-ES" sz="1200" dirty="0">
              <a:latin typeface="Calibri"/>
              <a:cs typeface="Calibri"/>
            </a:endParaRPr>
          </a:p>
          <a:p>
            <a:pPr marL="184150" marR="114935" lvl="1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94665" algn="l"/>
              </a:tabLst>
            </a:pPr>
            <a:r>
              <a:rPr sz="1200" spc="-5" dirty="0" err="1">
                <a:latin typeface="Calibri"/>
                <a:cs typeface="Calibri"/>
              </a:rPr>
              <a:t>Calcular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tamaño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económico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lote</a:t>
            </a:r>
            <a:endParaRPr lang="es-ES" sz="1200" dirty="0">
              <a:latin typeface="Calibri"/>
              <a:cs typeface="Calibri"/>
            </a:endParaRPr>
          </a:p>
          <a:p>
            <a:pPr marL="184150" marR="114935" lvl="1" indent="-1714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94665" algn="l"/>
              </a:tabLst>
            </a:pPr>
            <a:r>
              <a:rPr sz="1200" spc="-5" dirty="0" err="1">
                <a:latin typeface="Calibri"/>
                <a:cs typeface="Calibri"/>
              </a:rPr>
              <a:t>Calcular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</a:t>
            </a:r>
            <a:endParaRPr sz="1200" dirty="0">
              <a:latin typeface="Calibri"/>
              <a:cs typeface="Calibri"/>
            </a:endParaRPr>
          </a:p>
          <a:p>
            <a:pPr marL="184150" marR="5080" lvl="1" indent="-171450">
              <a:lnSpc>
                <a:spcPts val="1450"/>
              </a:lnSpc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494665" algn="l"/>
              </a:tabLst>
            </a:pPr>
            <a:r>
              <a:rPr sz="1200" spc="-5" dirty="0">
                <a:latin typeface="Calibri"/>
                <a:cs typeface="Calibri"/>
              </a:rPr>
              <a:t>Calcular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tamaño económico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lote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5" name="CuadroTexto 4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12063" y="1913392"/>
            <a:ext cx="6243066" cy="5800587"/>
            <a:chOff x="512063" y="1913392"/>
            <a:chExt cx="6243066" cy="5800587"/>
          </a:xfrm>
        </p:grpSpPr>
        <p:sp>
          <p:nvSpPr>
            <p:cNvPr id="3" name="object 3"/>
            <p:cNvSpPr/>
            <p:nvPr/>
          </p:nvSpPr>
          <p:spPr>
            <a:xfrm>
              <a:off x="3633215" y="2110739"/>
              <a:ext cx="0" cy="5603240"/>
            </a:xfrm>
            <a:custGeom>
              <a:avLst/>
              <a:gdLst/>
              <a:ahLst/>
              <a:cxnLst/>
              <a:rect l="l" t="t" r="r" b="b"/>
              <a:pathLst>
                <a:path h="5603240">
                  <a:moveTo>
                    <a:pt x="0" y="0"/>
                  </a:moveTo>
                  <a:lnTo>
                    <a:pt x="0" y="5603239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12063" y="2117089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4349" y="7695437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73755" y="1913392"/>
              <a:ext cx="633469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505459" y="837946"/>
            <a:ext cx="6024880" cy="64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 algn="ctr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alibri"/>
                <a:cs typeface="Calibri"/>
              </a:rPr>
              <a:t>8</a:t>
            </a:r>
            <a:r>
              <a:rPr sz="2200" b="1" spc="-4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D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1800" b="1" dirty="0">
                <a:latin typeface="Calibri"/>
                <a:cs typeface="Calibri"/>
              </a:rPr>
              <a:t>(8 </a:t>
            </a:r>
            <a:r>
              <a:rPr sz="1800" b="1" spc="-5" dirty="0">
                <a:latin typeface="Calibri"/>
                <a:cs typeface="Calibri"/>
              </a:rPr>
              <a:t>DISCIPLINAS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PARA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EL</a:t>
            </a:r>
            <a:r>
              <a:rPr sz="1800" b="1" spc="-5" dirty="0">
                <a:latin typeface="Calibri"/>
                <a:cs typeface="Calibri"/>
              </a:rPr>
              <a:t> ANALISIS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SOLUCIÓN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DE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PROBLEMAS)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0491" y="2592451"/>
            <a:ext cx="3138170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nálisis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</a:t>
            </a:r>
            <a:r>
              <a:rPr sz="1200" spc="-10" dirty="0">
                <a:latin typeface="Calibri"/>
                <a:cs typeface="Calibri"/>
              </a:rPr>
              <a:t>lu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10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trav</a:t>
            </a:r>
            <a:r>
              <a:rPr sz="1200" spc="-10" dirty="0">
                <a:latin typeface="Calibri"/>
                <a:cs typeface="Calibri"/>
              </a:rPr>
              <a:t>é</a:t>
            </a:r>
            <a:r>
              <a:rPr sz="1200" dirty="0">
                <a:latin typeface="Calibri"/>
                <a:cs typeface="Calibri"/>
              </a:rPr>
              <a:t>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0491" y="3136519"/>
            <a:ext cx="400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5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4966" y="3136519"/>
            <a:ext cx="2654935" cy="1856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995" marR="5080" indent="-20193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metodología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8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disciplinas:</a:t>
            </a:r>
            <a:r>
              <a:rPr sz="1200" spc="75" dirty="0">
                <a:latin typeface="Calibri"/>
                <a:cs typeface="Calibri"/>
              </a:rPr>
              <a:t> </a:t>
            </a:r>
            <a:endParaRPr lang="es-ES" sz="1200" spc="75" dirty="0">
              <a:latin typeface="Calibri"/>
              <a:cs typeface="Calibri"/>
            </a:endParaRPr>
          </a:p>
          <a:p>
            <a:pPr marL="213995" marR="5080" indent="-201930">
              <a:lnSpc>
                <a:spcPct val="100000"/>
              </a:lnSpc>
              <a:spcBef>
                <a:spcPts val="100"/>
              </a:spcBef>
            </a:pPr>
            <a:r>
              <a:rPr lang="es-ES" sz="1200" spc="-5" dirty="0">
                <a:latin typeface="Calibri"/>
                <a:cs typeface="Calibri"/>
              </a:rPr>
              <a:t>    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Definir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 dirty="0">
              <a:latin typeface="Calibri"/>
              <a:cs typeface="Calibri"/>
            </a:endParaRPr>
          </a:p>
          <a:p>
            <a:pPr marL="213995" marR="981075">
              <a:lnSpc>
                <a:spcPct val="9960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Definir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Problema. 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ner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blema.  I</a:t>
            </a:r>
            <a:r>
              <a:rPr sz="1200" spc="-10" dirty="0">
                <a:latin typeface="Calibri"/>
                <a:cs typeface="Calibri"/>
              </a:rPr>
              <a:t>den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-</a:t>
            </a:r>
            <a:r>
              <a:rPr sz="1200" dirty="0">
                <a:latin typeface="Calibri"/>
                <a:cs typeface="Calibri"/>
              </a:rPr>
              <a:t>raí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dirty="0">
                <a:latin typeface="Calibri"/>
                <a:cs typeface="Calibri"/>
              </a:rPr>
              <a:t>.</a:t>
            </a:r>
          </a:p>
          <a:p>
            <a:pPr marL="213995" marR="3683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Verificar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correctiva.</a:t>
            </a:r>
            <a:endParaRPr sz="1200" dirty="0">
              <a:latin typeface="Calibri"/>
              <a:cs typeface="Calibri"/>
            </a:endParaRPr>
          </a:p>
          <a:p>
            <a:pPr marL="213995">
              <a:lnSpc>
                <a:spcPts val="1435"/>
              </a:lnSpc>
            </a:pPr>
            <a:r>
              <a:rPr sz="1200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ecurr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ia.</a:t>
            </a:r>
          </a:p>
          <a:p>
            <a:pPr marL="213995">
              <a:lnSpc>
                <a:spcPts val="1435"/>
              </a:lnSpc>
            </a:pPr>
            <a:r>
              <a:rPr sz="1200" dirty="0">
                <a:latin typeface="Calibri"/>
                <a:cs typeface="Calibri"/>
              </a:rPr>
              <a:t>Dar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seguimiento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recompensar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lang="es-ES" sz="1200" dirty="0">
                <a:latin typeface="Calibri"/>
                <a:cs typeface="Calibri"/>
              </a:rPr>
              <a:t> equipo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6650" y="3341129"/>
            <a:ext cx="497840" cy="16619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lang="es-ES" sz="1200" spc="-10" dirty="0">
                <a:latin typeface="Calibri"/>
                <a:cs typeface="Calibri"/>
              </a:rPr>
              <a:t>D-1</a:t>
            </a:r>
          </a:p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D-2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10" dirty="0">
                <a:latin typeface="Calibri"/>
                <a:cs typeface="Calibri"/>
              </a:rPr>
              <a:t>D-3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D-4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D-5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D-6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10" dirty="0">
                <a:latin typeface="Calibri"/>
                <a:cs typeface="Calibri"/>
              </a:rPr>
              <a:t>D-7</a:t>
            </a:r>
            <a:endParaRPr sz="1200" dirty="0">
              <a:latin typeface="Calibri"/>
              <a:cs typeface="Calibri"/>
            </a:endParaRPr>
          </a:p>
          <a:p>
            <a:pPr marL="13970">
              <a:lnSpc>
                <a:spcPts val="1435"/>
              </a:lnSpc>
            </a:pPr>
            <a:r>
              <a:rPr sz="1200" spc="-10" dirty="0">
                <a:latin typeface="Calibri"/>
                <a:cs typeface="Calibri"/>
              </a:rPr>
              <a:t>D-8</a:t>
            </a:r>
            <a:endParaRPr sz="1200" dirty="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0491" y="5153025"/>
            <a:ext cx="2985770" cy="752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a:</a:t>
            </a:r>
            <a:endParaRPr sz="1200" dirty="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Personal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realice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eficiente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encualquier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0491" y="6067805"/>
            <a:ext cx="612775" cy="393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12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22572" y="2392426"/>
            <a:ext cx="2866390" cy="5355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 indent="-15748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70180" algn="l"/>
              </a:tabLst>
            </a:pPr>
            <a:r>
              <a:rPr sz="1200" b="1" spc="-5" dirty="0">
                <a:latin typeface="Calibri"/>
                <a:cs typeface="Calibri"/>
              </a:rPr>
              <a:t>Introducción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Herramienta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8d´s.</a:t>
            </a:r>
            <a:endParaRPr sz="1200" dirty="0">
              <a:latin typeface="Calibri"/>
              <a:cs typeface="Calibri"/>
            </a:endParaRPr>
          </a:p>
          <a:p>
            <a:pPr marL="169545" indent="-157480">
              <a:lnSpc>
                <a:spcPct val="100000"/>
              </a:lnSpc>
              <a:buAutoNum type="arabicPeriod"/>
              <a:tabLst>
                <a:tab pos="170180" algn="l"/>
              </a:tabLst>
            </a:pPr>
            <a:r>
              <a:rPr sz="1200" b="1" spc="-5" dirty="0">
                <a:latin typeface="Calibri"/>
                <a:cs typeface="Calibri"/>
              </a:rPr>
              <a:t>Objetivo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herramienta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8d´s </a:t>
            </a:r>
            <a:r>
              <a:rPr sz="1200" b="1" spc="-5" dirty="0">
                <a:latin typeface="Calibri"/>
                <a:cs typeface="Calibri"/>
              </a:rPr>
              <a:t>como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EPS.</a:t>
            </a:r>
            <a:endParaRPr sz="1200" dirty="0">
              <a:latin typeface="Calibri"/>
              <a:cs typeface="Calibri"/>
            </a:endParaRPr>
          </a:p>
          <a:p>
            <a:pPr marL="169545" indent="-157480">
              <a:lnSpc>
                <a:spcPct val="100000"/>
              </a:lnSpc>
              <a:buAutoNum type="arabicPeriod"/>
              <a:tabLst>
                <a:tab pos="170180" algn="l"/>
              </a:tabLst>
            </a:pPr>
            <a:r>
              <a:rPr sz="1200" b="1" spc="-5" dirty="0">
                <a:latin typeface="Calibri"/>
                <a:cs typeface="Calibri"/>
              </a:rPr>
              <a:t>Sistema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Gestión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del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8d´s.</a:t>
            </a:r>
            <a:endParaRPr sz="1200" dirty="0">
              <a:latin typeface="Calibri"/>
              <a:cs typeface="Calibri"/>
            </a:endParaRPr>
          </a:p>
          <a:p>
            <a:pPr marL="169545" indent="-157480">
              <a:lnSpc>
                <a:spcPct val="100000"/>
              </a:lnSpc>
              <a:buAutoNum type="arabicPeriod"/>
              <a:tabLst>
                <a:tab pos="170180" algn="l"/>
              </a:tabLst>
            </a:pPr>
            <a:r>
              <a:rPr sz="1200" b="1" spc="-10" dirty="0">
                <a:latin typeface="Calibri"/>
                <a:cs typeface="Calibri"/>
              </a:rPr>
              <a:t>Herramientas</a:t>
            </a:r>
            <a:r>
              <a:rPr sz="1200" b="1" spc="-9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Estadísticas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las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8d´s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5Ws 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Hs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Método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registro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defectos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Histograma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Gráficas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Control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Diagrama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Pareto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Correlación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Causa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Raíz</a:t>
            </a: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Brain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Storming</a:t>
            </a:r>
            <a:endParaRPr lang="es-ES" sz="1200" spc="-5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dirty="0" err="1">
                <a:latin typeface="Calibri"/>
                <a:cs typeface="Calibri"/>
              </a:rPr>
              <a:t>Diagrama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Ishikawa.</a:t>
            </a:r>
            <a:endParaRPr lang="es-ES"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 err="1">
                <a:latin typeface="Calibri"/>
                <a:cs typeface="Calibri"/>
              </a:rPr>
              <a:t>T</a:t>
            </a:r>
            <a:r>
              <a:rPr sz="1200" dirty="0" err="1">
                <a:latin typeface="Calibri"/>
                <a:cs typeface="Calibri"/>
              </a:rPr>
              <a:t>é</a:t>
            </a:r>
            <a:r>
              <a:rPr sz="1200" spc="-5" dirty="0" err="1">
                <a:latin typeface="Calibri"/>
                <a:cs typeface="Calibri"/>
              </a:rPr>
              <a:t>c</a:t>
            </a:r>
            <a:r>
              <a:rPr sz="1200" dirty="0" err="1">
                <a:latin typeface="Calibri"/>
                <a:cs typeface="Calibri"/>
              </a:rPr>
              <a:t>ni</a:t>
            </a:r>
            <a:r>
              <a:rPr sz="1200" spc="-5" dirty="0" err="1">
                <a:latin typeface="Calibri"/>
                <a:cs typeface="Calibri"/>
              </a:rPr>
              <a:t>c</a:t>
            </a:r>
            <a:r>
              <a:rPr sz="1200" dirty="0" err="1">
                <a:latin typeface="Calibri"/>
                <a:cs typeface="Calibri"/>
              </a:rPr>
              <a:t>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5</a:t>
            </a:r>
            <a:r>
              <a:rPr sz="1200" dirty="0">
                <a:latin typeface="Calibri"/>
                <a:cs typeface="Calibri"/>
              </a:rPr>
              <a:t>W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ys  </a:t>
            </a:r>
            <a:endParaRPr lang="es-ES" sz="1200" dirty="0">
              <a:latin typeface="Calibri"/>
              <a:cs typeface="Calibri"/>
            </a:endParaRPr>
          </a:p>
          <a:p>
            <a:pPr marL="187959" lvl="1">
              <a:lnSpc>
                <a:spcPct val="100000"/>
              </a:lnSpc>
              <a:tabLst>
                <a:tab pos="416559" algn="l"/>
              </a:tabLst>
            </a:pPr>
            <a:endParaRPr lang="es-MX" sz="1200" b="1" dirty="0">
              <a:latin typeface="Calibri"/>
              <a:cs typeface="Calibri"/>
            </a:endParaRPr>
          </a:p>
          <a:p>
            <a:pPr marL="187959" lvl="1">
              <a:lnSpc>
                <a:spcPct val="100000"/>
              </a:lnSpc>
              <a:tabLst>
                <a:tab pos="416559" algn="l"/>
              </a:tabLst>
            </a:pPr>
            <a:r>
              <a:rPr sz="1200" b="1" dirty="0">
                <a:latin typeface="Calibri"/>
                <a:cs typeface="Calibri"/>
              </a:rPr>
              <a:t>5.- </a:t>
            </a:r>
            <a:r>
              <a:rPr sz="1200" b="1" spc="-5" dirty="0">
                <a:latin typeface="Calibri"/>
                <a:cs typeface="Calibri"/>
              </a:rPr>
              <a:t>Estudio </a:t>
            </a:r>
            <a:r>
              <a:rPr sz="1200" b="1" dirty="0">
                <a:latin typeface="Calibri"/>
                <a:cs typeface="Calibri"/>
              </a:rPr>
              <a:t>de </a:t>
            </a:r>
            <a:r>
              <a:rPr sz="1200" b="1" spc="-5" dirty="0">
                <a:latin typeface="Calibri"/>
                <a:cs typeface="Calibri"/>
              </a:rPr>
              <a:t>cada disciplina </a:t>
            </a:r>
            <a:r>
              <a:rPr sz="1200" b="1" dirty="0">
                <a:latin typeface="Calibri"/>
                <a:cs typeface="Calibri"/>
              </a:rPr>
              <a:t> de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lametodología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8d´s.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ts val="1415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ts val="1435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Descripción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Problema.</a:t>
            </a:r>
            <a:endParaRPr sz="1200" dirty="0">
              <a:latin typeface="Calibri"/>
              <a:cs typeface="Calibri"/>
            </a:endParaRPr>
          </a:p>
          <a:p>
            <a:pPr marL="187960" marR="1003300" lvl="1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verificar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accionesintermedias.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ts val="139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Definir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verificar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causas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reales.</a:t>
            </a:r>
            <a:endParaRPr sz="1200" dirty="0">
              <a:latin typeface="Calibri"/>
              <a:cs typeface="Calibri"/>
            </a:endParaRPr>
          </a:p>
          <a:p>
            <a:pPr marL="187960" marR="770890" lvl="1">
              <a:lnSpc>
                <a:spcPts val="1450"/>
              </a:lnSpc>
              <a:spcBef>
                <a:spcPts val="30"/>
              </a:spcBef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Escoge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veri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iones  </a:t>
            </a:r>
            <a:r>
              <a:rPr sz="1200" spc="-5" dirty="0">
                <a:latin typeface="Calibri"/>
                <a:cs typeface="Calibri"/>
              </a:rPr>
              <a:t>correctivaspermanentes.</a:t>
            </a:r>
            <a:endParaRPr sz="1200" dirty="0">
              <a:latin typeface="Calibri"/>
              <a:cs typeface="Calibri"/>
            </a:endParaRPr>
          </a:p>
          <a:p>
            <a:pPr marL="187960" marR="1080770" lvl="1">
              <a:lnSpc>
                <a:spcPts val="1430"/>
              </a:lnSpc>
              <a:spcBef>
                <a:spcPts val="20"/>
              </a:spcBef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men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nes  </a:t>
            </a:r>
            <a:r>
              <a:rPr sz="1200" spc="-5" dirty="0">
                <a:latin typeface="Calibri"/>
                <a:cs typeface="Calibri"/>
              </a:rPr>
              <a:t>correctivaspermanentes.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ts val="1415"/>
              </a:lnSpc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Prevenir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reincidencia.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Felicitar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7" name="CuadroTexto 16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9" name="Grupo 18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20" name="CuadroTexto 19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22" name="Flecha derecha 21">
            <a:hlinkClick r:id="rId4" action="ppaction://hlinksldjump"/>
          </p:cNvPr>
          <p:cNvSpPr/>
          <p:nvPr/>
        </p:nvSpPr>
        <p:spPr>
          <a:xfrm flipH="1">
            <a:off x="6465336" y="7827729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4" name="CuadroTexto 3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6" name="Grupo 5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7" name="CuadroTexto 6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9" name="Flecha derecha 8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8DD8610-9325-FA43-A8A7-28A0FC0A7832}"/>
              </a:ext>
            </a:extLst>
          </p:cNvPr>
          <p:cNvSpPr/>
          <p:nvPr/>
        </p:nvSpPr>
        <p:spPr>
          <a:xfrm>
            <a:off x="1141105" y="2737547"/>
            <a:ext cx="457578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GESTIÓN Y OPTIMIZACIÓN DE CALIDAD</a:t>
            </a:r>
            <a:endParaRPr lang="es-ES" sz="40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208" y="1253388"/>
            <a:ext cx="6387592" cy="4471802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lang="es-ES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Certificación bases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Core</a:t>
            </a:r>
            <a:r>
              <a:rPr sz="1350" u="sng" spc="-2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Tools</a:t>
            </a:r>
            <a:endParaRPr sz="1350" dirty="0">
              <a:latin typeface="Calibri"/>
              <a:cs typeface="Calibri"/>
            </a:endParaRPr>
          </a:p>
          <a:p>
            <a:pPr marL="12700" marR="3108325">
              <a:lnSpc>
                <a:spcPct val="144400"/>
              </a:lnSpc>
              <a:spcBef>
                <a:spcPts val="5"/>
              </a:spcBef>
            </a:pP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Certificación Seminario Taller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Core tools </a:t>
            </a: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(Complemento)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 </a:t>
            </a:r>
            <a:r>
              <a:rPr sz="1350" dirty="0">
                <a:solidFill>
                  <a:srgbClr val="0461C1"/>
                </a:solidFill>
                <a:latin typeface="Calibri"/>
                <a:cs typeface="Calibri"/>
                <a:hlinkClick r:id="rId4" action="ppaction://hlinksldjump"/>
              </a:rPr>
              <a:t> </a:t>
            </a:r>
            <a:endParaRPr sz="1350" dirty="0">
              <a:latin typeface="Calibri"/>
              <a:cs typeface="Calibri"/>
            </a:endParaRPr>
          </a:p>
          <a:p>
            <a:pPr marL="12700" marR="3506470">
              <a:lnSpc>
                <a:spcPct val="143900"/>
              </a:lnSpc>
              <a:spcBef>
                <a:spcPts val="20"/>
              </a:spcBef>
            </a:pP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Curso</a:t>
            </a:r>
            <a:r>
              <a:rPr sz="1350" u="sng" spc="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básico</a:t>
            </a:r>
            <a:r>
              <a:rPr sz="1350" u="sng" spc="-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de</a:t>
            </a:r>
            <a:r>
              <a:rPr sz="1350" u="sng" spc="-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estadística</a:t>
            </a: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endParaRPr sz="1350" dirty="0">
              <a:latin typeface="Calibri"/>
              <a:cs typeface="Calibri"/>
            </a:endParaRPr>
          </a:p>
          <a:p>
            <a:pPr marL="12700" marR="2007870">
              <a:lnSpc>
                <a:spcPct val="144400"/>
              </a:lnSpc>
              <a:spcBef>
                <a:spcPts val="10"/>
              </a:spcBef>
            </a:pP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Gestión de Función Auditoría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 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ISO</a:t>
            </a:r>
            <a:r>
              <a:rPr sz="135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19011:</a:t>
            </a:r>
            <a:r>
              <a:rPr sz="1350" u="sng" spc="6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2018</a:t>
            </a:r>
            <a:endParaRPr sz="1350" dirty="0">
              <a:latin typeface="Calibri"/>
              <a:cs typeface="Calibri"/>
            </a:endParaRPr>
          </a:p>
          <a:p>
            <a:pPr marL="12700" marR="2942590">
              <a:lnSpc>
                <a:spcPts val="2350"/>
              </a:lnSpc>
              <a:spcBef>
                <a:spcPts val="180"/>
              </a:spcBef>
            </a:pP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Interpretación</a:t>
            </a:r>
            <a:r>
              <a:rPr sz="1350" u="sng" spc="-2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norma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 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ISO</a:t>
            </a:r>
            <a:r>
              <a:rPr sz="135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9001:2015 </a:t>
            </a:r>
            <a:r>
              <a:rPr sz="1350" dirty="0">
                <a:solidFill>
                  <a:srgbClr val="0461C1"/>
                </a:solidFill>
                <a:latin typeface="Calibri"/>
                <a:cs typeface="Calibri"/>
                <a:hlinkClick r:id="rId7" action="ppaction://hlinksldjump"/>
              </a:rPr>
              <a:t> </a:t>
            </a:r>
            <a:endParaRPr lang="es-MX" sz="135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12700" marR="2942590">
              <a:lnSpc>
                <a:spcPts val="2350"/>
              </a:lnSpc>
              <a:spcBef>
                <a:spcPts val="180"/>
              </a:spcBef>
            </a:pPr>
            <a:r>
              <a:rPr lang="es-MX" sz="1350" u="sng" spc="3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Interpretación de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la</a:t>
            </a:r>
            <a:r>
              <a:rPr sz="1350" u="sng" spc="-2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norma IATF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16949:2016</a:t>
            </a:r>
            <a:endParaRPr sz="1350" dirty="0">
              <a:latin typeface="Calibri"/>
              <a:cs typeface="Calibri"/>
            </a:endParaRPr>
          </a:p>
          <a:p>
            <a:pPr marL="12700" marR="1544320">
              <a:lnSpc>
                <a:spcPts val="2330"/>
              </a:lnSpc>
              <a:spcBef>
                <a:spcPts val="10"/>
              </a:spcBef>
            </a:pP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Interpretación</a:t>
            </a:r>
            <a:r>
              <a:rPr sz="1350" u="sng" spc="2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 </a:t>
            </a:r>
            <a:r>
              <a:rPr sz="1350" u="sng" spc="-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 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norma</a:t>
            </a:r>
            <a:r>
              <a:rPr sz="135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 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ISO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31000:2018</a:t>
            </a:r>
            <a:r>
              <a:rPr sz="1350" u="sng" spc="9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(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Gestión</a:t>
            </a:r>
            <a:r>
              <a:rPr sz="1350" u="sng" spc="2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de 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Riesgos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) </a:t>
            </a:r>
            <a:r>
              <a:rPr sz="1350" spc="-290" dirty="0">
                <a:solidFill>
                  <a:srgbClr val="0461C1"/>
                </a:solidFill>
                <a:latin typeface="Calibri"/>
                <a:cs typeface="Calibri"/>
                <a:hlinkClick r:id="rId9" action="ppaction://hlinksldjump"/>
              </a:rPr>
              <a:t> 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Interpretación e Implementación</a:t>
            </a:r>
            <a:r>
              <a:rPr sz="1350" u="sng" spc="6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 </a:t>
            </a:r>
            <a:r>
              <a:rPr lang="es-MX"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de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la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norma</a:t>
            </a:r>
            <a:r>
              <a:rPr sz="1350" u="sng" spc="-2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ISO</a:t>
            </a:r>
            <a:r>
              <a:rPr sz="1350" u="sng" spc="2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17025:2017</a:t>
            </a:r>
            <a:endParaRPr sz="1350" dirty="0">
              <a:latin typeface="Calibri"/>
              <a:cs typeface="Calibri"/>
            </a:endParaRPr>
          </a:p>
          <a:p>
            <a:pPr marL="12700" marR="2223135">
              <a:lnSpc>
                <a:spcPct val="144400"/>
              </a:lnSpc>
              <a:spcBef>
                <a:spcPts val="15"/>
              </a:spcBef>
            </a:pP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Interpretación y Formación A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uditor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 </a:t>
            </a:r>
            <a:r>
              <a:rPr lang="es-MX"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I</a:t>
            </a:r>
            <a:r>
              <a:rPr sz="1350" u="sng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nterno</a:t>
            </a:r>
            <a:r>
              <a:rPr sz="1350" u="sng" spc="5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 </a:t>
            </a:r>
            <a:r>
              <a:rPr sz="1350" u="sng" spc="-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ISO 9001:2015 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Formación</a:t>
            </a:r>
            <a:r>
              <a:rPr sz="1350" u="sng" spc="-4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de</a:t>
            </a:r>
            <a:r>
              <a:rPr sz="1350" u="sng" spc="3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Auditor</a:t>
            </a:r>
            <a:r>
              <a:rPr sz="1350" u="sng" spc="2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Interno</a:t>
            </a:r>
            <a:r>
              <a:rPr sz="1350" u="sng" spc="4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IATF 16949:2016</a:t>
            </a:r>
            <a:endParaRPr sz="1350" dirty="0">
              <a:latin typeface="Calibri"/>
              <a:cs typeface="Calibri"/>
            </a:endParaRPr>
          </a:p>
          <a:p>
            <a:pPr marL="12700" marR="5080">
              <a:lnSpc>
                <a:spcPct val="117200"/>
              </a:lnSpc>
              <a:spcBef>
                <a:spcPts val="430"/>
              </a:spcBef>
            </a:pP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Formación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de</a:t>
            </a:r>
            <a:r>
              <a:rPr sz="135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Auditor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Interno</a:t>
            </a:r>
            <a:r>
              <a:rPr sz="1350" u="sng" spc="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en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Sistemas Integrados</a:t>
            </a:r>
            <a:r>
              <a:rPr sz="135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de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Gestión</a:t>
            </a:r>
            <a:endParaRPr lang="es-MX" sz="135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  <a:hlinkClick r:id="rId13" action="ppaction://hlinksldjump"/>
            </a:endParaRPr>
          </a:p>
          <a:p>
            <a:pPr marL="12700" marR="5080">
              <a:lnSpc>
                <a:spcPct val="117200"/>
              </a:lnSpc>
              <a:spcBef>
                <a:spcPts val="430"/>
              </a:spcBef>
            </a:pP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(ISO</a:t>
            </a:r>
            <a:r>
              <a:rPr sz="1350" u="sng" spc="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9001, ISO </a:t>
            </a:r>
            <a:r>
              <a:rPr sz="1350" spc="-290" dirty="0">
                <a:solidFill>
                  <a:srgbClr val="0461C1"/>
                </a:solid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14001,</a:t>
            </a:r>
            <a:r>
              <a:rPr sz="1350" u="sng" spc="7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ISO 45001</a:t>
            </a:r>
            <a:r>
              <a:rPr sz="1350" u="sng" spc="6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&amp;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ISO</a:t>
            </a:r>
            <a:r>
              <a:rPr sz="135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19011).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Control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estadístico</a:t>
            </a:r>
            <a:r>
              <a:rPr sz="1350" u="sng" spc="2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de</a:t>
            </a:r>
            <a:r>
              <a:rPr sz="1350" u="sng" spc="-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procesos</a:t>
            </a:r>
            <a:r>
              <a:rPr sz="1350" u="sng" spc="-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(SPC)</a:t>
            </a:r>
            <a:endParaRPr sz="1350" dirty="0">
              <a:latin typeface="Calibri"/>
              <a:cs typeface="Calibri"/>
            </a:endParaRPr>
          </a:p>
          <a:p>
            <a:pPr marL="12700" marR="2405380">
              <a:lnSpc>
                <a:spcPct val="144400"/>
              </a:lnSpc>
              <a:spcBef>
                <a:spcPts val="10"/>
              </a:spcBef>
            </a:pP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7</a:t>
            </a:r>
            <a:r>
              <a:rPr lang="es-MX"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 HBC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 </a:t>
            </a:r>
            <a:r>
              <a:rPr lang="es-MX"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(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herramientas</a:t>
            </a:r>
            <a:r>
              <a:rPr sz="1350" u="sng" spc="3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 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básicas</a:t>
            </a:r>
            <a:r>
              <a:rPr sz="135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 </a:t>
            </a:r>
            <a:r>
              <a:rPr sz="1350" u="sng" spc="-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de</a:t>
            </a:r>
            <a:r>
              <a:rPr sz="1350" u="sng" spc="2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 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calidad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 </a:t>
            </a:r>
            <a:r>
              <a:rPr sz="1350" spc="-290" dirty="0">
                <a:solidFill>
                  <a:srgbClr val="0461C1"/>
                </a:solidFill>
                <a:latin typeface="Calibri"/>
                <a:cs typeface="Calibri"/>
                <a:hlinkClick r:id="rId15" action="ppaction://hlinksldjump"/>
              </a:rPr>
              <a:t> </a:t>
            </a:r>
            <a:endParaRPr lang="es-MX" sz="1350" spc="-290" dirty="0">
              <a:solidFill>
                <a:srgbClr val="0461C1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20459" y="1253388"/>
            <a:ext cx="199390" cy="7155164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lang="es-MX" sz="1350" spc="-5" dirty="0">
                <a:latin typeface="Calibri"/>
                <a:cs typeface="Calibri"/>
              </a:rPr>
              <a:t>30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32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s-MX" sz="135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34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MX" sz="1350" spc="-5" dirty="0">
                <a:latin typeface="Calibri"/>
                <a:cs typeface="Calibri"/>
              </a:rPr>
              <a:t>35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lang="es-MX" sz="1350" spc="-5" dirty="0">
                <a:latin typeface="Calibri"/>
                <a:cs typeface="Calibri"/>
              </a:rPr>
              <a:t>36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lang="es-MX" sz="1350" spc="-5" dirty="0">
                <a:latin typeface="Calibri"/>
                <a:cs typeface="Calibri"/>
              </a:rPr>
              <a:t>37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lang="es-MX" sz="1350" spc="-5" dirty="0">
                <a:latin typeface="Calibri"/>
                <a:cs typeface="Calibri"/>
              </a:rPr>
              <a:t>38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lang="es-MX" sz="1350" spc="-5" dirty="0">
                <a:latin typeface="Calibri"/>
                <a:cs typeface="Calibri"/>
              </a:rPr>
              <a:t>39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41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lang="es-MX" sz="1350" spc="-5" dirty="0">
                <a:latin typeface="Calibri"/>
                <a:cs typeface="Calibri"/>
              </a:rPr>
              <a:t>43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MX" sz="1350" spc="-5" dirty="0">
                <a:latin typeface="Calibri"/>
                <a:cs typeface="Calibri"/>
              </a:rPr>
              <a:t>44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s-MX" sz="135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45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46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47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48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49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51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s-MX" sz="135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s-MX" sz="135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s-MX" sz="135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s-MX" sz="135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sz="135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851170" y="679819"/>
            <a:ext cx="2605753" cy="353151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5" name="Grupo 14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object 2"/>
          <p:cNvSpPr txBox="1"/>
          <p:nvPr/>
        </p:nvSpPr>
        <p:spPr>
          <a:xfrm>
            <a:off x="400960" y="5686691"/>
            <a:ext cx="6142990" cy="517834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Análisis</a:t>
            </a:r>
            <a:r>
              <a:rPr sz="135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 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y</a:t>
            </a:r>
            <a:r>
              <a:rPr sz="1350" u="sng" spc="-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Gestión</a:t>
            </a:r>
            <a:r>
              <a:rPr sz="1350" u="sng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 de</a:t>
            </a:r>
            <a:r>
              <a:rPr sz="1350" u="sng" spc="-2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 </a:t>
            </a:r>
            <a:r>
              <a:rPr sz="1350" u="sng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Riesgos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 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basado</a:t>
            </a:r>
            <a:r>
              <a:rPr sz="1350" u="sng" spc="2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 </a:t>
            </a:r>
            <a:r>
              <a:rPr sz="1350" u="sng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en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 </a:t>
            </a:r>
            <a:r>
              <a:rPr sz="1350" u="sng" spc="-1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la </a:t>
            </a: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norma</a:t>
            </a:r>
            <a:r>
              <a:rPr sz="1350" u="sng" spc="-1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IATF</a:t>
            </a:r>
            <a:r>
              <a:rPr sz="135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 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8" action="ppaction://hlinksldjump"/>
              </a:rPr>
              <a:t>16949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9" action="ppaction://hlinksldjump"/>
              </a:rPr>
              <a:t> </a:t>
            </a:r>
            <a:endParaRPr lang="es-MX" sz="135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12700" marR="1068070">
              <a:lnSpc>
                <a:spcPct val="144400"/>
              </a:lnSpc>
              <a:spcBef>
                <a:spcPts val="15"/>
              </a:spcBef>
            </a:pPr>
            <a:r>
              <a:rPr sz="1350" u="sng" spc="-5" dirty="0" err="1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0" action="ppaction://hlinksldjump"/>
              </a:rPr>
              <a:t>Acciones</a:t>
            </a:r>
            <a:r>
              <a:rPr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0" action="ppaction://hlinksldjump"/>
              </a:rPr>
              <a:t> </a:t>
            </a: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0" action="ppaction://hlinksldjump"/>
              </a:rPr>
              <a:t>Correctivas y Efectivas</a:t>
            </a: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</a:rPr>
              <a:t>.</a:t>
            </a:r>
            <a:endParaRPr sz="1350" dirty="0">
              <a:latin typeface="Calibri"/>
              <a:cs typeface="Calibri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04800" y="6161155"/>
            <a:ext cx="3984244" cy="683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1" action="ppaction://hlinksldjump"/>
              </a:rPr>
              <a:t>Certificación de Ingenieros de Calidad</a:t>
            </a:r>
            <a:endParaRPr lang="es-MX" sz="135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s-MX" sz="135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2" action="ppaction://hlinksldjump"/>
              </a:rPr>
              <a:t>Certificación Técnicos de Calidad</a:t>
            </a:r>
            <a:endParaRPr lang="es-ES" sz="135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4226" y="837946"/>
            <a:ext cx="23368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spc="-5" dirty="0"/>
              <a:t>CERTIFICACIÓN  </a:t>
            </a:r>
            <a:r>
              <a:rPr spc="-5" dirty="0"/>
              <a:t>BASES</a:t>
            </a:r>
            <a:r>
              <a:rPr spc="455" dirty="0"/>
              <a:t> </a:t>
            </a:r>
            <a:r>
              <a:rPr spc="-5" dirty="0"/>
              <a:t>CORE</a:t>
            </a:r>
            <a:r>
              <a:rPr spc="-15" dirty="0"/>
              <a:t> </a:t>
            </a:r>
            <a:r>
              <a:rPr spc="-10" dirty="0"/>
              <a:t>TOOLS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174493"/>
            <a:ext cx="2748915" cy="2766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5" dirty="0">
                <a:latin typeface="Calibri"/>
                <a:cs typeface="Calibri"/>
              </a:rPr>
              <a:t> diferentes herramientas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SPC,</a:t>
            </a:r>
            <a:endParaRPr sz="1200">
              <a:latin typeface="Calibri"/>
              <a:cs typeface="Calibri"/>
            </a:endParaRPr>
          </a:p>
          <a:p>
            <a:pPr marL="12700" marR="13335">
              <a:lnSpc>
                <a:spcPct val="99600"/>
              </a:lnSpc>
              <a:spcBef>
                <a:spcPts val="5"/>
              </a:spcBef>
            </a:pP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M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spc="-15" dirty="0">
                <a:latin typeface="Calibri"/>
                <a:cs typeface="Calibri"/>
              </a:rPr>
              <a:t>SA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20" dirty="0">
                <a:latin typeface="Calibri"/>
                <a:cs typeface="Calibri"/>
              </a:rPr>
              <a:t>Q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2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spc="-25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nt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f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  los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requerimientos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normativos 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diferentes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firmas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automotrices.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4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Ingenieros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Diseño,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Calidad,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Procesos, Producción,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interesado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r>
              <a:rPr sz="1200" spc="-5" dirty="0">
                <a:latin typeface="Calibri"/>
                <a:cs typeface="Calibri"/>
              </a:rPr>
              <a:t> para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industria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Automotriz.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177165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30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10153" y="2171445"/>
            <a:ext cx="3213100" cy="6745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2672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Planeación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Avanzada 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Producto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(APQP).</a:t>
            </a:r>
            <a:r>
              <a:rPr sz="1200" dirty="0">
                <a:latin typeface="Calibri"/>
                <a:cs typeface="Calibri"/>
              </a:rPr>
              <a:t> 6</a:t>
            </a:r>
            <a:r>
              <a:rPr sz="1200" spc="-5" dirty="0">
                <a:latin typeface="Calibri"/>
                <a:cs typeface="Calibri"/>
              </a:rPr>
              <a:t> horas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Beneficios</a:t>
            </a: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Metodología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Planeación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definición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Diseño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Diseño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ts val="1435"/>
              </a:lnSpc>
              <a:buAutoNum type="arabicPeriod"/>
              <a:tabLst>
                <a:tab pos="586105" algn="l"/>
              </a:tabLst>
            </a:pPr>
            <a:r>
              <a:rPr sz="1200" spc="-10" dirty="0">
                <a:latin typeface="Calibri"/>
                <a:cs typeface="Calibri"/>
              </a:rPr>
              <a:t>Validación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endParaRPr sz="1200" dirty="0">
              <a:latin typeface="Calibri"/>
              <a:cs typeface="Calibri"/>
            </a:endParaRPr>
          </a:p>
          <a:p>
            <a:pPr marL="356870" marR="644525" lvl="1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586105" algn="l"/>
              </a:tabLst>
            </a:pPr>
            <a:r>
              <a:rPr sz="1200" spc="-10" dirty="0">
                <a:latin typeface="Calibri"/>
                <a:cs typeface="Calibri"/>
              </a:rPr>
              <a:t>Retroalimentación, </a:t>
            </a:r>
            <a:r>
              <a:rPr sz="1200" spc="-5" dirty="0">
                <a:latin typeface="Calibri"/>
                <a:cs typeface="Calibri"/>
              </a:rPr>
              <a:t>evaluación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correctivas.</a:t>
            </a:r>
            <a:endParaRPr sz="1200" dirty="0">
              <a:latin typeface="Calibri"/>
              <a:cs typeface="Calibri"/>
            </a:endParaRPr>
          </a:p>
          <a:p>
            <a:pPr marL="12700" marR="421640">
              <a:lnSpc>
                <a:spcPts val="1440"/>
              </a:lnSpc>
              <a:spcBef>
                <a:spcPts val="25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Análisis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Modo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Falla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(AMEF).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6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ts val="139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Objetivo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AMEF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diseño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Análisis 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AMEF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Responsabilidad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Dirección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Alcance,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Definición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propósito.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Requerimientos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normativos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Beneficios</a:t>
            </a:r>
          </a:p>
          <a:p>
            <a:pPr marL="585470" lvl="1" indent="-230504">
              <a:lnSpc>
                <a:spcPts val="143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Metodología</a:t>
            </a:r>
            <a:endParaRPr sz="1200" dirty="0">
              <a:latin typeface="Calibri"/>
              <a:cs typeface="Calibri"/>
            </a:endParaRPr>
          </a:p>
          <a:p>
            <a:pPr marL="12700" marR="528955">
              <a:lnSpc>
                <a:spcPts val="1430"/>
              </a:lnSpc>
              <a:spcBef>
                <a:spcPts val="50"/>
              </a:spcBef>
            </a:pPr>
            <a:r>
              <a:rPr sz="1200" b="1" dirty="0">
                <a:latin typeface="Calibri"/>
                <a:cs typeface="Calibri"/>
              </a:rPr>
              <a:t>Módulo 4 </a:t>
            </a:r>
            <a:r>
              <a:rPr sz="1200" spc="-5" dirty="0">
                <a:latin typeface="Calibri"/>
                <a:cs typeface="Calibri"/>
              </a:rPr>
              <a:t>Análisis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Medición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(MSA).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ts val="141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Requerimientos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Beneficios</a:t>
            </a: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Errores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media</a:t>
            </a: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Criterios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aceptación</a:t>
            </a:r>
            <a:endParaRPr sz="1200" dirty="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&amp;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les</a:t>
            </a:r>
          </a:p>
          <a:p>
            <a:pPr marL="585470" lvl="1" indent="-230504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&amp;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-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os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 dirty="0">
              <a:latin typeface="Calibri"/>
              <a:cs typeface="Calibri"/>
            </a:endParaRPr>
          </a:p>
          <a:p>
            <a:pPr marL="1875155">
              <a:lnSpc>
                <a:spcPts val="1210"/>
              </a:lnSpc>
              <a:spcBef>
                <a:spcPts val="865"/>
              </a:spcBef>
            </a:pPr>
            <a:endParaRPr sz="1100" dirty="0">
              <a:latin typeface="Calibri"/>
              <a:cs typeface="Calibri"/>
            </a:endParaRPr>
          </a:p>
          <a:p>
            <a:pPr marR="5080" algn="r">
              <a:lnSpc>
                <a:spcPts val="1810"/>
              </a:lnSpc>
            </a:pPr>
            <a:endParaRPr sz="16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1899482"/>
            <a:ext cx="633948" cy="22591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3429000" y="1781555"/>
            <a:ext cx="0" cy="6492240"/>
          </a:xfrm>
          <a:custGeom>
            <a:avLst/>
            <a:gdLst/>
            <a:ahLst/>
            <a:cxnLst/>
            <a:rect l="l" t="t" r="r" b="b"/>
            <a:pathLst>
              <a:path h="6492240">
                <a:moveTo>
                  <a:pt x="0" y="0"/>
                </a:moveTo>
                <a:lnTo>
                  <a:pt x="0" y="649224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upo 7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1" name="Grupo 10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2" name="CuadroTexto 11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4" name="Flecha derecha 13">
            <a:hlinkClick r:id="rId4" action="ppaction://hlinksldjump"/>
          </p:cNvPr>
          <p:cNvSpPr/>
          <p:nvPr/>
        </p:nvSpPr>
        <p:spPr>
          <a:xfrm flipH="1">
            <a:off x="6465336" y="7772244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9255" y="1389888"/>
            <a:ext cx="2701290" cy="18580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138430">
              <a:lnSpc>
                <a:spcPts val="1430"/>
              </a:lnSpc>
              <a:spcBef>
                <a:spcPts val="155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5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(SPC).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ts val="141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Requerimientos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Normativos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Beneficios</a:t>
            </a: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Variables</a:t>
            </a: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7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SPC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Grá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ol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Capacidad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Mejoramiento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Continuo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05200" y="1371600"/>
            <a:ext cx="2949575" cy="167640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45720">
              <a:lnSpc>
                <a:spcPts val="1430"/>
              </a:lnSpc>
              <a:spcBef>
                <a:spcPts val="155"/>
              </a:spcBef>
            </a:pPr>
            <a:r>
              <a:rPr sz="1200" b="1" dirty="0">
                <a:latin typeface="Calibri"/>
                <a:cs typeface="Calibri"/>
              </a:rPr>
              <a:t>Módulo 6 </a:t>
            </a:r>
            <a:r>
              <a:rPr sz="1200" spc="-5" dirty="0">
                <a:latin typeface="Calibri"/>
                <a:cs typeface="Calibri"/>
              </a:rPr>
              <a:t>Proceso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Aprobación de Partes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(PPAP).</a:t>
            </a:r>
            <a:r>
              <a:rPr sz="1200" dirty="0">
                <a:latin typeface="Calibri"/>
                <a:cs typeface="Calibri"/>
              </a:rPr>
              <a:t> 5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>
              <a:latin typeface="Calibri"/>
              <a:cs typeface="Calibri"/>
            </a:endParaRPr>
          </a:p>
          <a:p>
            <a:pPr marL="585470" lvl="1" indent="-230504">
              <a:lnSpc>
                <a:spcPts val="1415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General</a:t>
            </a:r>
            <a:endParaRPr sz="1200">
              <a:latin typeface="Calibri"/>
              <a:cs typeface="Calibri"/>
            </a:endParaRPr>
          </a:p>
          <a:p>
            <a:pPr marL="585470" lvl="1" indent="-230504">
              <a:lnSpc>
                <a:spcPts val="143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PPAP</a:t>
            </a:r>
            <a:endParaRPr sz="1200">
              <a:latin typeface="Calibri"/>
              <a:cs typeface="Calibri"/>
            </a:endParaRPr>
          </a:p>
          <a:p>
            <a:pPr marL="356870" marR="919480" lvl="1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Notificación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requerimiento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envío.</a:t>
            </a:r>
            <a:endParaRPr sz="1200">
              <a:latin typeface="Calibri"/>
              <a:cs typeface="Calibri"/>
            </a:endParaRPr>
          </a:p>
          <a:p>
            <a:pPr marL="585470" lvl="1" indent="-230504">
              <a:lnSpc>
                <a:spcPts val="1415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Envió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niveles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evidencia.</a:t>
            </a:r>
            <a:endParaRPr sz="120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Estado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PPAP</a:t>
            </a:r>
            <a:endParaRPr sz="1200">
              <a:latin typeface="Calibri"/>
              <a:cs typeface="Calibri"/>
            </a:endParaRPr>
          </a:p>
          <a:p>
            <a:pPr marL="585470" lvl="1" indent="-230504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Retención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registros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5" name="CuadroTexto 4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81279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952" y="840993"/>
            <a:ext cx="449135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1800" b="1" spc="-5" dirty="0">
                <a:latin typeface="Calibri"/>
                <a:cs typeface="Calibri"/>
              </a:rPr>
              <a:t>CERTIFICACIÓN                                             </a:t>
            </a:r>
            <a:r>
              <a:rPr sz="1800" b="1" spc="-5" dirty="0">
                <a:latin typeface="Calibri"/>
                <a:cs typeface="Calibri"/>
              </a:rPr>
              <a:t>SEMINARIO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TALLER</a:t>
            </a:r>
            <a:r>
              <a:rPr sz="1800" b="1" spc="40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CORE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TOOLS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COMPLETO)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208" y="1947418"/>
            <a:ext cx="2748280" cy="935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5" dirty="0">
                <a:latin typeface="Calibri"/>
                <a:cs typeface="Calibri"/>
              </a:rPr>
              <a:t> diferentes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SPC,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M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spc="-15" dirty="0">
                <a:latin typeface="Calibri"/>
                <a:cs typeface="Calibri"/>
              </a:rPr>
              <a:t>SA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20" dirty="0">
                <a:latin typeface="Calibri"/>
                <a:cs typeface="Calibri"/>
              </a:rPr>
              <a:t>Q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2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spc="-25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nt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f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</a:t>
            </a:r>
            <a:endParaRPr sz="1200">
              <a:latin typeface="Calibri"/>
              <a:cs typeface="Calibri"/>
            </a:endParaRPr>
          </a:p>
          <a:p>
            <a:pPr marL="12700" marR="428625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requerimientos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normativos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diferentes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firmas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automotrices.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4208" y="3043554"/>
            <a:ext cx="2748915" cy="93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Ingenieros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Diseño,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Calidad,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Procesos, Producción,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interesado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calidad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industria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Automotriz.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208" y="4142613"/>
            <a:ext cx="2908300" cy="1482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Beneficios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adicionales: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ts val="1430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entregable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10" dirty="0">
                <a:latin typeface="Calibri"/>
                <a:cs typeface="Calibri"/>
              </a:rPr>
              <a:t> AMEF</a:t>
            </a:r>
            <a:r>
              <a:rPr sz="1200" dirty="0">
                <a:latin typeface="Calibri"/>
                <a:cs typeface="Calibri"/>
              </a:rPr>
              <a:t> real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tomado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endParaRPr sz="1200">
              <a:latin typeface="Calibri"/>
              <a:cs typeface="Calibri"/>
            </a:endParaRPr>
          </a:p>
          <a:p>
            <a:pPr marL="12700" marR="666750">
              <a:lnSpc>
                <a:spcPts val="1430"/>
              </a:lnSpc>
              <a:spcBef>
                <a:spcPts val="55"/>
              </a:spcBef>
            </a:pPr>
            <a:r>
              <a:rPr sz="1200" dirty="0">
                <a:latin typeface="Calibri"/>
                <a:cs typeface="Calibri"/>
              </a:rPr>
              <a:t>piso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operaciones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hecho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entrenamiento.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20"/>
              </a:spcBef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cliente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solicitar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uso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Minitab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MSA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SPC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 </a:t>
            </a:r>
            <a:r>
              <a:rPr sz="1200" dirty="0">
                <a:latin typeface="Calibri"/>
                <a:cs typeface="Calibri"/>
              </a:rPr>
              <a:t>el</a:t>
            </a:r>
            <a:endParaRPr sz="1200">
              <a:latin typeface="Calibri"/>
              <a:cs typeface="Calibri"/>
            </a:endParaRPr>
          </a:p>
          <a:p>
            <a:pPr marL="12700" marR="728980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conocimiento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4208" y="5787008"/>
            <a:ext cx="2582545" cy="57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60"/>
              </a:lnSpc>
              <a:spcBef>
                <a:spcPts val="35"/>
              </a:spcBef>
            </a:pPr>
            <a:r>
              <a:rPr sz="1200" dirty="0">
                <a:latin typeface="Calibri"/>
                <a:cs typeface="Calibri"/>
              </a:rPr>
              <a:t>40</a:t>
            </a:r>
            <a:r>
              <a:rPr sz="1200" spc="-5" dirty="0">
                <a:latin typeface="Calibri"/>
                <a:cs typeface="Calibri"/>
              </a:rPr>
              <a:t> Horas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teóricas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1677" y="1944369"/>
            <a:ext cx="2826385" cy="6064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064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Planeación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Avanzada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Producto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(APQP).</a:t>
            </a:r>
            <a:r>
              <a:rPr sz="1200" dirty="0">
                <a:latin typeface="Calibri"/>
                <a:cs typeface="Calibri"/>
              </a:rPr>
              <a:t> 6</a:t>
            </a:r>
            <a:r>
              <a:rPr sz="1200" spc="-5" dirty="0">
                <a:latin typeface="Calibri"/>
                <a:cs typeface="Calibri"/>
              </a:rPr>
              <a:t> horas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Beneficios</a:t>
            </a: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Metodología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Planeación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definición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Diseño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Diseño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ts val="1435"/>
              </a:lnSpc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Validación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endParaRPr sz="1200" dirty="0">
              <a:latin typeface="Calibri"/>
              <a:cs typeface="Calibri"/>
            </a:endParaRPr>
          </a:p>
          <a:p>
            <a:pPr marL="355600" marR="259715" lvl="1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584200" algn="l"/>
              </a:tabLst>
            </a:pPr>
            <a:r>
              <a:rPr sz="1200" spc="-10" dirty="0">
                <a:latin typeface="Calibri"/>
                <a:cs typeface="Calibri"/>
              </a:rPr>
              <a:t>Retroalimentación, </a:t>
            </a:r>
            <a:r>
              <a:rPr sz="1200" spc="-5" dirty="0">
                <a:latin typeface="Calibri"/>
                <a:cs typeface="Calibri"/>
              </a:rPr>
              <a:t>evaluación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correctivas.</a:t>
            </a:r>
            <a:endParaRPr sz="1200" dirty="0">
              <a:latin typeface="Calibri"/>
              <a:cs typeface="Calibri"/>
            </a:endParaRPr>
          </a:p>
          <a:p>
            <a:pPr marL="12700" marR="35560">
              <a:lnSpc>
                <a:spcPts val="1440"/>
              </a:lnSpc>
              <a:spcBef>
                <a:spcPts val="15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Análisis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Modo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Falla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(AMEF).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6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ts val="1395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Objetivo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AMEF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diseño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Análisis 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AMEF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Responsabilidad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Dirección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Alcance,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Definición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propósito.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Requerimientos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normativos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Beneficios</a:t>
            </a:r>
          </a:p>
          <a:p>
            <a:pPr marL="584200" lvl="1" indent="-228600">
              <a:lnSpc>
                <a:spcPts val="1435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Metodología</a:t>
            </a:r>
            <a:endParaRPr sz="1200" dirty="0">
              <a:latin typeface="Calibri"/>
              <a:cs typeface="Calibri"/>
            </a:endParaRPr>
          </a:p>
          <a:p>
            <a:pPr marL="12700" marR="153035">
              <a:lnSpc>
                <a:spcPts val="1440"/>
              </a:lnSpc>
              <a:spcBef>
                <a:spcPts val="45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4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Análisis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Medición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(MSA).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10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ts val="1405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Requerimientos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endParaRPr sz="1200" dirty="0">
              <a:latin typeface="Calibri"/>
              <a:cs typeface="Calibri"/>
            </a:endParaRP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dirty="0">
                <a:latin typeface="Calibri"/>
                <a:cs typeface="Calibri"/>
              </a:rPr>
              <a:t>Beneficios</a:t>
            </a: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Errores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media</a:t>
            </a:r>
          </a:p>
          <a:p>
            <a:pPr marL="584200" lvl="1" indent="-228600">
              <a:lnSpc>
                <a:spcPct val="100000"/>
              </a:lnSpc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GR&amp;R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variables</a:t>
            </a:r>
            <a:endParaRPr sz="1200" dirty="0">
              <a:latin typeface="Calibri"/>
              <a:cs typeface="Calibri"/>
            </a:endParaRPr>
          </a:p>
          <a:p>
            <a:pPr marL="355600" marR="205104" lvl="1">
              <a:lnSpc>
                <a:spcPts val="1450"/>
              </a:lnSpc>
              <a:spcBef>
                <a:spcPts val="40"/>
              </a:spcBef>
              <a:buAutoNum type="arabicPeriod"/>
              <a:tabLst>
                <a:tab pos="584200" algn="l"/>
              </a:tabLst>
            </a:pPr>
            <a:r>
              <a:rPr sz="1200" spc="-5" dirty="0">
                <a:latin typeface="Calibri"/>
                <a:cs typeface="Calibri"/>
              </a:rPr>
              <a:t>GR&amp;R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Método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Crossed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/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Teoría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Practica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1671172"/>
            <a:ext cx="633948" cy="226863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3429000" y="1554480"/>
            <a:ext cx="0" cy="6675120"/>
          </a:xfrm>
          <a:custGeom>
            <a:avLst/>
            <a:gdLst/>
            <a:ahLst/>
            <a:cxnLst/>
            <a:rect l="l" t="t" r="r" b="b"/>
            <a:pathLst>
              <a:path h="6675120">
                <a:moveTo>
                  <a:pt x="0" y="0"/>
                </a:moveTo>
                <a:lnTo>
                  <a:pt x="0" y="66751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77634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1568634"/>
            <a:ext cx="2597150" cy="76200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371475" lvl="1">
              <a:lnSpc>
                <a:spcPts val="1430"/>
              </a:lnSpc>
              <a:spcBef>
                <a:spcPts val="155"/>
              </a:spcBef>
              <a:buAutoNum type="arabicPeriod" startAt="7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G</a:t>
            </a:r>
            <a:r>
              <a:rPr sz="1200" spc="-5" dirty="0">
                <a:latin typeface="Calibri"/>
                <a:cs typeface="Calibri"/>
              </a:rPr>
              <a:t>R&amp;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Mé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/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ría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 </a:t>
            </a:r>
            <a:r>
              <a:rPr sz="1200" spc="-5" dirty="0">
                <a:latin typeface="Calibri"/>
                <a:cs typeface="Calibri"/>
              </a:rPr>
              <a:t>Practica</a:t>
            </a:r>
            <a:endParaRPr sz="1200" dirty="0">
              <a:latin typeface="Calibri"/>
              <a:cs typeface="Calibri"/>
            </a:endParaRPr>
          </a:p>
          <a:p>
            <a:pPr marL="241300" lvl="1" indent="-228600">
              <a:lnSpc>
                <a:spcPts val="1420"/>
              </a:lnSpc>
              <a:buAutoNum type="arabicPeriod" startAt="7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G</a:t>
            </a:r>
            <a:r>
              <a:rPr sz="1200" spc="-5" dirty="0">
                <a:latin typeface="Calibri"/>
                <a:cs typeface="Calibri"/>
              </a:rPr>
              <a:t>R&amp;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Por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-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/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Te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ría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racti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</a:p>
          <a:p>
            <a:pPr marL="241300" lvl="1" indent="-228600">
              <a:lnSpc>
                <a:spcPct val="100000"/>
              </a:lnSpc>
              <a:spcBef>
                <a:spcPts val="25"/>
              </a:spcBef>
              <a:buAutoNum type="arabicPeriod" startAt="7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erios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Ace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tación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3472" y="2481764"/>
            <a:ext cx="2816225" cy="42601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5336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5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(SPC).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9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spcBef>
                <a:spcPts val="20"/>
              </a:spcBef>
              <a:buFont typeface="+mj-lt"/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Requerimientos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Normativos.</a:t>
            </a:r>
            <a:endParaRPr sz="1200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spcBef>
                <a:spcPts val="5"/>
              </a:spcBef>
              <a:buFont typeface="+mj-lt"/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Definición.</a:t>
            </a:r>
            <a:endParaRPr sz="1200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>
                <a:latin typeface="Calibri"/>
                <a:cs typeface="Calibri"/>
              </a:rPr>
              <a:t>Beneficios</a:t>
            </a: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>
                <a:latin typeface="Calibri"/>
                <a:cs typeface="Calibri"/>
              </a:rPr>
              <a:t>Grá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ol.</a:t>
            </a:r>
            <a:endParaRPr lang="es-ES" sz="1200" spc="-5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 err="1">
                <a:latin typeface="Calibri"/>
                <a:cs typeface="Calibri"/>
              </a:rPr>
              <a:t>Graficas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por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Variables</a:t>
            </a:r>
            <a:endParaRPr lang="es-ES" sz="1200" spc="-5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 err="1">
                <a:latin typeface="Calibri"/>
                <a:cs typeface="Calibri"/>
              </a:rPr>
              <a:t>Grafica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X-R</a:t>
            </a:r>
            <a:endParaRPr lang="es-MX" sz="1200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lang="es-MX" sz="1200" dirty="0">
                <a:latin typeface="Calibri"/>
                <a:cs typeface="Calibri"/>
              </a:rPr>
              <a:t>Grafica</a:t>
            </a:r>
            <a:r>
              <a:rPr lang="es-MX" sz="1200" spc="-40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de</a:t>
            </a:r>
            <a:r>
              <a:rPr lang="es-MX" sz="1200" spc="-45" dirty="0">
                <a:latin typeface="Calibri"/>
                <a:cs typeface="Calibri"/>
              </a:rPr>
              <a:t> </a:t>
            </a:r>
            <a:r>
              <a:rPr lang="es-MX" sz="1200" spc="-5" dirty="0">
                <a:latin typeface="Calibri"/>
                <a:cs typeface="Calibri"/>
              </a:rPr>
              <a:t>Control</a:t>
            </a:r>
            <a:r>
              <a:rPr lang="es-MX" sz="1200" spc="-20" dirty="0">
                <a:latin typeface="Calibri"/>
                <a:cs typeface="Calibri"/>
              </a:rPr>
              <a:t> </a:t>
            </a:r>
            <a:r>
              <a:rPr lang="es-MX" sz="1200" dirty="0">
                <a:latin typeface="Calibri"/>
                <a:cs typeface="Calibri"/>
              </a:rPr>
              <a:t>M-R</a:t>
            </a: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 err="1">
                <a:latin typeface="Calibri"/>
                <a:cs typeface="Calibri"/>
              </a:rPr>
              <a:t>Grafica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X-S</a:t>
            </a:r>
            <a:endParaRPr lang="es-ES" sz="1200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 err="1">
                <a:latin typeface="Calibri"/>
                <a:cs typeface="Calibri"/>
              </a:rPr>
              <a:t>Grafica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DI-RM</a:t>
            </a:r>
            <a:endParaRPr lang="es-ES" sz="1200" spc="-5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 err="1">
                <a:latin typeface="Calibri"/>
                <a:cs typeface="Calibri"/>
              </a:rPr>
              <a:t>Graficas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por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Atributos</a:t>
            </a:r>
            <a:endParaRPr lang="es-ES" sz="1200" spc="-5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 err="1">
                <a:latin typeface="Calibri"/>
                <a:cs typeface="Calibri"/>
              </a:rPr>
              <a:t>Grafica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“P”</a:t>
            </a:r>
            <a:endParaRPr lang="es-ES" sz="1200" spc="-5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 err="1">
                <a:latin typeface="Calibri"/>
                <a:cs typeface="Calibri"/>
              </a:rPr>
              <a:t>Grafica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“NP”</a:t>
            </a:r>
            <a:endParaRPr lang="es-ES" sz="1200" spc="-5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 err="1">
                <a:latin typeface="Calibri"/>
                <a:cs typeface="Calibri"/>
              </a:rPr>
              <a:t>Gra</a:t>
            </a:r>
            <a:r>
              <a:rPr sz="1200" spc="5" dirty="0" err="1">
                <a:latin typeface="Calibri"/>
                <a:cs typeface="Calibri"/>
              </a:rPr>
              <a:t>f</a:t>
            </a:r>
            <a:r>
              <a:rPr sz="1200" dirty="0" err="1">
                <a:latin typeface="Calibri"/>
                <a:cs typeface="Calibri"/>
              </a:rPr>
              <a:t>i</a:t>
            </a:r>
            <a:r>
              <a:rPr sz="1200" spc="-5" dirty="0" err="1">
                <a:latin typeface="Calibri"/>
                <a:cs typeface="Calibri"/>
              </a:rPr>
              <a:t>c</a:t>
            </a:r>
            <a:r>
              <a:rPr sz="1200" dirty="0" err="1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ntrol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“c”</a:t>
            </a:r>
            <a:endParaRPr lang="es-ES" sz="1200" spc="-5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sz="1200" dirty="0" err="1">
                <a:latin typeface="Calibri"/>
                <a:cs typeface="Calibri"/>
              </a:rPr>
              <a:t>Gra</a:t>
            </a:r>
            <a:r>
              <a:rPr sz="1200" spc="5" dirty="0" err="1">
                <a:latin typeface="Calibri"/>
                <a:cs typeface="Calibri"/>
              </a:rPr>
              <a:t>f</a:t>
            </a:r>
            <a:r>
              <a:rPr sz="1200" dirty="0" err="1">
                <a:latin typeface="Calibri"/>
                <a:cs typeface="Calibri"/>
              </a:rPr>
              <a:t>i</a:t>
            </a:r>
            <a:r>
              <a:rPr sz="1200" spc="-5" dirty="0" err="1">
                <a:latin typeface="Calibri"/>
                <a:cs typeface="Calibri"/>
              </a:rPr>
              <a:t>c</a:t>
            </a:r>
            <a:r>
              <a:rPr sz="1200" dirty="0" err="1">
                <a:latin typeface="Calibri"/>
                <a:cs typeface="Calibri"/>
              </a:rPr>
              <a:t>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5" dirty="0">
                <a:latin typeface="Calibri"/>
                <a:cs typeface="Calibri"/>
              </a:rPr>
              <a:t> “</a:t>
            </a:r>
            <a:r>
              <a:rPr sz="1200" dirty="0">
                <a:latin typeface="Calibri"/>
                <a:cs typeface="Calibri"/>
              </a:rPr>
              <a:t>u”</a:t>
            </a: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Capacidad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proceso</a:t>
            </a:r>
            <a:r>
              <a:rPr sz="1200" spc="-5" dirty="0">
                <a:latin typeface="Calibri"/>
                <a:cs typeface="Calibri"/>
              </a:rPr>
              <a:t>.</a:t>
            </a:r>
            <a:endParaRPr lang="es-ES" sz="1200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586105" algn="l"/>
              </a:tabLst>
            </a:pPr>
            <a:r>
              <a:rPr sz="1200" spc="-5" dirty="0" err="1">
                <a:latin typeface="Calibri"/>
                <a:cs typeface="Calibri"/>
              </a:rPr>
              <a:t>Comprensión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Distribución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Normal</a:t>
            </a:r>
            <a:endParaRPr lang="es-ES" sz="1200" spc="-5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586105" algn="l"/>
              </a:tabLst>
            </a:pPr>
            <a:r>
              <a:rPr sz="1200" dirty="0" err="1">
                <a:latin typeface="Calibri"/>
                <a:cs typeface="Calibri"/>
              </a:rPr>
              <a:t>Regla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68-95-97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/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Value</a:t>
            </a:r>
            <a:endParaRPr lang="es-ES" sz="1200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586105" algn="l"/>
              </a:tabLst>
            </a:pPr>
            <a:r>
              <a:rPr sz="1200" spc="-5" dirty="0" err="1">
                <a:latin typeface="Calibri"/>
                <a:cs typeface="Calibri"/>
              </a:rPr>
              <a:t>C</a:t>
            </a:r>
            <a:r>
              <a:rPr sz="1200" dirty="0" err="1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C</a:t>
            </a:r>
            <a:r>
              <a:rPr sz="1200" dirty="0" err="1">
                <a:latin typeface="Calibri"/>
                <a:cs typeface="Calibri"/>
              </a:rPr>
              <a:t>pk</a:t>
            </a:r>
            <a:endParaRPr lang="es-ES" sz="1200" dirty="0">
              <a:latin typeface="Calibri"/>
              <a:cs typeface="Calibri"/>
            </a:endParaRPr>
          </a:p>
          <a:p>
            <a:pPr marL="584835" lvl="1" indent="-228600">
              <a:lnSpc>
                <a:spcPct val="100000"/>
              </a:lnSpc>
              <a:buFont typeface="+mj-lt"/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Pp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k</a:t>
            </a:r>
          </a:p>
          <a:p>
            <a:pPr marL="584835" lvl="1" indent="-228600">
              <a:lnSpc>
                <a:spcPct val="100000"/>
              </a:lnSpc>
              <a:spcBef>
                <a:spcPts val="15"/>
              </a:spcBef>
              <a:buFont typeface="+mj-lt"/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Mejoramiento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Continuo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09417" y="1545774"/>
            <a:ext cx="2938145" cy="167640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33655">
              <a:lnSpc>
                <a:spcPts val="1430"/>
              </a:lnSpc>
              <a:spcBef>
                <a:spcPts val="155"/>
              </a:spcBef>
            </a:pPr>
            <a:r>
              <a:rPr sz="1200" b="1" dirty="0">
                <a:latin typeface="Calibri"/>
                <a:cs typeface="Calibri"/>
              </a:rPr>
              <a:t>Módulo 6 </a:t>
            </a:r>
            <a:r>
              <a:rPr sz="1200" spc="-5" dirty="0">
                <a:latin typeface="Calibri"/>
                <a:cs typeface="Calibri"/>
              </a:rPr>
              <a:t>Proceso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Aprobación de Partes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(PPAP).</a:t>
            </a:r>
            <a:r>
              <a:rPr sz="1200" dirty="0">
                <a:latin typeface="Calibri"/>
                <a:cs typeface="Calibri"/>
              </a:rPr>
              <a:t> 6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ts val="142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General</a:t>
            </a:r>
          </a:p>
          <a:p>
            <a:pPr marL="585470" lvl="1" indent="-229235">
              <a:lnSpc>
                <a:spcPts val="143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PPAP</a:t>
            </a:r>
            <a:endParaRPr sz="1200" dirty="0">
              <a:latin typeface="Calibri"/>
              <a:cs typeface="Calibri"/>
            </a:endParaRPr>
          </a:p>
          <a:p>
            <a:pPr marL="356870" marR="907415" lvl="1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Notificación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requerimiento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envió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ts val="1415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Envió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Niveles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Evidencia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Estado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PPAP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Rete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Registr</a:t>
            </a:r>
            <a:r>
              <a:rPr sz="1200" spc="-5" dirty="0">
                <a:latin typeface="Calibri"/>
                <a:cs typeface="Calibri"/>
              </a:rPr>
              <a:t>os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6" name="CuadroTexto 5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8" name="Grupo 7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1" name="Flecha derecha 10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5666" y="837946"/>
            <a:ext cx="36918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CURSO</a:t>
            </a:r>
            <a:r>
              <a:rPr dirty="0"/>
              <a:t> </a:t>
            </a:r>
            <a:r>
              <a:rPr spc="-5" dirty="0"/>
              <a:t>BÁSICO </a:t>
            </a:r>
            <a:r>
              <a:rPr spc="-10" dirty="0"/>
              <a:t>DE</a:t>
            </a:r>
            <a:r>
              <a:rPr spc="-5" dirty="0"/>
              <a:t> ESTADÍSTICA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083054"/>
            <a:ext cx="2927985" cy="2947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273050">
              <a:lnSpc>
                <a:spcPct val="99400"/>
              </a:lnSpc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descriptiva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7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básicas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calidad para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aplicación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productivos,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administrativos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Personas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y/o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necesiten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saber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bases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estadística,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-5" dirty="0">
                <a:latin typeface="Calibri"/>
                <a:cs typeface="Calibri"/>
              </a:rPr>
              <a:t> utilización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aplicación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cualquier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estén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involucrados.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397510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1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teóricas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7353" y="2262885"/>
            <a:ext cx="2427605" cy="2585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224154" indent="-344805" algn="just">
              <a:lnSpc>
                <a:spcPct val="99700"/>
              </a:lnSpc>
              <a:spcBef>
                <a:spcPts val="105"/>
              </a:spcBef>
              <a:buAutoNum type="arabicPeriod"/>
              <a:tabLst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Introducción </a:t>
            </a:r>
            <a:r>
              <a:rPr sz="1200" dirty="0">
                <a:latin typeface="Calibri"/>
                <a:cs typeface="Calibri"/>
              </a:rPr>
              <a:t>a la </a:t>
            </a:r>
            <a:r>
              <a:rPr sz="1200" spc="-5" dirty="0">
                <a:latin typeface="Calibri"/>
                <a:cs typeface="Calibri"/>
              </a:rPr>
              <a:t>estadística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conceptos básicos: población,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muestra,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variable,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datos.</a:t>
            </a:r>
            <a:endParaRPr sz="1200">
              <a:latin typeface="Calibri"/>
              <a:cs typeface="Calibri"/>
            </a:endParaRPr>
          </a:p>
          <a:p>
            <a:pPr marL="356870" indent="-344805" algn="just">
              <a:lnSpc>
                <a:spcPts val="1430"/>
              </a:lnSpc>
              <a:spcBef>
                <a:spcPts val="35"/>
              </a:spcBef>
              <a:buAutoNum type="arabicPeriod"/>
              <a:tabLst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Clasificación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datos.</a:t>
            </a:r>
            <a:endParaRPr sz="1200">
              <a:latin typeface="Calibri"/>
              <a:cs typeface="Calibri"/>
            </a:endParaRPr>
          </a:p>
          <a:p>
            <a:pPr marL="356870" indent="-344805" algn="just">
              <a:lnSpc>
                <a:spcPts val="1430"/>
              </a:lnSpc>
              <a:buAutoNum type="arabicPeriod"/>
              <a:tabLst>
                <a:tab pos="357505" algn="l"/>
              </a:tabLst>
            </a:pPr>
            <a:r>
              <a:rPr sz="1200" spc="-10" dirty="0">
                <a:latin typeface="Calibri"/>
                <a:cs typeface="Calibri"/>
              </a:rPr>
              <a:t>Estadística </a:t>
            </a:r>
            <a:r>
              <a:rPr sz="1200" spc="-5" dirty="0">
                <a:latin typeface="Calibri"/>
                <a:cs typeface="Calibri"/>
              </a:rPr>
              <a:t>descriptiva: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Rango,</a:t>
            </a:r>
            <a:endParaRPr sz="1200">
              <a:latin typeface="Calibri"/>
              <a:cs typeface="Calibri"/>
            </a:endParaRPr>
          </a:p>
          <a:p>
            <a:pPr marL="356870" marR="206375" algn="just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desviación </a:t>
            </a:r>
            <a:r>
              <a:rPr sz="1200" spc="-10" dirty="0">
                <a:latin typeface="Calibri"/>
                <a:cs typeface="Calibri"/>
              </a:rPr>
              <a:t>estándar, varianza,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media,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mediana,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moda.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ts val="1405"/>
              </a:lnSpc>
              <a:buAutoNum type="arabicPeriod" startAt="4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Introducción </a:t>
            </a:r>
            <a:r>
              <a:rPr sz="1200" dirty="0">
                <a:latin typeface="Calibri"/>
                <a:cs typeface="Calibri"/>
              </a:rPr>
              <a:t>a 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endParaRPr sz="1200">
              <a:latin typeface="Calibri"/>
              <a:cs typeface="Calibri"/>
            </a:endParaRPr>
          </a:p>
          <a:p>
            <a:pPr marL="356870" marR="5080">
              <a:lnSpc>
                <a:spcPct val="995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calidad: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Histograma,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diagrama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Pareto, </a:t>
            </a:r>
            <a:r>
              <a:rPr sz="1200" dirty="0">
                <a:latin typeface="Calibri"/>
                <a:cs typeface="Calibri"/>
              </a:rPr>
              <a:t>diagrama </a:t>
            </a:r>
            <a:r>
              <a:rPr sz="1200" spc="-10" dirty="0">
                <a:latin typeface="Calibri"/>
                <a:cs typeface="Calibri"/>
              </a:rPr>
              <a:t>causa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efecto, </a:t>
            </a:r>
            <a:r>
              <a:rPr sz="1200" spc="-5" dirty="0">
                <a:latin typeface="Calibri"/>
                <a:cs typeface="Calibri"/>
              </a:rPr>
              <a:t>diagrama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dispersión,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gráficos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356870" marR="123189" indent="-344805">
              <a:lnSpc>
                <a:spcPts val="1430"/>
              </a:lnSpc>
              <a:spcBef>
                <a:spcPts val="80"/>
              </a:spcBef>
              <a:buAutoNum type="arabicPeriod" startAt="5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uso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software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estadístico.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29000" y="1871472"/>
            <a:ext cx="0" cy="4068445"/>
          </a:xfrm>
          <a:custGeom>
            <a:avLst/>
            <a:gdLst/>
            <a:ahLst/>
            <a:cxnLst/>
            <a:rect l="l" t="t" r="r" b="b"/>
            <a:pathLst>
              <a:path h="4068445">
                <a:moveTo>
                  <a:pt x="0" y="0"/>
                </a:moveTo>
                <a:lnTo>
                  <a:pt x="0" y="40684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96611" y="1991867"/>
            <a:ext cx="632202" cy="219455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71962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5072" y="837946"/>
            <a:ext cx="4852035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522730" marR="5080" indent="-1510665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GESTION </a:t>
            </a:r>
            <a:r>
              <a:rPr spc="-10" dirty="0"/>
              <a:t>DE </a:t>
            </a:r>
            <a:r>
              <a:rPr spc="-5" dirty="0"/>
              <a:t>FUNCIÓN AUDITORIA SEGÚN </a:t>
            </a:r>
            <a:r>
              <a:rPr spc="-484" dirty="0"/>
              <a:t> </a:t>
            </a:r>
            <a:r>
              <a:rPr spc="-5" dirty="0"/>
              <a:t>ISO</a:t>
            </a:r>
            <a:r>
              <a:rPr spc="-10" dirty="0"/>
              <a:t> </a:t>
            </a:r>
            <a:r>
              <a:rPr spc="-5" dirty="0"/>
              <a:t>19011:2018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025142"/>
            <a:ext cx="2129790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Conocer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cambios,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términos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definiciones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derivados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endParaRPr sz="1200">
              <a:latin typeface="Calibri"/>
              <a:cs typeface="Calibri"/>
            </a:endParaRPr>
          </a:p>
          <a:p>
            <a:pPr marL="12700" marR="129539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revisión.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comprender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auditoría.</a:t>
            </a:r>
            <a:endParaRPr sz="1200">
              <a:latin typeface="Calibri"/>
              <a:cs typeface="Calibri"/>
            </a:endParaRPr>
          </a:p>
          <a:p>
            <a:pPr marL="12700" marR="462280">
              <a:lnSpc>
                <a:spcPts val="1430"/>
              </a:lnSpc>
              <a:spcBef>
                <a:spcPts val="30"/>
              </a:spcBef>
            </a:pPr>
            <a:r>
              <a:rPr sz="1200" spc="-5" dirty="0">
                <a:latin typeface="Calibri"/>
                <a:cs typeface="Calibri"/>
              </a:rPr>
              <a:t>Conocer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aprender </a:t>
            </a:r>
            <a:r>
              <a:rPr sz="1200" spc="-10" dirty="0">
                <a:latin typeface="Calibri"/>
                <a:cs typeface="Calibri"/>
              </a:rPr>
              <a:t>cómo: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gestionar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134620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ía</a:t>
            </a:r>
            <a:r>
              <a:rPr sz="1200" dirty="0">
                <a:latin typeface="Calibri"/>
                <a:cs typeface="Calibri"/>
              </a:rPr>
              <a:t>;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real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zar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di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í</a:t>
            </a:r>
            <a:r>
              <a:rPr sz="1200" dirty="0">
                <a:latin typeface="Calibri"/>
                <a:cs typeface="Calibri"/>
              </a:rPr>
              <a:t>a;  </a:t>
            </a:r>
            <a:r>
              <a:rPr sz="1200" spc="-5" dirty="0">
                <a:latin typeface="Calibri"/>
                <a:cs typeface="Calibri"/>
              </a:rPr>
              <a:t>auditar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bajo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501650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procesos;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gestionar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endParaRPr sz="1200">
              <a:latin typeface="Calibri"/>
              <a:cs typeface="Calibri"/>
            </a:endParaRPr>
          </a:p>
          <a:p>
            <a:pPr marL="12700" marR="236854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requerida </a:t>
            </a:r>
            <a:r>
              <a:rPr sz="1200" dirty="0">
                <a:latin typeface="Calibri"/>
                <a:cs typeface="Calibri"/>
              </a:rPr>
              <a:t>de los </a:t>
            </a:r>
            <a:r>
              <a:rPr sz="1200" spc="-5" dirty="0">
                <a:latin typeface="Calibri"/>
                <a:cs typeface="Calibri"/>
              </a:rPr>
              <a:t>auditores </a:t>
            </a:r>
            <a:r>
              <a:rPr sz="1200" dirty="0">
                <a:latin typeface="Calibri"/>
                <a:cs typeface="Calibri"/>
              </a:rPr>
              <a:t>ISO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19011: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2018.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34925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Dirección, </a:t>
            </a:r>
            <a:r>
              <a:rPr sz="1200" spc="-5" dirty="0">
                <a:latin typeface="Calibri"/>
                <a:cs typeface="Calibri"/>
              </a:rPr>
              <a:t>Representantes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dirección,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Responsables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gestión, Auditores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internos, Implementadores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gestión, Consultores,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certificación,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Supervisores,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Dueños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Ingenieros,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otros.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96082" y="4578477"/>
            <a:ext cx="17945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6.</a:t>
            </a:r>
            <a:r>
              <a:rPr sz="1200" spc="5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Conduciendo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96082" y="2201926"/>
            <a:ext cx="3722370" cy="5330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775" indent="-21971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32410" algn="l"/>
              </a:tabLst>
            </a:pPr>
            <a:r>
              <a:rPr sz="1200" spc="-5" dirty="0">
                <a:latin typeface="Calibri"/>
                <a:cs typeface="Calibri"/>
              </a:rPr>
              <a:t>Alcance</a:t>
            </a:r>
            <a:endParaRPr sz="1200" dirty="0">
              <a:latin typeface="Calibri"/>
              <a:cs typeface="Calibri"/>
            </a:endParaRPr>
          </a:p>
          <a:p>
            <a:pPr marL="231775" indent="-219710">
              <a:lnSpc>
                <a:spcPct val="100000"/>
              </a:lnSpc>
              <a:buAutoNum type="arabicPeriod"/>
              <a:tabLst>
                <a:tab pos="232410" algn="l"/>
              </a:tabLst>
            </a:pPr>
            <a:r>
              <a:rPr sz="1200" spc="-10" dirty="0">
                <a:latin typeface="Calibri"/>
                <a:cs typeface="Calibri"/>
              </a:rPr>
              <a:t>Referencias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normativas</a:t>
            </a:r>
            <a:endParaRPr sz="1200" dirty="0">
              <a:latin typeface="Calibri"/>
              <a:cs typeface="Calibri"/>
            </a:endParaRPr>
          </a:p>
          <a:p>
            <a:pPr marL="231775" indent="-219710">
              <a:lnSpc>
                <a:spcPct val="100000"/>
              </a:lnSpc>
              <a:buAutoNum type="arabicPeriod"/>
              <a:tabLst>
                <a:tab pos="232410" algn="l"/>
              </a:tabLst>
            </a:pPr>
            <a:r>
              <a:rPr sz="1200" spc="-15" dirty="0">
                <a:latin typeface="Calibri"/>
                <a:cs typeface="Calibri"/>
              </a:rPr>
              <a:t>Términos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definiciones</a:t>
            </a:r>
            <a:endParaRPr sz="1200" dirty="0">
              <a:latin typeface="Calibri"/>
              <a:cs typeface="Calibri"/>
            </a:endParaRPr>
          </a:p>
          <a:p>
            <a:pPr marL="231775" indent="-219710">
              <a:lnSpc>
                <a:spcPct val="100000"/>
              </a:lnSpc>
              <a:buAutoNum type="arabicPeriod"/>
              <a:tabLst>
                <a:tab pos="232410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 dirty="0">
              <a:latin typeface="Calibri"/>
              <a:cs typeface="Calibri"/>
            </a:endParaRPr>
          </a:p>
          <a:p>
            <a:pPr marL="231775" indent="-219710">
              <a:lnSpc>
                <a:spcPct val="100000"/>
              </a:lnSpc>
              <a:buAutoNum type="arabicPeriod"/>
              <a:tabLst>
                <a:tab pos="232410" algn="l"/>
              </a:tabLst>
            </a:pP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 dirty="0">
              <a:latin typeface="Calibri"/>
              <a:cs typeface="Calibri"/>
            </a:endParaRPr>
          </a:p>
          <a:p>
            <a:pPr marL="332740" lvl="1" indent="-216535">
              <a:lnSpc>
                <a:spcPct val="100000"/>
              </a:lnSpc>
              <a:buAutoNum type="alphaLcPeriod"/>
              <a:tabLst>
                <a:tab pos="332740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 dirty="0">
              <a:latin typeface="Calibri"/>
              <a:cs typeface="Calibri"/>
            </a:endParaRPr>
          </a:p>
          <a:p>
            <a:pPr marL="338455" lvl="1" indent="-222885">
              <a:lnSpc>
                <a:spcPts val="1435"/>
              </a:lnSpc>
              <a:buAutoNum type="alphaLcPeriod"/>
              <a:tabLst>
                <a:tab pos="339090" algn="l"/>
              </a:tabLst>
            </a:pPr>
            <a:r>
              <a:rPr sz="1200" dirty="0">
                <a:latin typeface="Calibri"/>
                <a:cs typeface="Calibri"/>
              </a:rPr>
              <a:t>Establecer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 dirty="0">
              <a:latin typeface="Calibri"/>
              <a:cs typeface="Calibri"/>
            </a:endParaRPr>
          </a:p>
          <a:p>
            <a:pPr marL="326390" marR="356235" lvl="1" indent="-210820">
              <a:lnSpc>
                <a:spcPts val="1430"/>
              </a:lnSpc>
              <a:spcBef>
                <a:spcPts val="50"/>
              </a:spcBef>
              <a:buAutoNum type="alphaLcPeriod"/>
              <a:tabLst>
                <a:tab pos="327025" algn="l"/>
              </a:tabLst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rmi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eval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</a:t>
            </a:r>
            <a:r>
              <a:rPr sz="1200" spc="-10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gos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ni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 programa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 dirty="0">
              <a:latin typeface="Calibri"/>
              <a:cs typeface="Calibri"/>
            </a:endParaRPr>
          </a:p>
          <a:p>
            <a:pPr marL="338455" lvl="1" indent="-222885">
              <a:lnSpc>
                <a:spcPts val="1405"/>
              </a:lnSpc>
              <a:buAutoNum type="alphaLcPeriod"/>
              <a:tabLst>
                <a:tab pos="339090" algn="l"/>
              </a:tabLst>
            </a:pPr>
            <a:r>
              <a:rPr sz="1200" spc="-5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lecim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rama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di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ía</a:t>
            </a:r>
          </a:p>
          <a:p>
            <a:pPr marL="335280" lvl="1" indent="-219710">
              <a:lnSpc>
                <a:spcPct val="100000"/>
              </a:lnSpc>
              <a:buAutoNum type="alphaLcPeriod"/>
              <a:tabLst>
                <a:tab pos="335915" algn="l"/>
              </a:tabLst>
            </a:pPr>
            <a:r>
              <a:rPr sz="1200" spc="-5" dirty="0">
                <a:latin typeface="Calibri"/>
                <a:cs typeface="Calibri"/>
              </a:rPr>
              <a:t>Implementación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 dirty="0">
              <a:latin typeface="Calibri"/>
              <a:cs typeface="Calibri"/>
            </a:endParaRPr>
          </a:p>
          <a:p>
            <a:pPr marL="332740" lvl="1" indent="-216535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332105" algn="l"/>
                <a:tab pos="332740" algn="l"/>
              </a:tabLst>
            </a:pPr>
            <a:r>
              <a:rPr sz="1200" spc="-5" dirty="0">
                <a:latin typeface="Calibri"/>
                <a:cs typeface="Calibri"/>
              </a:rPr>
              <a:t>Monitoreo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 dirty="0">
              <a:latin typeface="Calibri"/>
              <a:cs typeface="Calibri"/>
            </a:endParaRPr>
          </a:p>
          <a:p>
            <a:pPr marL="332740" lvl="1" indent="-216535">
              <a:lnSpc>
                <a:spcPct val="100000"/>
              </a:lnSpc>
              <a:buAutoNum type="alphaLcPeriod"/>
              <a:tabLst>
                <a:tab pos="332740" algn="l"/>
              </a:tabLst>
            </a:pPr>
            <a:r>
              <a:rPr sz="1200" dirty="0">
                <a:latin typeface="Calibri"/>
                <a:cs typeface="Calibri"/>
              </a:rPr>
              <a:t>Revisando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mejorando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Calibri"/>
              <a:cs typeface="Calibri"/>
            </a:endParaRPr>
          </a:p>
          <a:p>
            <a:pPr marL="332740" indent="-216535">
              <a:lnSpc>
                <a:spcPct val="100000"/>
              </a:lnSpc>
              <a:buAutoNum type="alphaLcPeriod"/>
              <a:tabLst>
                <a:tab pos="332740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 dirty="0">
              <a:latin typeface="Calibri"/>
              <a:cs typeface="Calibri"/>
            </a:endParaRPr>
          </a:p>
          <a:p>
            <a:pPr marL="338455" indent="-222885">
              <a:lnSpc>
                <a:spcPct val="100000"/>
              </a:lnSpc>
              <a:buAutoNum type="alphaLcPeriod"/>
              <a:tabLst>
                <a:tab pos="339090" algn="l"/>
              </a:tabLst>
            </a:pPr>
            <a:r>
              <a:rPr sz="1200" spc="-5" dirty="0">
                <a:latin typeface="Calibri"/>
                <a:cs typeface="Calibri"/>
              </a:rPr>
              <a:t>Inicio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 dirty="0">
              <a:latin typeface="Calibri"/>
              <a:cs typeface="Calibri"/>
            </a:endParaRPr>
          </a:p>
          <a:p>
            <a:pPr marL="360045" indent="-244475">
              <a:lnSpc>
                <a:spcPct val="100000"/>
              </a:lnSpc>
              <a:buAutoNum type="alphaLcPeriod"/>
              <a:tabLst>
                <a:tab pos="360045" algn="l"/>
                <a:tab pos="360680" algn="l"/>
              </a:tabLst>
            </a:pPr>
            <a:r>
              <a:rPr sz="1200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re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ud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ría</a:t>
            </a:r>
          </a:p>
          <a:p>
            <a:pPr marL="338455" indent="-222885">
              <a:lnSpc>
                <a:spcPct val="100000"/>
              </a:lnSpc>
              <a:buAutoNum type="alphaLcPeriod"/>
              <a:tabLst>
                <a:tab pos="339090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du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ndo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di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ría</a:t>
            </a:r>
          </a:p>
          <a:p>
            <a:pPr marL="335280" indent="-219710">
              <a:lnSpc>
                <a:spcPct val="100000"/>
              </a:lnSpc>
              <a:buAutoNum type="alphaLcPeriod"/>
              <a:tabLst>
                <a:tab pos="335915" algn="l"/>
              </a:tabLst>
            </a:pPr>
            <a:r>
              <a:rPr sz="1200" spc="-5" dirty="0">
                <a:latin typeface="Calibri"/>
                <a:cs typeface="Calibri"/>
              </a:rPr>
              <a:t>Preparación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distribución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reporte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 dirty="0">
              <a:latin typeface="Calibri"/>
              <a:cs typeface="Calibri"/>
            </a:endParaRPr>
          </a:p>
          <a:p>
            <a:pPr marL="295910" indent="-180340">
              <a:lnSpc>
                <a:spcPct val="100000"/>
              </a:lnSpc>
              <a:buAutoNum type="alphaLcPeriod"/>
              <a:tabLst>
                <a:tab pos="296545" algn="l"/>
              </a:tabLst>
            </a:pPr>
            <a:r>
              <a:rPr sz="1200" spc="-5" dirty="0">
                <a:latin typeface="Calibri"/>
                <a:cs typeface="Calibri"/>
              </a:rPr>
              <a:t>Finalización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 dirty="0">
              <a:latin typeface="Calibri"/>
              <a:cs typeface="Calibri"/>
            </a:endParaRPr>
          </a:p>
          <a:p>
            <a:pPr marL="332740" indent="-216535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332740" algn="l"/>
              </a:tabLst>
            </a:pPr>
            <a:r>
              <a:rPr sz="1200" dirty="0">
                <a:latin typeface="Calibri"/>
                <a:cs typeface="Calibri"/>
              </a:rPr>
              <a:t>Realización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actividades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seguimiento</a:t>
            </a:r>
            <a:endParaRPr sz="12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tabLst>
                <a:tab pos="232410" algn="l"/>
              </a:tabLst>
            </a:pPr>
            <a:r>
              <a:rPr lang="es-ES" sz="1200" spc="-5" dirty="0">
                <a:latin typeface="Calibri"/>
                <a:cs typeface="Calibri"/>
              </a:rPr>
              <a:t>7.    </a:t>
            </a:r>
            <a:r>
              <a:rPr sz="1200" spc="-5" dirty="0" err="1">
                <a:latin typeface="Calibri"/>
                <a:cs typeface="Calibri"/>
              </a:rPr>
              <a:t>Competencias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endParaRPr sz="1200" dirty="0">
              <a:latin typeface="Calibri"/>
              <a:cs typeface="Calibri"/>
            </a:endParaRPr>
          </a:p>
          <a:p>
            <a:pPr marL="332740" lvl="1" indent="-216535">
              <a:lnSpc>
                <a:spcPct val="100000"/>
              </a:lnSpc>
              <a:buAutoNum type="alphaLcPeriod"/>
              <a:tabLst>
                <a:tab pos="332740" algn="l"/>
              </a:tabLst>
            </a:pPr>
            <a:r>
              <a:rPr sz="1200" spc="-5" dirty="0">
                <a:latin typeface="Calibri"/>
                <a:cs typeface="Calibri"/>
              </a:rPr>
              <a:t>Determinando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</a:t>
            </a:r>
            <a:endParaRPr sz="1200" dirty="0">
              <a:latin typeface="Calibri"/>
              <a:cs typeface="Calibri"/>
            </a:endParaRPr>
          </a:p>
          <a:p>
            <a:pPr marL="338455" lvl="1" indent="-222885">
              <a:lnSpc>
                <a:spcPct val="100000"/>
              </a:lnSpc>
              <a:buAutoNum type="alphaLcPeriod"/>
              <a:tabLst>
                <a:tab pos="339090" algn="l"/>
              </a:tabLst>
            </a:pPr>
            <a:r>
              <a:rPr sz="1200" spc="-5" dirty="0">
                <a:latin typeface="Calibri"/>
                <a:cs typeface="Calibri"/>
              </a:rPr>
              <a:t>Estableciendo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criterio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endParaRPr sz="1200" dirty="0">
              <a:latin typeface="Calibri"/>
              <a:cs typeface="Calibri"/>
            </a:endParaRPr>
          </a:p>
          <a:p>
            <a:pPr marL="326390" lvl="1" indent="-210820">
              <a:lnSpc>
                <a:spcPct val="100000"/>
              </a:lnSpc>
              <a:buAutoNum type="alphaLcPeriod"/>
              <a:tabLst>
                <a:tab pos="327025" algn="l"/>
              </a:tabLst>
            </a:pPr>
            <a:r>
              <a:rPr sz="1200" spc="-5" dirty="0">
                <a:latin typeface="Calibri"/>
                <a:cs typeface="Calibri"/>
              </a:rPr>
              <a:t>Método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apropiado</a:t>
            </a:r>
            <a:endParaRPr sz="1200" dirty="0">
              <a:latin typeface="Calibri"/>
              <a:cs typeface="Calibri"/>
            </a:endParaRPr>
          </a:p>
          <a:p>
            <a:pPr marL="338455" lvl="1" indent="-222885">
              <a:lnSpc>
                <a:spcPct val="100000"/>
              </a:lnSpc>
              <a:buAutoNum type="alphaLcPeriod"/>
              <a:tabLst>
                <a:tab pos="339090" algn="l"/>
              </a:tabLst>
            </a:pPr>
            <a:r>
              <a:rPr sz="1200" spc="-5" dirty="0">
                <a:latin typeface="Calibri"/>
                <a:cs typeface="Calibri"/>
              </a:rPr>
              <a:t>Conduciendo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auditor</a:t>
            </a:r>
            <a:endParaRPr sz="1200" dirty="0">
              <a:latin typeface="Calibri"/>
              <a:cs typeface="Calibri"/>
            </a:endParaRPr>
          </a:p>
          <a:p>
            <a:pPr marL="335280" lvl="1" indent="-219710">
              <a:lnSpc>
                <a:spcPct val="100000"/>
              </a:lnSpc>
              <a:buAutoNum type="alphaLcPeriod"/>
              <a:tabLst>
                <a:tab pos="335915" algn="l"/>
              </a:tabLst>
            </a:pPr>
            <a:r>
              <a:rPr sz="1200" spc="-5" dirty="0">
                <a:latin typeface="Calibri"/>
                <a:cs typeface="Calibri"/>
              </a:rPr>
              <a:t>Manteniendo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mejorando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</a:t>
            </a:r>
            <a:endParaRPr sz="12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tabLst>
                <a:tab pos="232410" algn="l"/>
              </a:tabLst>
            </a:pPr>
            <a:r>
              <a:rPr lang="es-ES" sz="1200" dirty="0">
                <a:latin typeface="Calibri"/>
                <a:cs typeface="Calibri"/>
              </a:rPr>
              <a:t>8.       </a:t>
            </a:r>
            <a:r>
              <a:rPr sz="1200" dirty="0" err="1">
                <a:latin typeface="Calibri"/>
                <a:cs typeface="Calibri"/>
              </a:rPr>
              <a:t>Anexos</a:t>
            </a:r>
            <a:endParaRPr sz="12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10"/>
              </a:spcBef>
              <a:tabLst>
                <a:tab pos="232410" algn="l"/>
              </a:tabLst>
            </a:pPr>
            <a:r>
              <a:rPr lang="es-ES" sz="1200" dirty="0">
                <a:latin typeface="Calibri"/>
                <a:cs typeface="Calibri"/>
              </a:rPr>
              <a:t>9.      </a:t>
            </a:r>
            <a:r>
              <a:rPr sz="1200" dirty="0" err="1">
                <a:latin typeface="Calibri"/>
                <a:cs typeface="Calibri"/>
              </a:rPr>
              <a:t>Dinámicas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auditar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7" name="CuadroTexto 6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9" name="Grupo 8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0" name="CuadroTexto 9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2" name="Flecha derecha 11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2976" y="837946"/>
            <a:ext cx="55238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INTERPRETACIÓN</a:t>
            </a:r>
            <a:r>
              <a:rPr spc="5" dirty="0"/>
              <a:t> </a:t>
            </a:r>
            <a:r>
              <a:rPr spc="-5" dirty="0"/>
              <a:t>DE</a:t>
            </a:r>
            <a:r>
              <a:rPr spc="5" dirty="0"/>
              <a:t> </a:t>
            </a:r>
            <a:r>
              <a:rPr spc="-5" dirty="0"/>
              <a:t>LA</a:t>
            </a:r>
            <a:r>
              <a:rPr spc="-10" dirty="0"/>
              <a:t> </a:t>
            </a:r>
            <a:r>
              <a:rPr spc="-5" dirty="0"/>
              <a:t>NORMA</a:t>
            </a:r>
            <a:r>
              <a:rPr spc="5" dirty="0"/>
              <a:t> </a:t>
            </a:r>
            <a:r>
              <a:rPr spc="-5" dirty="0"/>
              <a:t>ISO 9001:2015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119630"/>
            <a:ext cx="2871470" cy="2583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Objetivos</a:t>
            </a:r>
            <a:endParaRPr sz="1200">
              <a:latin typeface="Calibri"/>
              <a:cs typeface="Calibri"/>
            </a:endParaRPr>
          </a:p>
          <a:p>
            <a:pPr marL="12700" marR="103505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Adquirir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conocimientos,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necesarias para</a:t>
            </a:r>
            <a:r>
              <a:rPr sz="1200" dirty="0">
                <a:latin typeface="Calibri"/>
                <a:cs typeface="Calibri"/>
              </a:rPr>
              <a:t> 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5"/>
              </a:lnSpc>
            </a:pP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auditorías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400"/>
              </a:lnSpc>
            </a:pPr>
            <a:r>
              <a:rPr sz="1200" spc="-5" dirty="0">
                <a:latin typeface="Calibri"/>
                <a:cs typeface="Calibri"/>
              </a:rPr>
              <a:t>Ingenieros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Calidad,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Producción, Servicio </a:t>
            </a:r>
            <a:r>
              <a:rPr sz="1200" dirty="0">
                <a:latin typeface="Calibri"/>
                <a:cs typeface="Calibri"/>
              </a:rPr>
              <a:t>al Cliente y </a:t>
            </a:r>
            <a:r>
              <a:rPr sz="1200" spc="-5" dirty="0">
                <a:latin typeface="Calibri"/>
                <a:cs typeface="Calibri"/>
              </a:rPr>
              <a:t>personal </a:t>
            </a:r>
            <a:r>
              <a:rPr sz="1200" dirty="0">
                <a:latin typeface="Calibri"/>
                <a:cs typeface="Calibri"/>
              </a:rPr>
              <a:t> interesado en el </a:t>
            </a:r>
            <a:r>
              <a:rPr sz="1200" spc="-5" dirty="0">
                <a:latin typeface="Calibri"/>
                <a:cs typeface="Calibri"/>
              </a:rPr>
              <a:t>desarrollo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auditorías </a:t>
            </a:r>
            <a:r>
              <a:rPr sz="1200" dirty="0">
                <a:latin typeface="Calibri"/>
                <a:cs typeface="Calibri"/>
              </a:rPr>
              <a:t>a los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299720">
              <a:lnSpc>
                <a:spcPts val="1440"/>
              </a:lnSpc>
              <a:spcBef>
                <a:spcPts val="45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3" y="2119630"/>
            <a:ext cx="283718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 indent="-14986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Antecedentes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estándar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9001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Resumen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principales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cambios</a:t>
            </a:r>
            <a:endParaRPr sz="1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Calibri"/>
              <a:buAutoNum type="arabicPeriod"/>
            </a:pPr>
            <a:endParaRPr sz="1150" dirty="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ESTUDIO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 dirty="0">
              <a:latin typeface="Calibri"/>
              <a:cs typeface="Calibri"/>
            </a:endParaRPr>
          </a:p>
          <a:p>
            <a:pPr marL="356870" marR="416559" lvl="1">
              <a:lnSpc>
                <a:spcPts val="1450"/>
              </a:lnSpc>
              <a:spcBef>
                <a:spcPts val="40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Relación con otras normas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Calibri"/>
              <a:buAutoNum type="arabicPeriod"/>
            </a:pPr>
            <a:endParaRPr sz="1150" dirty="0">
              <a:latin typeface="Calibri"/>
              <a:cs typeface="Calibri"/>
            </a:endParaRPr>
          </a:p>
          <a:p>
            <a:pPr marL="12700" marR="309245">
              <a:lnSpc>
                <a:spcPts val="143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GESTIÓN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r>
              <a:rPr sz="1200" dirty="0">
                <a:latin typeface="Calibri"/>
                <a:cs typeface="Calibri"/>
              </a:rPr>
              <a:t> —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Requisitos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ts val="139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Objeto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campo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as</a:t>
            </a: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15" dirty="0">
                <a:latin typeface="Calibri"/>
                <a:cs typeface="Calibri"/>
              </a:rPr>
              <a:t>Términos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definiciones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tex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rga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zac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ón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Liderazgo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Planificación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lang="es-ES" sz="1200" spc="-5" dirty="0">
                <a:latin typeface="Calibri"/>
                <a:cs typeface="Calibri"/>
              </a:rPr>
              <a:t>Apoyo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Operación</a:t>
            </a:r>
            <a:endParaRPr sz="12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</a:t>
            </a:r>
            <a:endParaRPr sz="1200" dirty="0">
              <a:latin typeface="Calibri"/>
              <a:cs typeface="Calibri"/>
            </a:endParaRPr>
          </a:p>
          <a:p>
            <a:pPr marL="664845" lvl="1" indent="-30861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665480" algn="l"/>
              </a:tabLst>
            </a:pPr>
            <a:r>
              <a:rPr sz="1200" spc="-5" dirty="0">
                <a:latin typeface="Calibri"/>
                <a:cs typeface="Calibri"/>
              </a:rPr>
              <a:t>Mejora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1843384"/>
            <a:ext cx="633948" cy="226863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1726692"/>
            <a:ext cx="0" cy="5147945"/>
          </a:xfrm>
          <a:custGeom>
            <a:avLst/>
            <a:gdLst/>
            <a:ahLst/>
            <a:cxnLst/>
            <a:rect l="l" t="t" r="r" b="b"/>
            <a:pathLst>
              <a:path h="5147945">
                <a:moveTo>
                  <a:pt x="0" y="0"/>
                </a:moveTo>
                <a:lnTo>
                  <a:pt x="0" y="51479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6603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459" y="991869"/>
            <a:ext cx="57816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INTERPRETACIÓN</a:t>
            </a:r>
            <a:r>
              <a:rPr spc="5" dirty="0"/>
              <a:t> </a:t>
            </a:r>
            <a:r>
              <a:rPr spc="-10" dirty="0"/>
              <a:t>DE</a:t>
            </a:r>
            <a:r>
              <a:rPr spc="-5" dirty="0"/>
              <a:t> </a:t>
            </a:r>
            <a:r>
              <a:rPr dirty="0"/>
              <a:t>LA </a:t>
            </a:r>
            <a:r>
              <a:rPr spc="-5" dirty="0"/>
              <a:t>NORMA</a:t>
            </a:r>
            <a:r>
              <a:rPr dirty="0"/>
              <a:t> </a:t>
            </a:r>
            <a:r>
              <a:rPr spc="-5" dirty="0"/>
              <a:t>IATF</a:t>
            </a:r>
            <a:r>
              <a:rPr dirty="0"/>
              <a:t> </a:t>
            </a:r>
            <a:r>
              <a:rPr spc="-5" dirty="0"/>
              <a:t>16949:2016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740278"/>
            <a:ext cx="2914650" cy="222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Objetivos</a:t>
            </a:r>
            <a:endParaRPr sz="1200">
              <a:latin typeface="Calibri"/>
              <a:cs typeface="Calibri"/>
            </a:endParaRPr>
          </a:p>
          <a:p>
            <a:pPr marL="12700" marR="149860">
              <a:lnSpc>
                <a:spcPct val="99400"/>
              </a:lnSpc>
            </a:pPr>
            <a:r>
              <a:rPr sz="1200" spc="-5" dirty="0">
                <a:latin typeface="Calibri"/>
                <a:cs typeface="Calibri"/>
              </a:rPr>
              <a:t>Hacer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introducción</a:t>
            </a:r>
            <a:r>
              <a:rPr sz="1200" dirty="0">
                <a:latin typeface="Calibri"/>
                <a:cs typeface="Calibri"/>
              </a:rPr>
              <a:t> 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IATF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16949:2016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representa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revisión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calidad automotriz desarrollado por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International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Automotive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Task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Force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(IATF).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4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Público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requiera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conocimientos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nueva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3" y="2743327"/>
            <a:ext cx="96011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I.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Introducción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10153" y="3104515"/>
            <a:ext cx="2867660" cy="3134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AutoNum type="romanUcPeriod" startAt="2"/>
              <a:tabLst>
                <a:tab pos="195580" algn="l"/>
              </a:tabLst>
            </a:pPr>
            <a:r>
              <a:rPr sz="1200" spc="-5" dirty="0">
                <a:latin typeface="Calibri"/>
                <a:cs typeface="Calibri"/>
              </a:rPr>
              <a:t>Revisión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octubre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2016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romanUcPeriod" startAt="2"/>
            </a:pPr>
            <a:endParaRPr sz="1150">
              <a:latin typeface="Calibri"/>
              <a:cs typeface="Calibri"/>
            </a:endParaRPr>
          </a:p>
          <a:p>
            <a:pPr marL="234950" indent="-222885">
              <a:lnSpc>
                <a:spcPct val="100000"/>
              </a:lnSpc>
              <a:buAutoNum type="romanUcPeriod" startAt="2"/>
              <a:tabLst>
                <a:tab pos="235585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transición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romanUcPeriod" startAt="2"/>
            </a:pPr>
            <a:endParaRPr sz="1150">
              <a:latin typeface="Calibri"/>
              <a:cs typeface="Calibri"/>
            </a:endParaRPr>
          </a:p>
          <a:p>
            <a:pPr marL="228600" indent="-216535">
              <a:lnSpc>
                <a:spcPct val="100000"/>
              </a:lnSpc>
              <a:buAutoNum type="romanUcPeriod" startAt="2"/>
              <a:tabLst>
                <a:tab pos="229235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 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transición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Calibri"/>
              <a:buAutoNum type="romanUcPeriod" startAt="2"/>
            </a:pPr>
            <a:endParaRPr sz="11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AutoNum type="romanUcPeriod" startAt="2"/>
              <a:tabLst>
                <a:tab pos="19431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transición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organismos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certificación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romanUcPeriod" startAt="2"/>
            </a:pPr>
            <a:endParaRPr sz="1200">
              <a:latin typeface="Calibri"/>
              <a:cs typeface="Calibri"/>
            </a:endParaRPr>
          </a:p>
          <a:p>
            <a:pPr marL="12700" marR="426084">
              <a:lnSpc>
                <a:spcPts val="1430"/>
              </a:lnSpc>
              <a:buAutoNum type="romanUcPeriod" startAt="2"/>
              <a:tabLst>
                <a:tab pos="244475" algn="l"/>
              </a:tabLst>
            </a:pPr>
            <a:r>
              <a:rPr sz="1200" dirty="0">
                <a:latin typeface="Calibri"/>
                <a:cs typeface="Calibri"/>
              </a:rPr>
              <a:t>Gestión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Conformidad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transición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romanUcPeriod" startAt="2"/>
            </a:pPr>
            <a:endParaRPr sz="1150">
              <a:latin typeface="Calibri"/>
              <a:cs typeface="Calibri"/>
            </a:endParaRPr>
          </a:p>
          <a:p>
            <a:pPr marL="283845" indent="-271780">
              <a:lnSpc>
                <a:spcPct val="100000"/>
              </a:lnSpc>
              <a:buAutoNum type="romanUcPeriod" startAt="2"/>
              <a:tabLst>
                <a:tab pos="284480" algn="l"/>
              </a:tabLst>
            </a:pPr>
            <a:r>
              <a:rPr sz="1200" dirty="0">
                <a:latin typeface="Calibri"/>
                <a:cs typeface="Calibri"/>
              </a:rPr>
              <a:t>IATF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</a:t>
            </a:r>
            <a:r>
              <a:rPr sz="1200" spc="5" dirty="0">
                <a:latin typeface="Calibri"/>
                <a:cs typeface="Calibri"/>
              </a:rPr>
              <a:t>6</a:t>
            </a:r>
            <a:r>
              <a:rPr sz="1200" dirty="0">
                <a:latin typeface="Calibri"/>
                <a:cs typeface="Calibri"/>
              </a:rPr>
              <a:t>9</a:t>
            </a:r>
            <a:r>
              <a:rPr sz="1200" spc="-5" dirty="0">
                <a:latin typeface="Calibri"/>
                <a:cs typeface="Calibri"/>
              </a:rPr>
              <a:t>4</a:t>
            </a:r>
            <a:r>
              <a:rPr sz="1200" dirty="0">
                <a:latin typeface="Calibri"/>
                <a:cs typeface="Calibri"/>
              </a:rPr>
              <a:t>9</a:t>
            </a:r>
            <a:r>
              <a:rPr sz="1200" spc="-5" dirty="0">
                <a:latin typeface="Calibri"/>
                <a:cs typeface="Calibri"/>
              </a:rPr>
              <a:t> Emisi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erti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os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romanUcPeriod" startAt="2"/>
            </a:pPr>
            <a:endParaRPr sz="1150">
              <a:latin typeface="Calibri"/>
              <a:cs typeface="Calibri"/>
            </a:endParaRPr>
          </a:p>
          <a:p>
            <a:pPr marL="320040" indent="-307975">
              <a:lnSpc>
                <a:spcPct val="100000"/>
              </a:lnSpc>
              <a:buAutoNum type="romanUcPeriod" startAt="2"/>
              <a:tabLst>
                <a:tab pos="320675" algn="l"/>
              </a:tabLst>
            </a:pPr>
            <a:r>
              <a:rPr sz="1200" spc="-5" dirty="0">
                <a:latin typeface="Calibri"/>
                <a:cs typeface="Calibri"/>
              </a:rPr>
              <a:t>Certificación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inicial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IATF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16949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Calibri"/>
              <a:buAutoNum type="romanUcPeriod" startAt="2"/>
            </a:pPr>
            <a:endParaRPr sz="1150">
              <a:latin typeface="Calibri"/>
              <a:cs typeface="Calibri"/>
            </a:endParaRPr>
          </a:p>
          <a:p>
            <a:pPr marL="238125" indent="-226060">
              <a:lnSpc>
                <a:spcPct val="100000"/>
              </a:lnSpc>
              <a:buAutoNum type="romanUcPeriod" startAt="2"/>
              <a:tabLst>
                <a:tab pos="238760" algn="l"/>
              </a:tabLst>
            </a:pPr>
            <a:r>
              <a:rPr sz="1200" spc="-5" dirty="0">
                <a:latin typeface="Calibri"/>
                <a:cs typeface="Calibri"/>
              </a:rPr>
              <a:t>Preguntas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frecuentes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sobre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transición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2463652"/>
            <a:ext cx="633948" cy="226863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3429000" y="2346960"/>
            <a:ext cx="0" cy="5147945"/>
          </a:xfrm>
          <a:custGeom>
            <a:avLst/>
            <a:gdLst/>
            <a:ahLst/>
            <a:cxnLst/>
            <a:rect l="l" t="t" r="r" b="b"/>
            <a:pathLst>
              <a:path h="5147945">
                <a:moveTo>
                  <a:pt x="0" y="0"/>
                </a:moveTo>
                <a:lnTo>
                  <a:pt x="0" y="51479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upo 7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1" name="Grupo 10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2" name="CuadroTexto 11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4" name="Flecha derecha 13">
            <a:hlinkClick r:id="rId4" action="ppaction://hlinksldjump"/>
          </p:cNvPr>
          <p:cNvSpPr/>
          <p:nvPr/>
        </p:nvSpPr>
        <p:spPr>
          <a:xfrm flipH="1">
            <a:off x="6465336" y="7772273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918335" marR="5080" indent="-1105535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INTERPRETACIÓN</a:t>
            </a:r>
            <a:r>
              <a:rPr spc="10" dirty="0"/>
              <a:t> </a:t>
            </a:r>
            <a:r>
              <a:rPr spc="-5" dirty="0"/>
              <a:t>NORMA</a:t>
            </a:r>
            <a:r>
              <a:rPr spc="5" dirty="0"/>
              <a:t> </a:t>
            </a:r>
            <a:r>
              <a:rPr spc="-5" dirty="0"/>
              <a:t>ISO31000:2018 </a:t>
            </a:r>
            <a:r>
              <a:rPr spc="-484" dirty="0"/>
              <a:t> </a:t>
            </a:r>
            <a:r>
              <a:rPr spc="-5" dirty="0"/>
              <a:t>(GESTIÓN</a:t>
            </a:r>
            <a:r>
              <a:rPr dirty="0"/>
              <a:t> </a:t>
            </a:r>
            <a:r>
              <a:rPr spc="-10" dirty="0"/>
              <a:t>DE</a:t>
            </a:r>
            <a:r>
              <a:rPr spc="-5" dirty="0"/>
              <a:t> RIESGOS)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7820" y="1959609"/>
            <a:ext cx="2249805" cy="2574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Objetivos</a:t>
            </a:r>
            <a:endParaRPr sz="1200">
              <a:latin typeface="Calibri"/>
              <a:cs typeface="Calibri"/>
            </a:endParaRPr>
          </a:p>
          <a:p>
            <a:pPr marL="12700" indent="3302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ayudar</a:t>
            </a:r>
            <a:r>
              <a:rPr sz="1200" dirty="0">
                <a:latin typeface="Calibri"/>
                <a:cs typeface="Calibri"/>
              </a:rPr>
              <a:t> 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organización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riesgos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actividades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funciones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significativas,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efectividad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dependerá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actividades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gobernanza de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organización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(incluyendo</a:t>
            </a:r>
            <a:r>
              <a:rPr sz="1200" dirty="0">
                <a:latin typeface="Calibri"/>
                <a:cs typeface="Calibri"/>
              </a:rPr>
              <a:t> la</a:t>
            </a:r>
            <a:r>
              <a:rPr sz="1200" spc="-5" dirty="0">
                <a:latin typeface="Calibri"/>
                <a:cs typeface="Calibri"/>
              </a:rPr>
              <a:t> toma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Decisiones);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ello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10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uie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alme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  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apoyo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alta dirección,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así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sus integrantes, socios,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inversionistas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partes </a:t>
            </a:r>
            <a:r>
              <a:rPr sz="1200" dirty="0">
                <a:latin typeface="Calibri"/>
                <a:cs typeface="Calibri"/>
              </a:rPr>
              <a:t> interesadas.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7820" y="4700396"/>
            <a:ext cx="2312670" cy="2394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Responsables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política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gestión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riesgo dentro 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organización;</a:t>
            </a:r>
            <a:r>
              <a:rPr sz="1200" dirty="0">
                <a:latin typeface="Calibri"/>
                <a:cs typeface="Calibri"/>
              </a:rPr>
              <a:t> 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necesitan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evaluar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eficacia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una </a:t>
            </a:r>
            <a:r>
              <a:rPr sz="1200" spc="-5" dirty="0">
                <a:latin typeface="Calibri"/>
                <a:cs typeface="Calibri"/>
              </a:rPr>
              <a:t> organización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materia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 </a:t>
            </a:r>
            <a:r>
              <a:rPr sz="1200" dirty="0">
                <a:latin typeface="Calibri"/>
                <a:cs typeface="Calibri"/>
              </a:rPr>
              <a:t> del </a:t>
            </a:r>
            <a:r>
              <a:rPr sz="1200" spc="-5" dirty="0">
                <a:latin typeface="Calibri"/>
                <a:cs typeface="Calibri"/>
              </a:rPr>
              <a:t>riesgo;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normas,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guías,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procedimientos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12700" marR="30480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códigos de buenas prácticas </a:t>
            </a:r>
            <a:r>
              <a:rPr sz="1200" dirty="0">
                <a:latin typeface="Calibri"/>
                <a:cs typeface="Calibri"/>
              </a:rPr>
              <a:t>que, en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totalidad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5" dirty="0">
                <a:latin typeface="Calibri"/>
                <a:cs typeface="Calibri"/>
              </a:rPr>
              <a:t>en parte,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establecen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cómo se debe tratar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riesgo dentro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contexto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específico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documentos.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7820" y="7261097"/>
            <a:ext cx="1947545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40"/>
              </a:lnSpc>
              <a:spcBef>
                <a:spcPts val="35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18002" y="2412618"/>
            <a:ext cx="3664585" cy="6242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Objeto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</a:t>
            </a:r>
            <a:endParaRPr sz="1200" dirty="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163830" algn="l"/>
              </a:tabLst>
            </a:pPr>
            <a:r>
              <a:rPr sz="1200" dirty="0">
                <a:latin typeface="Calibri"/>
                <a:cs typeface="Calibri"/>
              </a:rPr>
              <a:t>Refere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ma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ivas</a:t>
            </a: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érmi</a:t>
            </a:r>
            <a:r>
              <a:rPr sz="1200" spc="-5" dirty="0">
                <a:latin typeface="Calibri"/>
                <a:cs typeface="Calibri"/>
              </a:rPr>
              <a:t>no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fi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nes</a:t>
            </a: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endParaRPr sz="1200" dirty="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dirty="0">
                <a:latin typeface="Calibri"/>
                <a:cs typeface="Calibri"/>
              </a:rPr>
              <a:t>Marco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Liderazgo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compromiso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Integración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Diseño</a:t>
            </a: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Implementación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Evaluación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Mejora</a:t>
            </a:r>
            <a:endParaRPr sz="1200" dirty="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Proceso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consulta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Alcance,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contexto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criterios.</a:t>
            </a:r>
            <a:endParaRPr sz="1200" dirty="0">
              <a:latin typeface="Calibri"/>
              <a:cs typeface="Calibri"/>
            </a:endParaRP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esgo</a:t>
            </a: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en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</a:t>
            </a:r>
          </a:p>
          <a:p>
            <a:pPr marL="416559" lvl="1" indent="-228600">
              <a:lnSpc>
                <a:spcPct val="10000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ent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revi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</a:p>
          <a:p>
            <a:pPr marL="416559" lvl="1" indent="-228600">
              <a:lnSpc>
                <a:spcPts val="1435"/>
              </a:lnSpc>
              <a:spcBef>
                <a:spcPts val="5"/>
              </a:spcBef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Registro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presentación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informes</a:t>
            </a:r>
            <a:endParaRPr sz="1200" dirty="0">
              <a:latin typeface="Calibri"/>
              <a:cs typeface="Calibri"/>
            </a:endParaRPr>
          </a:p>
          <a:p>
            <a:pPr marL="13970" marR="368300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Principales cambios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comparación con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edición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anterior.</a:t>
            </a:r>
            <a:endParaRPr sz="1200" dirty="0">
              <a:latin typeface="Calibri"/>
              <a:cs typeface="Calibri"/>
            </a:endParaRPr>
          </a:p>
          <a:p>
            <a:pPr marL="13970" marR="182245" lvl="1" indent="173355">
              <a:lnSpc>
                <a:spcPts val="1430"/>
              </a:lnSpc>
              <a:spcBef>
                <a:spcPts val="20"/>
              </a:spcBef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Revisión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 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son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criterios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clave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 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éxito.</a:t>
            </a:r>
            <a:endParaRPr sz="1200" dirty="0">
              <a:latin typeface="Calibri"/>
              <a:cs typeface="Calibri"/>
            </a:endParaRPr>
          </a:p>
          <a:p>
            <a:pPr marL="13970" marR="241300" lvl="1" indent="173355">
              <a:lnSpc>
                <a:spcPts val="1430"/>
              </a:lnSpc>
              <a:spcBef>
                <a:spcPts val="20"/>
              </a:spcBef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Destacar el </a:t>
            </a:r>
            <a:r>
              <a:rPr sz="1200" spc="-5" dirty="0">
                <a:latin typeface="Calibri"/>
                <a:cs typeface="Calibri"/>
              </a:rPr>
              <a:t>liderazgo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dirty="0">
                <a:latin typeface="Calibri"/>
                <a:cs typeface="Calibri"/>
              </a:rPr>
              <a:t>alta </a:t>
            </a:r>
            <a:r>
              <a:rPr sz="1200" spc="-5" dirty="0">
                <a:latin typeface="Calibri"/>
                <a:cs typeface="Calibri"/>
              </a:rPr>
              <a:t>dirección </a:t>
            </a:r>
            <a:r>
              <a:rPr sz="1200" dirty="0">
                <a:latin typeface="Calibri"/>
                <a:cs typeface="Calibri"/>
              </a:rPr>
              <a:t>y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riesgo,</a:t>
            </a:r>
            <a:r>
              <a:rPr sz="1200" spc="-5" dirty="0">
                <a:latin typeface="Calibri"/>
                <a:cs typeface="Calibri"/>
              </a:rPr>
              <a:t> comenzando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</a:p>
          <a:p>
            <a:pPr marL="1397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gobernanza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la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organización.</a:t>
            </a:r>
            <a:endParaRPr sz="1200" dirty="0">
              <a:latin typeface="Calibri"/>
              <a:cs typeface="Calibri"/>
            </a:endParaRPr>
          </a:p>
          <a:p>
            <a:pPr marL="13970" marR="17145" lvl="1" indent="173355">
              <a:lnSpc>
                <a:spcPct val="99800"/>
              </a:lnSpc>
              <a:buAutoNum type="arabicPeriod" startAt="3"/>
              <a:tabLst>
                <a:tab pos="416559" algn="l"/>
              </a:tabLst>
            </a:pPr>
            <a:r>
              <a:rPr sz="1200" spc="-10" dirty="0">
                <a:latin typeface="Calibri"/>
                <a:cs typeface="Calibri"/>
              </a:rPr>
              <a:t>Mayor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énfasis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naturaleza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iterativa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gestión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riesgo, señalando que </a:t>
            </a:r>
            <a:r>
              <a:rPr sz="1200" dirty="0">
                <a:latin typeface="Calibri"/>
                <a:cs typeface="Calibri"/>
              </a:rPr>
              <a:t>las nuevas </a:t>
            </a:r>
            <a:r>
              <a:rPr sz="1200" spc="-5" dirty="0">
                <a:latin typeface="Calibri"/>
                <a:cs typeface="Calibri"/>
              </a:rPr>
              <a:t>experiencias,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 </a:t>
            </a:r>
            <a:r>
              <a:rPr sz="1200" dirty="0">
                <a:latin typeface="Calibri"/>
                <a:cs typeface="Calibri"/>
              </a:rPr>
              <a:t>y análisis </a:t>
            </a:r>
            <a:r>
              <a:rPr sz="1200" spc="-5" dirty="0">
                <a:latin typeface="Calibri"/>
                <a:cs typeface="Calibri"/>
              </a:rPr>
              <a:t>pueden conducir </a:t>
            </a:r>
            <a:r>
              <a:rPr sz="1200" dirty="0">
                <a:latin typeface="Calibri"/>
                <a:cs typeface="Calibri"/>
              </a:rPr>
              <a:t>a una </a:t>
            </a:r>
            <a:r>
              <a:rPr sz="1200" spc="-5" dirty="0">
                <a:latin typeface="Calibri"/>
                <a:cs typeface="Calibri"/>
              </a:rPr>
              <a:t>revisión de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procesos, acciones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cada etapa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 dirty="0">
              <a:latin typeface="Calibri"/>
              <a:cs typeface="Calibri"/>
            </a:endParaRPr>
          </a:p>
          <a:p>
            <a:pPr marL="13970" marR="5080" lvl="1" indent="173355">
              <a:lnSpc>
                <a:spcPct val="99600"/>
              </a:lnSpc>
              <a:spcBef>
                <a:spcPts val="20"/>
              </a:spcBef>
              <a:buAutoNum type="arabicPeriod" startAt="3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Mayor </a:t>
            </a:r>
            <a:r>
              <a:rPr sz="1200" spc="-5" dirty="0">
                <a:latin typeface="Calibri"/>
                <a:cs typeface="Calibri"/>
              </a:rPr>
              <a:t>enfoque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mantener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modelo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 abiertos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adaptarse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múltiples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necesidades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contextos.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40151" y="2023872"/>
            <a:ext cx="0" cy="6675120"/>
          </a:xfrm>
          <a:custGeom>
            <a:avLst/>
            <a:gdLst/>
            <a:ahLst/>
            <a:cxnLst/>
            <a:rect l="l" t="t" r="r" b="b"/>
            <a:pathLst>
              <a:path h="6675120">
                <a:moveTo>
                  <a:pt x="0" y="0"/>
                </a:moveTo>
                <a:lnTo>
                  <a:pt x="0" y="66751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43655" y="1984248"/>
            <a:ext cx="632202" cy="219455"/>
          </a:xfrm>
          <a:prstGeom prst="rect">
            <a:avLst/>
          </a:prstGeom>
        </p:spPr>
      </p:pic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3" action="ppaction://hlinksldjump"/>
          </p:cNvPr>
          <p:cNvSpPr/>
          <p:nvPr/>
        </p:nvSpPr>
        <p:spPr>
          <a:xfrm flipH="1">
            <a:off x="6452287" y="8520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366645" marR="5080" indent="-206121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INTERPRETACIÓN</a:t>
            </a:r>
            <a:r>
              <a:rPr spc="5" dirty="0"/>
              <a:t> </a:t>
            </a:r>
            <a:r>
              <a:rPr spc="-5" dirty="0"/>
              <a:t>E IMPLEMENTACIÓN</a:t>
            </a:r>
            <a:r>
              <a:rPr spc="20" dirty="0"/>
              <a:t> </a:t>
            </a:r>
            <a:r>
              <a:rPr spc="-5" dirty="0"/>
              <a:t>DE</a:t>
            </a:r>
            <a:r>
              <a:rPr spc="5" dirty="0"/>
              <a:t> </a:t>
            </a:r>
            <a:r>
              <a:rPr spc="-5" dirty="0"/>
              <a:t>NORMA </a:t>
            </a:r>
            <a:r>
              <a:rPr spc="-480" dirty="0"/>
              <a:t> </a:t>
            </a:r>
            <a:r>
              <a:rPr spc="-5" dirty="0"/>
              <a:t>ISO17025:2017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0679" y="2542159"/>
            <a:ext cx="294386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</a:pP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interpretar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requisitos necesarios </a:t>
            </a:r>
            <a:r>
              <a:rPr sz="1200" dirty="0">
                <a:latin typeface="Calibri"/>
                <a:cs typeface="Calibri"/>
              </a:rPr>
              <a:t> que </a:t>
            </a:r>
            <a:r>
              <a:rPr sz="1200" spc="-5" dirty="0">
                <a:latin typeface="Calibri"/>
                <a:cs typeface="Calibri"/>
              </a:rPr>
              <a:t>deben cumplir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laboratorios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ensayo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calibración,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facilitando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armonización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criterios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garantizar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 técnica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fiabilidad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resultados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analíticos.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151765">
              <a:lnSpc>
                <a:spcPct val="99700"/>
              </a:lnSpc>
            </a:pPr>
            <a:r>
              <a:rPr sz="1200" dirty="0">
                <a:latin typeface="Calibri"/>
                <a:cs typeface="Calibri"/>
              </a:rPr>
              <a:t>Personal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responsable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calidad,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administrativo o </a:t>
            </a:r>
            <a:r>
              <a:rPr sz="1200" spc="-5" dirty="0">
                <a:latin typeface="Calibri"/>
                <a:cs typeface="Calibri"/>
              </a:rPr>
              <a:t>técnico con responsabilidad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laboratorio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compañía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preste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calibración.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6625" y="2542159"/>
            <a:ext cx="2896870" cy="532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520" indent="-83820">
              <a:lnSpc>
                <a:spcPct val="100000"/>
              </a:lnSpc>
              <a:spcBef>
                <a:spcPts val="100"/>
              </a:spcBef>
              <a:buChar char="-"/>
              <a:tabLst>
                <a:tab pos="96520" algn="l"/>
              </a:tabLst>
            </a:pPr>
            <a:r>
              <a:rPr sz="1200" b="1" dirty="0">
                <a:latin typeface="Calibri"/>
                <a:cs typeface="Calibri"/>
              </a:rPr>
              <a:t>Prólogo</a:t>
            </a:r>
            <a:endParaRPr sz="1200" dirty="0">
              <a:latin typeface="Calibri"/>
              <a:cs typeface="Calibri"/>
            </a:endParaRPr>
          </a:p>
          <a:p>
            <a:pPr marL="96520" indent="-83820">
              <a:lnSpc>
                <a:spcPct val="100000"/>
              </a:lnSpc>
              <a:buChar char="-"/>
              <a:tabLst>
                <a:tab pos="96520" algn="l"/>
              </a:tabLst>
            </a:pPr>
            <a:r>
              <a:rPr sz="1200" b="1" dirty="0">
                <a:latin typeface="Calibri"/>
                <a:cs typeface="Calibri"/>
              </a:rPr>
              <a:t>Prólogo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 </a:t>
            </a:r>
            <a:r>
              <a:rPr sz="1200" b="1" spc="-5" dirty="0">
                <a:latin typeface="Calibri"/>
                <a:cs typeface="Calibri"/>
              </a:rPr>
              <a:t>versión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español</a:t>
            </a:r>
            <a:endParaRPr sz="1200" dirty="0">
              <a:latin typeface="Calibri"/>
              <a:cs typeface="Calibri"/>
            </a:endParaRPr>
          </a:p>
          <a:p>
            <a:pPr marL="96520" indent="-83820">
              <a:lnSpc>
                <a:spcPct val="100000"/>
              </a:lnSpc>
              <a:buChar char="-"/>
              <a:tabLst>
                <a:tab pos="96520" algn="l"/>
              </a:tabLst>
            </a:pPr>
            <a:r>
              <a:rPr sz="1200" b="1" spc="-5" dirty="0">
                <a:latin typeface="Calibri"/>
                <a:cs typeface="Calibri"/>
              </a:rPr>
              <a:t>Introducción</a:t>
            </a:r>
            <a:endParaRPr sz="1200" dirty="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Objeto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</a:t>
            </a:r>
            <a:endParaRPr sz="1200" dirty="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spc="-10" dirty="0">
                <a:latin typeface="Calibri"/>
                <a:cs typeface="Calibri"/>
              </a:rPr>
              <a:t>Referencias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normativas</a:t>
            </a:r>
            <a:endParaRPr sz="1200" dirty="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spc="-15" dirty="0">
                <a:latin typeface="Calibri"/>
                <a:cs typeface="Calibri"/>
              </a:rPr>
              <a:t>Términos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definiciones</a:t>
            </a:r>
            <a:endParaRPr sz="1200" dirty="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Generales</a:t>
            </a:r>
            <a:endParaRPr sz="1200" dirty="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Imparcialidad</a:t>
            </a:r>
            <a:endParaRPr sz="1200" dirty="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Confidencialidad</a:t>
            </a:r>
            <a:endParaRPr sz="1200" dirty="0">
              <a:latin typeface="Calibri"/>
              <a:cs typeface="Calibri"/>
            </a:endParaRPr>
          </a:p>
          <a:p>
            <a:pPr marL="231775" indent="-219710">
              <a:lnSpc>
                <a:spcPct val="100000"/>
              </a:lnSpc>
              <a:buAutoNum type="arabicPeriod"/>
              <a:tabLst>
                <a:tab pos="23241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Relativos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Estructura</a:t>
            </a:r>
            <a:endParaRPr sz="1200" dirty="0">
              <a:latin typeface="Calibri"/>
              <a:cs typeface="Calibri"/>
            </a:endParaRPr>
          </a:p>
          <a:p>
            <a:pPr marL="231775" indent="-219710">
              <a:lnSpc>
                <a:spcPct val="100000"/>
              </a:lnSpc>
              <a:buAutoNum type="arabicPeriod"/>
              <a:tabLst>
                <a:tab pos="23241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Relativos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tus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Recursos</a:t>
            </a:r>
            <a:endParaRPr sz="1200" dirty="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 dirty="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Personales</a:t>
            </a:r>
            <a:endParaRPr sz="1200" dirty="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Instalaciones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condiciones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ambientales</a:t>
            </a:r>
            <a:endParaRPr sz="1200" dirty="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Equipamiento</a:t>
            </a:r>
            <a:endParaRPr sz="1200" dirty="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10" dirty="0">
                <a:latin typeface="Calibri"/>
                <a:cs typeface="Calibri"/>
              </a:rPr>
              <a:t>Trazabilidad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metrológica</a:t>
            </a:r>
            <a:endParaRPr sz="1200" dirty="0">
              <a:latin typeface="Calibri"/>
              <a:cs typeface="Calibri"/>
            </a:endParaRPr>
          </a:p>
          <a:p>
            <a:pPr marL="13970" marR="271145" lvl="1" indent="17208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Productos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Servicios suministrados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externamente</a:t>
            </a:r>
            <a:endParaRPr sz="1200" dirty="0">
              <a:latin typeface="Calibri"/>
              <a:cs typeface="Calibri"/>
            </a:endParaRPr>
          </a:p>
          <a:p>
            <a:pPr marL="231775" indent="-219710">
              <a:lnSpc>
                <a:spcPts val="1435"/>
              </a:lnSpc>
              <a:spcBef>
                <a:spcPts val="5"/>
              </a:spcBef>
              <a:buAutoNum type="arabicPeriod"/>
              <a:tabLst>
                <a:tab pos="23241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endParaRPr sz="1200" dirty="0">
              <a:latin typeface="Calibri"/>
              <a:cs typeface="Calibri"/>
            </a:endParaRPr>
          </a:p>
          <a:p>
            <a:pPr marL="13970" marR="471805" lvl="1" indent="172085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Revisión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solicitudes, ofertas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contratos</a:t>
            </a:r>
            <a:endParaRPr sz="1200" dirty="0">
              <a:latin typeface="Calibri"/>
              <a:cs typeface="Calibri"/>
            </a:endParaRPr>
          </a:p>
          <a:p>
            <a:pPr marL="13970" marR="197485" lvl="1" indent="172085">
              <a:lnSpc>
                <a:spcPts val="1440"/>
              </a:lnSpc>
              <a:spcBef>
                <a:spcPts val="10"/>
              </a:spcBef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Selección verificación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validación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métodos</a:t>
            </a:r>
            <a:endParaRPr sz="1200" dirty="0">
              <a:latin typeface="Calibri"/>
              <a:cs typeface="Calibri"/>
            </a:endParaRPr>
          </a:p>
          <a:p>
            <a:pPr marL="742315" lvl="2" indent="-346710">
              <a:lnSpc>
                <a:spcPts val="1380"/>
              </a:lnSpc>
              <a:buAutoNum type="arabicPeriod"/>
              <a:tabLst>
                <a:tab pos="742950" algn="l"/>
              </a:tabLst>
            </a:pP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verificación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</a:t>
            </a:r>
            <a:endParaRPr sz="1200" dirty="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métodos</a:t>
            </a:r>
            <a:endParaRPr sz="1200" dirty="0">
              <a:latin typeface="Calibri"/>
              <a:cs typeface="Calibri"/>
            </a:endParaRPr>
          </a:p>
          <a:p>
            <a:pPr marL="708660" lvl="2" indent="-346075">
              <a:lnSpc>
                <a:spcPct val="100000"/>
              </a:lnSpc>
              <a:spcBef>
                <a:spcPts val="15"/>
              </a:spcBef>
              <a:buAutoNum type="arabicPeriod" startAt="2"/>
              <a:tabLst>
                <a:tab pos="709295" algn="l"/>
              </a:tabLst>
            </a:pPr>
            <a:r>
              <a:rPr sz="1200" dirty="0">
                <a:latin typeface="Calibri"/>
                <a:cs typeface="Calibri"/>
              </a:rPr>
              <a:t>Validación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métodos</a:t>
            </a:r>
            <a:endParaRPr sz="1200" dirty="0">
              <a:latin typeface="Calibri"/>
              <a:cs typeface="Calibri"/>
            </a:endParaRPr>
          </a:p>
          <a:p>
            <a:pPr marL="414655" lvl="1" indent="-229235">
              <a:lnSpc>
                <a:spcPts val="1435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Muestreo</a:t>
            </a:r>
            <a:endParaRPr sz="1200" dirty="0">
              <a:latin typeface="Calibri"/>
              <a:cs typeface="Calibri"/>
            </a:endParaRPr>
          </a:p>
          <a:p>
            <a:pPr marL="13970" marR="90170" lvl="1" indent="172085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Manipulación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ítems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ensayo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calibración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36008" y="2265532"/>
            <a:ext cx="633948" cy="226863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396996" y="2148839"/>
            <a:ext cx="0" cy="6126480"/>
          </a:xfrm>
          <a:custGeom>
            <a:avLst/>
            <a:gdLst/>
            <a:ahLst/>
            <a:cxnLst/>
            <a:rect l="l" t="t" r="r" b="b"/>
            <a:pathLst>
              <a:path h="6126480">
                <a:moveTo>
                  <a:pt x="0" y="0"/>
                </a:moveTo>
                <a:lnTo>
                  <a:pt x="0" y="61264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78106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58055"/>
              </p:ext>
            </p:extLst>
          </p:nvPr>
        </p:nvGraphicFramePr>
        <p:xfrm>
          <a:off x="457200" y="1371600"/>
          <a:ext cx="6172200" cy="3153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6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3743">
                <a:tc>
                  <a:txBody>
                    <a:bodyPr/>
                    <a:lstStyle/>
                    <a:p>
                      <a:pPr marL="31750">
                        <a:lnSpc>
                          <a:spcPts val="1285"/>
                        </a:lnSpc>
                      </a:pPr>
                      <a:endParaRPr sz="13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285"/>
                        </a:lnSpc>
                      </a:pPr>
                      <a:endParaRPr sz="135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17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35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" action="ppaction://hlinksldjump"/>
                        </a:rPr>
                        <a:t>AMEF</a:t>
                      </a:r>
                      <a:r>
                        <a:rPr sz="1350" u="sng" spc="-1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" action="ppaction://hlinksldjump"/>
                        </a:rPr>
                        <a:t> </a:t>
                      </a:r>
                      <a:r>
                        <a:rPr sz="135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" action="ppaction://hlinksldjump"/>
                        </a:rPr>
                        <a:t>en</a:t>
                      </a:r>
                      <a:r>
                        <a:rPr sz="1350" u="sng" spc="-1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" action="ppaction://hlinksldjump"/>
                        </a:rPr>
                        <a:t> </a:t>
                      </a:r>
                      <a:r>
                        <a:rPr sz="135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" action="ppaction://hlinksldjump"/>
                        </a:rPr>
                        <a:t>reversa</a:t>
                      </a:r>
                      <a:endParaRPr sz="1350" dirty="0">
                        <a:latin typeface="Calibri"/>
                        <a:cs typeface="Calibri"/>
                      </a:endParaRP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es-MX" sz="1350" spc="-5" dirty="0">
                          <a:latin typeface="Calibri"/>
                          <a:cs typeface="Calibri"/>
                        </a:rPr>
                        <a:t>54</a:t>
                      </a:r>
                      <a:endParaRPr sz="1350" dirty="0">
                        <a:latin typeface="Calibri"/>
                        <a:cs typeface="Calibri"/>
                      </a:endParaRPr>
                    </a:p>
                  </a:txBody>
                  <a:tcPr marL="0" marR="0" marT="190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69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5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SPC</a:t>
                      </a:r>
                      <a:r>
                        <a:rPr sz="1350" u="sng" spc="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 </a:t>
                      </a:r>
                      <a:r>
                        <a:rPr sz="135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Avanzado</a:t>
                      </a:r>
                      <a:r>
                        <a:rPr sz="1350" u="sng" spc="6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 </a:t>
                      </a:r>
                      <a:r>
                        <a:rPr sz="1350" u="sng" spc="-1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(Control</a:t>
                      </a:r>
                      <a:r>
                        <a:rPr sz="1350" u="sng" spc="1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 </a:t>
                      </a:r>
                      <a:r>
                        <a:rPr sz="135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estadístico</a:t>
                      </a:r>
                      <a:r>
                        <a:rPr sz="1350" u="sng" spc="2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 </a:t>
                      </a:r>
                      <a:r>
                        <a:rPr sz="135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de</a:t>
                      </a:r>
                      <a:r>
                        <a:rPr sz="1350" u="sng" spc="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 </a:t>
                      </a:r>
                      <a:r>
                        <a:rPr sz="135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procesos)</a:t>
                      </a:r>
                      <a:endParaRPr sz="1350" dirty="0">
                        <a:latin typeface="Calibri"/>
                        <a:cs typeface="Calibri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s-MX" sz="1350" spc="-5" dirty="0">
                          <a:latin typeface="Calibri"/>
                          <a:cs typeface="Calibri"/>
                        </a:rPr>
                        <a:t>55</a:t>
                      </a:r>
                      <a:endParaRPr sz="1350" dirty="0">
                        <a:latin typeface="Calibri"/>
                        <a:cs typeface="Calibri"/>
                      </a:endParaRPr>
                    </a:p>
                  </a:txBody>
                  <a:tcPr marL="0" marR="0" marT="2032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889">
                <a:tc>
                  <a:txBody>
                    <a:bodyPr/>
                    <a:lstStyle/>
                    <a:p>
                      <a:pPr marL="3175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5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4" action="ppaction://hlinksldjump"/>
                        </a:rPr>
                        <a:t>Interpretación</a:t>
                      </a:r>
                      <a:r>
                        <a:rPr lang="es-MX" sz="135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4" action="ppaction://hlinksldjump"/>
                        </a:rPr>
                        <a:t> e Implementación</a:t>
                      </a:r>
                      <a:r>
                        <a:rPr lang="es-MX" sz="1350" u="sng" spc="2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4" action="ppaction://hlinksldjump"/>
                        </a:rPr>
                        <a:t> </a:t>
                      </a:r>
                      <a:r>
                        <a:rPr lang="es-MX" sz="135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4" action="ppaction://hlinksldjump"/>
                        </a:rPr>
                        <a:t>de</a:t>
                      </a:r>
                      <a:r>
                        <a:rPr lang="es-MX" sz="1350" u="sng" spc="2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4" action="ppaction://hlinksldjump"/>
                        </a:rPr>
                        <a:t> </a:t>
                      </a:r>
                      <a:r>
                        <a:rPr lang="es-MX" sz="135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4" action="ppaction://hlinksldjump"/>
                        </a:rPr>
                        <a:t>la</a:t>
                      </a:r>
                      <a:r>
                        <a:rPr lang="es-MX" sz="1350" u="sng" spc="-2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4" action="ppaction://hlinksldjump"/>
                        </a:rPr>
                        <a:t> </a:t>
                      </a:r>
                      <a:r>
                        <a:rPr lang="es-MX" sz="135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4" action="ppaction://hlinksldjump"/>
                        </a:rPr>
                        <a:t>norma FSSC 22000</a:t>
                      </a:r>
                      <a:endParaRPr lang="es-MX" sz="1350" dirty="0">
                        <a:latin typeface="+mn-lt"/>
                        <a:cs typeface="Calibri"/>
                      </a:endParaRPr>
                    </a:p>
                    <a:p>
                      <a:pPr marL="3175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5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TWI</a:t>
                      </a:r>
                      <a:r>
                        <a:rPr lang="es-MX" sz="1350" u="sng" spc="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 </a:t>
                      </a:r>
                      <a:r>
                        <a:rPr lang="es-MX" sz="135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–</a:t>
                      </a:r>
                      <a:r>
                        <a:rPr lang="es-MX" sz="1350" u="sng" spc="-1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 </a:t>
                      </a:r>
                      <a:r>
                        <a:rPr lang="es-MX" sz="135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Job</a:t>
                      </a:r>
                      <a:r>
                        <a:rPr lang="es-MX" sz="1350" u="sng" spc="-4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 </a:t>
                      </a:r>
                      <a:r>
                        <a:rPr lang="es-MX" sz="135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Instruction</a:t>
                      </a:r>
                      <a:r>
                        <a:rPr lang="es-MX" sz="1350" u="sng" spc="1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 </a:t>
                      </a:r>
                      <a:r>
                        <a:rPr lang="es-MX" sz="135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(Instrucción</a:t>
                      </a:r>
                      <a:r>
                        <a:rPr lang="es-MX" sz="1350" u="sng" spc="1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 </a:t>
                      </a:r>
                      <a:r>
                        <a:rPr lang="es-MX" sz="135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de</a:t>
                      </a:r>
                      <a:r>
                        <a:rPr lang="es-MX" sz="1350" u="sng" spc="2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 </a:t>
                      </a:r>
                      <a:r>
                        <a:rPr lang="es-MX" sz="135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trabajo</a:t>
                      </a:r>
                      <a:r>
                        <a:rPr lang="es-MX" sz="1350" u="sng" spc="5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 </a:t>
                      </a:r>
                      <a:r>
                        <a:rPr lang="es-MX" sz="135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–</a:t>
                      </a:r>
                      <a:r>
                        <a:rPr lang="es-MX" sz="1350" u="sng" spc="-3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 </a:t>
                      </a:r>
                      <a:r>
                        <a:rPr lang="es-MX" sz="135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+mn-lt"/>
                          <a:cs typeface="Calibri"/>
                          <a:hlinkClick r:id="rId5" action="ppaction://hlinksldjump"/>
                        </a:rPr>
                        <a:t>TWI)                                                             </a:t>
                      </a:r>
                      <a:endParaRPr lang="es-MX" sz="1350" dirty="0">
                        <a:latin typeface="+mn-lt"/>
                        <a:cs typeface="Calibri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135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es-MX" sz="1350" spc="-5" dirty="0">
                          <a:latin typeface="Calibri"/>
                          <a:cs typeface="Calibri"/>
                        </a:rPr>
                        <a:t>56</a:t>
                      </a: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es-MX" sz="1350" spc="-5" dirty="0">
                          <a:latin typeface="Calibri"/>
                          <a:cs typeface="Calibri"/>
                        </a:rPr>
                        <a:t>57</a:t>
                      </a:r>
                      <a:endParaRPr sz="135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36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1350" dirty="0">
                        <a:latin typeface="Calibri"/>
                        <a:cs typeface="Calibri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2032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3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350" dirty="0">
                        <a:latin typeface="Calibri"/>
                        <a:cs typeface="Calibri"/>
                      </a:endParaRPr>
                    </a:p>
                  </a:txBody>
                  <a:tcPr marL="0" marR="0" marT="190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1905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69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37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0" marR="0" marT="2032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3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ts val="1275"/>
                        </a:lnSpc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2032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51162" y="524486"/>
            <a:ext cx="2604325" cy="354258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5" name="CuadroTexto 4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1655" y="1008888"/>
            <a:ext cx="2919095" cy="4412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5290" lvl="1" indent="-231140">
              <a:lnSpc>
                <a:spcPts val="1435"/>
              </a:lnSpc>
              <a:spcBef>
                <a:spcPts val="100"/>
              </a:spcBef>
              <a:buAutoNum type="arabicPeriod" startAt="5"/>
              <a:tabLst>
                <a:tab pos="415925" algn="l"/>
              </a:tabLst>
            </a:pPr>
            <a:r>
              <a:rPr sz="1200" dirty="0">
                <a:latin typeface="Calibri"/>
                <a:cs typeface="Calibri"/>
              </a:rPr>
              <a:t>Re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é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ni</a:t>
            </a:r>
            <a:r>
              <a:rPr sz="1200" spc="-5" dirty="0">
                <a:latin typeface="Calibri"/>
                <a:cs typeface="Calibri"/>
              </a:rPr>
              <a:t>cos</a:t>
            </a:r>
            <a:endParaRPr sz="1200" dirty="0">
              <a:latin typeface="Calibri"/>
              <a:cs typeface="Calibri"/>
            </a:endParaRPr>
          </a:p>
          <a:p>
            <a:pPr marL="12700" marR="405765" lvl="1" indent="173355">
              <a:lnSpc>
                <a:spcPts val="1440"/>
              </a:lnSpc>
              <a:spcBef>
                <a:spcPts val="40"/>
              </a:spcBef>
              <a:buAutoNum type="arabicPeriod" startAt="5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Eval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ert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um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 </a:t>
            </a:r>
            <a:r>
              <a:rPr sz="1200" dirty="0">
                <a:latin typeface="Calibri"/>
                <a:cs typeface="Calibri"/>
              </a:rPr>
              <a:t>medición</a:t>
            </a:r>
          </a:p>
          <a:p>
            <a:pPr marL="12700" marR="372745" lvl="1" indent="172085">
              <a:lnSpc>
                <a:spcPts val="1440"/>
              </a:lnSpc>
              <a:spcBef>
                <a:spcPts val="15"/>
              </a:spcBef>
              <a:buAutoNum type="arabicPeriod" startAt="5"/>
              <a:tabLst>
                <a:tab pos="415925" algn="l"/>
              </a:tabLst>
            </a:pPr>
            <a:r>
              <a:rPr sz="1200" dirty="0">
                <a:latin typeface="Calibri"/>
                <a:cs typeface="Calibri"/>
              </a:rPr>
              <a:t>Aseg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rami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nto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val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dez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 </a:t>
            </a:r>
            <a:r>
              <a:rPr sz="1200" spc="-5" dirty="0">
                <a:latin typeface="Calibri"/>
                <a:cs typeface="Calibri"/>
              </a:rPr>
              <a:t>resultados.</a:t>
            </a:r>
            <a:endParaRPr sz="1200" dirty="0">
              <a:latin typeface="Calibri"/>
              <a:cs typeface="Calibri"/>
            </a:endParaRPr>
          </a:p>
          <a:p>
            <a:pPr marL="415290" lvl="1" indent="-231140">
              <a:lnSpc>
                <a:spcPts val="1390"/>
              </a:lnSpc>
              <a:buAutoNum type="arabicPeriod" startAt="5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Informe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Resultados</a:t>
            </a:r>
            <a:endParaRPr sz="1200" dirty="0">
              <a:latin typeface="Calibri"/>
              <a:cs typeface="Calibri"/>
            </a:endParaRPr>
          </a:p>
          <a:p>
            <a:pPr marL="707390" lvl="2" indent="-344805">
              <a:lnSpc>
                <a:spcPts val="1435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 dirty="0">
              <a:latin typeface="Calibri"/>
              <a:cs typeface="Calibri"/>
            </a:endParaRPr>
          </a:p>
          <a:p>
            <a:pPr marL="12700" marR="299720" lvl="2" indent="350520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Requisitos comunes </a:t>
            </a:r>
            <a:r>
              <a:rPr sz="1200" dirty="0">
                <a:latin typeface="Calibri"/>
                <a:cs typeface="Calibri"/>
              </a:rPr>
              <a:t>para los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spc="-15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sayos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b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ues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eo</a:t>
            </a:r>
          </a:p>
          <a:p>
            <a:pPr marL="12700" marR="337185" lvl="2" indent="350520">
              <a:lnSpc>
                <a:spcPts val="1440"/>
              </a:lnSpc>
              <a:spcBef>
                <a:spcPts val="25"/>
              </a:spcBef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específicos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ensayos</a:t>
            </a:r>
            <a:endParaRPr sz="1200" dirty="0">
              <a:latin typeface="Calibri"/>
              <a:cs typeface="Calibri"/>
            </a:endParaRPr>
          </a:p>
          <a:p>
            <a:pPr marL="12700" marR="343535" lvl="2" indent="350520">
              <a:lnSpc>
                <a:spcPts val="1430"/>
              </a:lnSpc>
              <a:buAutoNum type="arabicPeriod"/>
              <a:tabLst>
                <a:tab pos="708025" algn="l"/>
              </a:tabLst>
            </a:pPr>
            <a:r>
              <a:rPr sz="1200" dirty="0">
                <a:latin typeface="Calibri"/>
                <a:cs typeface="Calibri"/>
              </a:rPr>
              <a:t>Requisi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pecífi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 </a:t>
            </a:r>
            <a:r>
              <a:rPr sz="1200" spc="-5" dirty="0">
                <a:latin typeface="Calibri"/>
                <a:cs typeface="Calibri"/>
              </a:rPr>
              <a:t>certificados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calibración</a:t>
            </a:r>
            <a:endParaRPr sz="1200" dirty="0">
              <a:latin typeface="Calibri"/>
              <a:cs typeface="Calibri"/>
            </a:endParaRPr>
          </a:p>
          <a:p>
            <a:pPr marL="12700" marR="521970" lvl="2" indent="350520">
              <a:lnSpc>
                <a:spcPts val="1440"/>
              </a:lnSpc>
              <a:spcBef>
                <a:spcPts val="20"/>
              </a:spcBef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Información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muestreo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específicos</a:t>
            </a:r>
            <a:endParaRPr sz="1200" dirty="0">
              <a:latin typeface="Calibri"/>
              <a:cs typeface="Calibri"/>
            </a:endParaRPr>
          </a:p>
          <a:p>
            <a:pPr marL="707390" lvl="2" indent="-344805">
              <a:lnSpc>
                <a:spcPts val="138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Información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sobre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declaraciones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conformidad</a:t>
            </a:r>
            <a:endParaRPr sz="1200" dirty="0">
              <a:latin typeface="Calibri"/>
              <a:cs typeface="Calibri"/>
            </a:endParaRPr>
          </a:p>
          <a:p>
            <a:pPr marL="12700" marR="328295" lvl="2" indent="350520">
              <a:lnSpc>
                <a:spcPct val="100000"/>
              </a:lnSpc>
              <a:buAutoNum type="arabicPeriod" startAt="7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Información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sobre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opiniones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interpretaciones</a:t>
            </a:r>
            <a:endParaRPr sz="1200" dirty="0">
              <a:latin typeface="Calibri"/>
              <a:cs typeface="Calibri"/>
            </a:endParaRPr>
          </a:p>
          <a:p>
            <a:pPr marL="707390" lvl="2" indent="-344805">
              <a:lnSpc>
                <a:spcPct val="100000"/>
              </a:lnSpc>
              <a:spcBef>
                <a:spcPts val="15"/>
              </a:spcBef>
              <a:buAutoNum type="arabicPeriod" startAt="7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Modificaciones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informes</a:t>
            </a:r>
            <a:endParaRPr sz="1200" dirty="0">
              <a:latin typeface="Calibri"/>
              <a:cs typeface="Calibri"/>
            </a:endParaRPr>
          </a:p>
          <a:p>
            <a:pPr marL="415290" lvl="1" indent="-231140">
              <a:lnSpc>
                <a:spcPct val="100000"/>
              </a:lnSpc>
              <a:buAutoNum type="arabicPeriod" startAt="5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Quejas</a:t>
            </a:r>
            <a:endParaRPr sz="1200" dirty="0">
              <a:latin typeface="Calibri"/>
              <a:cs typeface="Calibri"/>
            </a:endParaRPr>
          </a:p>
          <a:p>
            <a:pPr marL="494030" lvl="1" indent="-309880">
              <a:lnSpc>
                <a:spcPts val="1435"/>
              </a:lnSpc>
              <a:buAutoNum type="arabicPeriod" startAt="5"/>
              <a:tabLst>
                <a:tab pos="494665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ajo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</a:t>
            </a:r>
            <a:r>
              <a:rPr sz="1200" spc="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e</a:t>
            </a:r>
          </a:p>
          <a:p>
            <a:pPr marL="12700" marR="271780" lvl="1" indent="173355">
              <a:lnSpc>
                <a:spcPts val="1430"/>
              </a:lnSpc>
              <a:spcBef>
                <a:spcPts val="50"/>
              </a:spcBef>
              <a:buAutoNum type="arabicPeriod" startAt="5"/>
              <a:tabLst>
                <a:tab pos="494665" algn="l"/>
              </a:tabLst>
            </a:pP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información.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7600" y="990600"/>
            <a:ext cx="2812415" cy="4417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775" indent="-219710">
              <a:lnSpc>
                <a:spcPct val="100000"/>
              </a:lnSpc>
              <a:spcBef>
                <a:spcPts val="100"/>
              </a:spcBef>
              <a:buAutoNum type="arabicPeriod" startAt="8"/>
              <a:tabLst>
                <a:tab pos="23241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Opciones</a:t>
            </a:r>
            <a:endParaRPr sz="1200">
              <a:latin typeface="Calibri"/>
              <a:cs typeface="Calibri"/>
            </a:endParaRPr>
          </a:p>
          <a:p>
            <a:pPr marL="707390" lvl="2" indent="-344805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>
              <a:latin typeface="Calibri"/>
              <a:cs typeface="Calibri"/>
            </a:endParaRPr>
          </a:p>
          <a:p>
            <a:pPr marL="707390" lvl="2" indent="-344805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 A</a:t>
            </a:r>
            <a:endParaRPr sz="1200">
              <a:latin typeface="Calibri"/>
              <a:cs typeface="Calibri"/>
            </a:endParaRPr>
          </a:p>
          <a:p>
            <a:pPr marL="707390" lvl="2" indent="-344805">
              <a:lnSpc>
                <a:spcPts val="1435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 B</a:t>
            </a:r>
            <a:endParaRPr sz="1200">
              <a:latin typeface="Calibri"/>
              <a:cs typeface="Calibri"/>
            </a:endParaRPr>
          </a:p>
          <a:p>
            <a:pPr marL="12700" marR="5080" lvl="1" indent="173355">
              <a:lnSpc>
                <a:spcPts val="1440"/>
              </a:lnSpc>
              <a:spcBef>
                <a:spcPts val="45"/>
              </a:spcBef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Documentación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(Opción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A)</a:t>
            </a:r>
            <a:endParaRPr sz="1200">
              <a:latin typeface="Calibri"/>
              <a:cs typeface="Calibri"/>
            </a:endParaRPr>
          </a:p>
          <a:p>
            <a:pPr marL="12700" marR="15240" lvl="1" indent="173355">
              <a:lnSpc>
                <a:spcPts val="1430"/>
              </a:lnSpc>
              <a:spcBef>
                <a:spcPts val="5"/>
              </a:spcBef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documentos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gestión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ts val="1415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registros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Acciones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abordar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(Opción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A)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Acciones Correctivas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(Opción </a:t>
            </a:r>
            <a:r>
              <a:rPr sz="1200" dirty="0">
                <a:latin typeface="Calibri"/>
                <a:cs typeface="Calibri"/>
              </a:rPr>
              <a:t>A)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Auditorías internas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(Opción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A)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Revisiones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(Opción </a:t>
            </a:r>
            <a:r>
              <a:rPr sz="1200" dirty="0">
                <a:latin typeface="Calibri"/>
                <a:cs typeface="Calibri"/>
              </a:rPr>
              <a:t>A)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ts val="1435"/>
              </a:lnSpc>
              <a:buAutoNum type="arabicPeriod" startAt="8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Auditor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</a:t>
            </a:r>
            <a:endParaRPr sz="1200">
              <a:latin typeface="Calibri"/>
              <a:cs typeface="Calibri"/>
            </a:endParaRPr>
          </a:p>
          <a:p>
            <a:pPr marL="186055" marR="861060" lvl="1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pt</a:t>
            </a:r>
            <a:r>
              <a:rPr sz="1200" spc="-5" dirty="0">
                <a:latin typeface="Calibri"/>
                <a:cs typeface="Calibri"/>
              </a:rPr>
              <a:t>os 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5" dirty="0">
                <a:latin typeface="Calibri"/>
                <a:cs typeface="Calibri"/>
              </a:rPr>
              <a:t> 19011:2018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ts val="1415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ts val="1435"/>
              </a:lnSpc>
              <a:buAutoNum type="arabicPeriod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Roles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responsabilidades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86055" marR="302260" lvl="1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Objetivo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alcance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criterios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ts val="1405"/>
              </a:lnSpc>
              <a:buAutoNum type="arabicPeriod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Gestión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415290" algn="l"/>
              </a:tabLst>
            </a:pPr>
            <a:r>
              <a:rPr sz="1200" spc="-10" dirty="0">
                <a:latin typeface="Calibri"/>
                <a:cs typeface="Calibri"/>
              </a:rPr>
              <a:t>Realización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5" name="CuadroTexto 4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770890" marR="5080" indent="386715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INTERPRETACIÓN</a:t>
            </a:r>
            <a:r>
              <a:rPr spc="5" dirty="0"/>
              <a:t> </a:t>
            </a:r>
            <a:r>
              <a:rPr spc="-5" dirty="0"/>
              <a:t>Y</a:t>
            </a:r>
            <a:r>
              <a:rPr dirty="0"/>
              <a:t> </a:t>
            </a:r>
            <a:r>
              <a:rPr spc="-5" dirty="0"/>
              <a:t>FORMACIÓN</a:t>
            </a:r>
            <a:r>
              <a:rPr spc="5" dirty="0"/>
              <a:t> </a:t>
            </a:r>
            <a:r>
              <a:rPr spc="-10" dirty="0"/>
              <a:t>DE </a:t>
            </a:r>
            <a:r>
              <a:rPr spc="-5" dirty="0"/>
              <a:t> </a:t>
            </a:r>
            <a:r>
              <a:rPr dirty="0"/>
              <a:t>AUDITOR</a:t>
            </a:r>
            <a:r>
              <a:rPr spc="-10" dirty="0"/>
              <a:t> </a:t>
            </a:r>
            <a:r>
              <a:rPr spc="-5" dirty="0"/>
              <a:t>INTERNO</a:t>
            </a:r>
            <a:r>
              <a:rPr spc="-10" dirty="0"/>
              <a:t> </a:t>
            </a:r>
            <a:r>
              <a:rPr spc="-5" dirty="0"/>
              <a:t>NORMA</a:t>
            </a:r>
            <a:r>
              <a:rPr spc="-10" dirty="0"/>
              <a:t> </a:t>
            </a:r>
            <a:r>
              <a:rPr dirty="0"/>
              <a:t>IS0</a:t>
            </a:r>
            <a:r>
              <a:rPr spc="-10" dirty="0"/>
              <a:t> </a:t>
            </a:r>
            <a:r>
              <a:rPr spc="-5" dirty="0"/>
              <a:t>9001:2015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613786"/>
            <a:ext cx="2308225" cy="93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Adquirir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conocimientos, </a:t>
            </a:r>
            <a:r>
              <a:rPr sz="1200" spc="-5" dirty="0">
                <a:latin typeface="Calibri"/>
                <a:cs typeface="Calibri"/>
              </a:rPr>
              <a:t> habilidades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necesarias </a:t>
            </a:r>
            <a:r>
              <a:rPr sz="1200" dirty="0">
                <a:latin typeface="Calibri"/>
                <a:cs typeface="Calibri"/>
              </a:rPr>
              <a:t> para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auditorías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4208" y="3711066"/>
            <a:ext cx="2251710" cy="1118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Inge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ie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ali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actur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,  </a:t>
            </a:r>
            <a:r>
              <a:rPr sz="1200" spc="-5" dirty="0">
                <a:latin typeface="Calibri"/>
                <a:cs typeface="Calibri"/>
              </a:rPr>
              <a:t>Procesos,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Producción,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endParaRPr sz="1200">
              <a:latin typeface="Calibri"/>
              <a:cs typeface="Calibri"/>
            </a:endParaRPr>
          </a:p>
          <a:p>
            <a:pPr marL="12700" marR="86995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Cliente y </a:t>
            </a:r>
            <a:r>
              <a:rPr sz="1200" spc="-5" dirty="0">
                <a:latin typeface="Calibri"/>
                <a:cs typeface="Calibri"/>
              </a:rPr>
              <a:t>personal interesado en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procesos.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208" y="4989957"/>
            <a:ext cx="1953260" cy="577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60"/>
              </a:lnSpc>
              <a:spcBef>
                <a:spcPts val="30"/>
              </a:spcBef>
            </a:pPr>
            <a:r>
              <a:rPr sz="1200" dirty="0">
                <a:latin typeface="Calibri"/>
                <a:cs typeface="Calibri"/>
              </a:rPr>
              <a:t>30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22219" y="2612263"/>
            <a:ext cx="3220085" cy="39624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2499"/>
              </a:lnSpc>
              <a:spcBef>
                <a:spcPts val="60"/>
              </a:spcBef>
            </a:pPr>
            <a:r>
              <a:rPr sz="1200" b="1" spc="-5" dirty="0">
                <a:latin typeface="Calibri"/>
                <a:cs typeface="Calibri"/>
              </a:rPr>
              <a:t>Módulo 1: Sistemas </a:t>
            </a:r>
            <a:r>
              <a:rPr sz="1200" b="1" dirty="0">
                <a:latin typeface="Calibri"/>
                <a:cs typeface="Calibri"/>
              </a:rPr>
              <a:t>de </a:t>
            </a:r>
            <a:r>
              <a:rPr sz="1200" b="1" spc="-5" dirty="0">
                <a:latin typeface="Calibri"/>
                <a:cs typeface="Calibri"/>
              </a:rPr>
              <a:t>gestión </a:t>
            </a:r>
            <a:r>
              <a:rPr sz="1200" b="1" dirty="0">
                <a:latin typeface="Calibri"/>
                <a:cs typeface="Calibri"/>
              </a:rPr>
              <a:t>de </a:t>
            </a:r>
            <a:r>
              <a:rPr sz="1200" b="1" spc="-5" dirty="0">
                <a:latin typeface="Calibri"/>
                <a:cs typeface="Calibri"/>
              </a:rPr>
              <a:t>calidad </a:t>
            </a:r>
            <a:r>
              <a:rPr sz="1200" b="1" spc="-10" dirty="0">
                <a:latin typeface="Calibri"/>
                <a:cs typeface="Calibri"/>
              </a:rPr>
              <a:t>ISO </a:t>
            </a:r>
            <a:r>
              <a:rPr sz="1200" b="1" spc="-5" dirty="0">
                <a:latin typeface="Calibri"/>
                <a:cs typeface="Calibri"/>
              </a:rPr>
              <a:t>9001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Interpretación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la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norma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9001:2015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78023" y="3165475"/>
            <a:ext cx="946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Calibri"/>
                <a:cs typeface="Calibri"/>
              </a:rPr>
              <a:t>1.</a:t>
            </a:r>
            <a:r>
              <a:rPr sz="1200" b="1" dirty="0">
                <a:latin typeface="Calibri"/>
                <a:cs typeface="Calibri"/>
              </a:rPr>
              <a:t>Introducción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78023" y="3532759"/>
            <a:ext cx="2513330" cy="393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lvl="1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Antecedentes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estándar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9001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Resumen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principales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78023" y="4079875"/>
            <a:ext cx="140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5" dirty="0">
                <a:latin typeface="Calibri"/>
                <a:cs typeface="Calibri"/>
              </a:rPr>
              <a:t>2.</a:t>
            </a:r>
            <a:r>
              <a:rPr sz="1200" b="1" spc="5" dirty="0">
                <a:latin typeface="Calibri"/>
                <a:cs typeface="Calibri"/>
              </a:rPr>
              <a:t>Estudio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norma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78023" y="4447413"/>
            <a:ext cx="3323590" cy="941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lvl="1" indent="-26225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74955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Relación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sistemas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78023" y="5543169"/>
            <a:ext cx="2931795" cy="2223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7640" indent="-155575">
              <a:lnSpc>
                <a:spcPct val="100000"/>
              </a:lnSpc>
              <a:spcBef>
                <a:spcPts val="100"/>
              </a:spcBef>
              <a:buSzPct val="91666"/>
              <a:buAutoNum type="arabicPeriod" startAt="3"/>
              <a:tabLst>
                <a:tab pos="168275" algn="l"/>
              </a:tabLst>
            </a:pPr>
            <a:r>
              <a:rPr sz="1200" b="1" spc="-5" dirty="0">
                <a:latin typeface="Calibri"/>
                <a:cs typeface="Calibri"/>
              </a:rPr>
              <a:t>Sistemas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gestión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calidad </a:t>
            </a:r>
            <a:r>
              <a:rPr sz="1200" b="1" dirty="0">
                <a:latin typeface="Calibri"/>
                <a:cs typeface="Calibri"/>
              </a:rPr>
              <a:t>—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requisitos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 startAt="3"/>
            </a:pPr>
            <a:endParaRPr sz="1150" dirty="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Objeto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</a:t>
            </a:r>
            <a:endParaRPr sz="1200" dirty="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as</a:t>
            </a: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15" dirty="0">
                <a:latin typeface="Calibri"/>
                <a:cs typeface="Calibri"/>
              </a:rPr>
              <a:t>Términos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definiciones</a:t>
            </a:r>
            <a:endParaRPr sz="1200" dirty="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tex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rga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zac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ón</a:t>
            </a:r>
            <a:endParaRPr sz="1200" dirty="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Liderazgo</a:t>
            </a:r>
            <a:endParaRPr sz="1200" dirty="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Planificación</a:t>
            </a:r>
            <a:endParaRPr sz="1200" dirty="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Soporte</a:t>
            </a:r>
            <a:endParaRPr sz="1200" dirty="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Operación</a:t>
            </a:r>
            <a:endParaRPr sz="1200" dirty="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</a:t>
            </a:r>
            <a:endParaRPr sz="1200" dirty="0">
              <a:latin typeface="Calibri"/>
              <a:cs typeface="Calibri"/>
            </a:endParaRPr>
          </a:p>
          <a:p>
            <a:pPr marL="320040" lvl="1" indent="-30797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320675" algn="l"/>
              </a:tabLst>
            </a:pPr>
            <a:r>
              <a:rPr sz="1200" spc="-5" dirty="0">
                <a:latin typeface="Calibri"/>
                <a:cs typeface="Calibri"/>
              </a:rPr>
              <a:t>Mejora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04359" y="2339035"/>
            <a:ext cx="630936" cy="218541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2897123" y="2226564"/>
            <a:ext cx="0" cy="5577840"/>
          </a:xfrm>
          <a:custGeom>
            <a:avLst/>
            <a:gdLst/>
            <a:ahLst/>
            <a:cxnLst/>
            <a:rect l="l" t="t" r="r" b="b"/>
            <a:pathLst>
              <a:path h="5577840">
                <a:moveTo>
                  <a:pt x="0" y="0"/>
                </a:moveTo>
                <a:lnTo>
                  <a:pt x="0" y="55778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Grupo 14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6" name="CuadroTexto 15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8" name="Grupo 17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9" name="CuadroTexto 18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21" name="Flecha derecha 20">
            <a:hlinkClick r:id="rId4" action="ppaction://hlinksldjump"/>
          </p:cNvPr>
          <p:cNvSpPr/>
          <p:nvPr/>
        </p:nvSpPr>
        <p:spPr>
          <a:xfrm flipH="1">
            <a:off x="6465336" y="7804404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208" y="886714"/>
            <a:ext cx="3533775" cy="752665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185420">
              <a:lnSpc>
                <a:spcPts val="1430"/>
              </a:lnSpc>
              <a:spcBef>
                <a:spcPts val="155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5" dirty="0">
                <a:latin typeface="Calibri"/>
                <a:cs typeface="Calibri"/>
              </a:rPr>
              <a:t> 2: Auditoría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los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Sistemas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Gestión</a:t>
            </a:r>
            <a:r>
              <a:rPr sz="1200" b="1" spc="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5" dirty="0">
                <a:latin typeface="Calibri"/>
                <a:cs typeface="Calibri"/>
              </a:rPr>
              <a:t>la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(Aplicación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19011:2018)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b="1" spc="-5" dirty="0">
                <a:latin typeface="Calibri"/>
                <a:cs typeface="Calibri"/>
              </a:rPr>
              <a:t>Alcance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67640" indent="-15557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68275" algn="l"/>
              </a:tabLst>
            </a:pPr>
            <a:r>
              <a:rPr sz="1200" b="1" spc="-5" dirty="0">
                <a:latin typeface="Calibri"/>
                <a:cs typeface="Calibri"/>
              </a:rPr>
              <a:t>Re</a:t>
            </a:r>
            <a:r>
              <a:rPr sz="1200" b="1" dirty="0">
                <a:latin typeface="Calibri"/>
                <a:cs typeface="Calibri"/>
              </a:rPr>
              <a:t>f</a:t>
            </a:r>
            <a:r>
              <a:rPr sz="1200" b="1" spc="-20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20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n</a:t>
            </a:r>
            <a:r>
              <a:rPr sz="1200" b="1" spc="-1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20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s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</a:t>
            </a:r>
            <a:r>
              <a:rPr sz="1200" b="1" spc="-10" dirty="0">
                <a:latin typeface="Calibri"/>
                <a:cs typeface="Calibri"/>
              </a:rPr>
              <a:t>o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m</a:t>
            </a:r>
            <a:r>
              <a:rPr sz="1200" b="1" spc="-20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5" dirty="0">
                <a:latin typeface="Calibri"/>
                <a:cs typeface="Calibri"/>
              </a:rPr>
              <a:t>v</a:t>
            </a:r>
            <a:r>
              <a:rPr sz="1200" b="1" spc="-10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67640" indent="-155575">
              <a:lnSpc>
                <a:spcPct val="100000"/>
              </a:lnSpc>
              <a:buAutoNum type="arabicPeriod"/>
              <a:tabLst>
                <a:tab pos="168275" algn="l"/>
              </a:tabLst>
            </a:pPr>
            <a:r>
              <a:rPr sz="1200" b="1" dirty="0">
                <a:latin typeface="Calibri"/>
                <a:cs typeface="Calibri"/>
              </a:rPr>
              <a:t>T</a:t>
            </a:r>
            <a:r>
              <a:rPr sz="1200" b="1" spc="-20" dirty="0">
                <a:latin typeface="Calibri"/>
                <a:cs typeface="Calibri"/>
              </a:rPr>
              <a:t>é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20" dirty="0">
                <a:latin typeface="Calibri"/>
                <a:cs typeface="Calibri"/>
              </a:rPr>
              <a:t>m</a:t>
            </a:r>
            <a:r>
              <a:rPr sz="1200" b="1" spc="-10" dirty="0">
                <a:latin typeface="Calibri"/>
                <a:cs typeface="Calibri"/>
              </a:rPr>
              <a:t>i</a:t>
            </a:r>
            <a:r>
              <a:rPr sz="1200" b="1" dirty="0">
                <a:latin typeface="Calibri"/>
                <a:cs typeface="Calibri"/>
              </a:rPr>
              <a:t>n</a:t>
            </a:r>
            <a:r>
              <a:rPr sz="1200" b="1" spc="-10" dirty="0">
                <a:latin typeface="Calibri"/>
                <a:cs typeface="Calibri"/>
              </a:rPr>
              <a:t>o</a:t>
            </a:r>
            <a:r>
              <a:rPr sz="1200" b="1" dirty="0">
                <a:latin typeface="Calibri"/>
                <a:cs typeface="Calibri"/>
              </a:rPr>
              <a:t>s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</a:t>
            </a:r>
            <a:r>
              <a:rPr sz="1200" b="1" spc="-20" dirty="0">
                <a:latin typeface="Calibri"/>
                <a:cs typeface="Calibri"/>
              </a:rPr>
              <a:t>e</a:t>
            </a:r>
            <a:r>
              <a:rPr sz="1200" b="1" spc="-10" dirty="0">
                <a:latin typeface="Calibri"/>
                <a:cs typeface="Calibri"/>
              </a:rPr>
              <a:t>fin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15" dirty="0">
                <a:latin typeface="Calibri"/>
                <a:cs typeface="Calibri"/>
              </a:rPr>
              <a:t>c</a:t>
            </a:r>
            <a:r>
              <a:rPr sz="1200" b="1" spc="-10" dirty="0">
                <a:latin typeface="Calibri"/>
                <a:cs typeface="Calibri"/>
              </a:rPr>
              <a:t>i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5" dirty="0">
                <a:latin typeface="Calibri"/>
                <a:cs typeface="Calibri"/>
              </a:rPr>
              <a:t>n</a:t>
            </a:r>
            <a:r>
              <a:rPr sz="1200" b="1" spc="-20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67640" indent="-15557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68275" algn="l"/>
              </a:tabLst>
            </a:pPr>
            <a:r>
              <a:rPr sz="1200" b="1" spc="-5" dirty="0">
                <a:latin typeface="Calibri"/>
                <a:cs typeface="Calibri"/>
              </a:rPr>
              <a:t>Principios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67640" indent="-155575">
              <a:lnSpc>
                <a:spcPct val="100000"/>
              </a:lnSpc>
              <a:buAutoNum type="arabicPeriod"/>
              <a:tabLst>
                <a:tab pos="168275" algn="l"/>
              </a:tabLst>
            </a:pPr>
            <a:r>
              <a:rPr sz="1200" b="1" spc="-5" dirty="0">
                <a:latin typeface="Calibri"/>
                <a:cs typeface="Calibri"/>
              </a:rPr>
              <a:t>Administración</a:t>
            </a:r>
            <a:r>
              <a:rPr sz="1200" b="1" dirty="0">
                <a:latin typeface="Calibri"/>
                <a:cs typeface="Calibri"/>
              </a:rPr>
              <a:t> de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un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programa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ts val="1435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dirty="0">
                <a:latin typeface="Calibri"/>
                <a:cs typeface="Calibri"/>
              </a:rPr>
              <a:t>Establecer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2700" marR="309245">
              <a:lnSpc>
                <a:spcPts val="1430"/>
              </a:lnSpc>
              <a:spcBef>
                <a:spcPts val="50"/>
              </a:spcBef>
              <a:buFont typeface="Arial MT"/>
              <a:buChar char="•"/>
              <a:tabLst>
                <a:tab pos="185420" algn="l"/>
              </a:tabLst>
            </a:pPr>
            <a:r>
              <a:rPr sz="1200" dirty="0">
                <a:latin typeface="Calibri"/>
                <a:cs typeface="Calibri"/>
              </a:rPr>
              <a:t>Determinar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evaluar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oportunidades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ts val="1415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lecim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rama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ud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ría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Implementación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Monitoreo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0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dirty="0">
                <a:latin typeface="Calibri"/>
                <a:cs typeface="Calibri"/>
              </a:rPr>
              <a:t>Revisando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mejorando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6.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Conduciendo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Generalidades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Inicio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dirty="0">
                <a:latin typeface="Calibri"/>
                <a:cs typeface="Calibri"/>
              </a:rPr>
              <a:t>Pre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arac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5" dirty="0">
                <a:latin typeface="Calibri"/>
                <a:cs typeface="Calibri"/>
              </a:rPr>
              <a:t> 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í</a:t>
            </a:r>
            <a:r>
              <a:rPr sz="1200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Conduciendo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re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distr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bu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te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di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í</a:t>
            </a:r>
            <a:r>
              <a:rPr sz="1200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ts val="1435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Finalización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82880" marR="764540" indent="-170815">
              <a:lnSpc>
                <a:spcPts val="1440"/>
              </a:lnSpc>
              <a:spcBef>
                <a:spcPts val="45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dirty="0">
                <a:latin typeface="Calibri"/>
                <a:cs typeface="Calibri"/>
              </a:rPr>
              <a:t>Realización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actividades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seguimiento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7.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Competencias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evaluación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auditores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Determinando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auditor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Estableciendo criterio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evaluación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Método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apropiado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Conduciendo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auditor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5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Manteniendo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mejorando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8.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Anexos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5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dirty="0">
                <a:latin typeface="Calibri"/>
                <a:cs typeface="Calibri"/>
              </a:rPr>
              <a:t>Dinámicas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auditar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4" name="CuadroTexto 3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6" name="Grupo 5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7" name="CuadroTexto 6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9" name="Flecha derecha 8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3663" y="837946"/>
            <a:ext cx="57721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FORMACIÓN</a:t>
            </a:r>
            <a:r>
              <a:rPr spc="15" dirty="0"/>
              <a:t> </a:t>
            </a:r>
            <a:r>
              <a:rPr spc="-5" dirty="0"/>
              <a:t>AUDITOR</a:t>
            </a:r>
            <a:r>
              <a:rPr spc="10" dirty="0"/>
              <a:t> </a:t>
            </a:r>
            <a:r>
              <a:rPr spc="-5" dirty="0"/>
              <a:t>INTERNO</a:t>
            </a:r>
            <a:r>
              <a:rPr spc="5" dirty="0"/>
              <a:t> </a:t>
            </a:r>
            <a:r>
              <a:rPr spc="-5" dirty="0"/>
              <a:t>IATF</a:t>
            </a:r>
            <a:r>
              <a:rPr dirty="0"/>
              <a:t> </a:t>
            </a:r>
            <a:r>
              <a:rPr spc="-5" dirty="0"/>
              <a:t>16949:2016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7172" y="1703578"/>
            <a:ext cx="2149475" cy="6971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2235" marR="17780">
              <a:lnSpc>
                <a:spcPct val="99600"/>
              </a:lnSpc>
              <a:spcBef>
                <a:spcPts val="105"/>
              </a:spcBef>
            </a:pPr>
            <a:r>
              <a:rPr sz="1200" spc="-5" dirty="0">
                <a:latin typeface="Calibri"/>
                <a:cs typeface="Calibri"/>
              </a:rPr>
              <a:t>La norma </a:t>
            </a:r>
            <a:r>
              <a:rPr sz="1200" dirty="0">
                <a:latin typeface="Calibri"/>
                <a:cs typeface="Calibri"/>
              </a:rPr>
              <a:t>IATF o </a:t>
            </a:r>
            <a:r>
              <a:rPr sz="1200" spc="-5" dirty="0">
                <a:latin typeface="Calibri"/>
                <a:cs typeface="Calibri"/>
              </a:rPr>
              <a:t>Norma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SGC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Automotriz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debe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entenderse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unsuplemento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la 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5" dirty="0">
                <a:latin typeface="Calibri"/>
                <a:cs typeface="Calibri"/>
              </a:rPr>
              <a:t> 9001:2015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debe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utilizarse juntas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correcta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definición,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implementación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SGC.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aplicación </a:t>
            </a:r>
            <a:r>
              <a:rPr sz="1200" spc="-5" dirty="0">
                <a:latin typeface="Calibri"/>
                <a:cs typeface="Calibri"/>
              </a:rPr>
              <a:t>cancela </a:t>
            </a:r>
            <a:r>
              <a:rPr sz="1200" dirty="0">
                <a:latin typeface="Calibri"/>
                <a:cs typeface="Calibri"/>
              </a:rPr>
              <a:t>y reemplaza a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Especificación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ISO/TS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16949:2009</a:t>
            </a:r>
            <a:r>
              <a:rPr sz="1200" spc="2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(tercera edición)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dirty="0">
                <a:latin typeface="Calibri"/>
                <a:cs typeface="Calibri"/>
              </a:rPr>
              <a:t>el fin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dirty="0">
                <a:latin typeface="Calibri"/>
                <a:cs typeface="Calibri"/>
              </a:rPr>
              <a:t>armonizar </a:t>
            </a:r>
            <a:r>
              <a:rPr sz="1200" spc="-5" dirty="0">
                <a:latin typeface="Calibri"/>
                <a:cs typeface="Calibri"/>
              </a:rPr>
              <a:t>las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diferentes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evaluaciones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certificación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cadena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suministro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global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sector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automotriz.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95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45"/>
              </a:spcBef>
            </a:pPr>
            <a:r>
              <a:rPr sz="1200" dirty="0">
                <a:latin typeface="Calibri"/>
                <a:cs typeface="Calibri"/>
              </a:rPr>
              <a:t>Que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adquieran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competencia: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conocimientos,</a:t>
            </a:r>
            <a:endParaRPr sz="1200">
              <a:latin typeface="Calibri"/>
              <a:cs typeface="Calibri"/>
            </a:endParaRPr>
          </a:p>
          <a:p>
            <a:pPr marL="12700" marR="17780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necesarias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endParaRPr sz="1200">
              <a:latin typeface="Calibri"/>
              <a:cs typeface="Calibri"/>
            </a:endParaRPr>
          </a:p>
          <a:p>
            <a:pPr marL="12700" marR="165735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auditorías </a:t>
            </a:r>
            <a:r>
              <a:rPr sz="1200" dirty="0">
                <a:latin typeface="Calibri"/>
                <a:cs typeface="Calibri"/>
              </a:rPr>
              <a:t>y la </a:t>
            </a:r>
            <a:r>
              <a:rPr sz="1200" spc="-5" dirty="0">
                <a:latin typeface="Calibri"/>
                <a:cs typeface="Calibri"/>
              </a:rPr>
              <a:t>aplicación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12700" marR="127000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tenga en cuenta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mejora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poniendo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énfasis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marL="12700" marR="73660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prevención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defectos yen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reducción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variación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los</a:t>
            </a:r>
            <a:endParaRPr sz="1200">
              <a:latin typeface="Calibri"/>
              <a:cs typeface="Calibri"/>
            </a:endParaRPr>
          </a:p>
          <a:p>
            <a:pPr marL="12700" marR="338455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desperdicios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cadena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suministro.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2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151765">
              <a:lnSpc>
                <a:spcPct val="99500"/>
              </a:lnSpc>
            </a:pPr>
            <a:r>
              <a:rPr sz="1200" spc="-5" dirty="0">
                <a:latin typeface="Calibri"/>
                <a:cs typeface="Calibri"/>
              </a:rPr>
              <a:t>Ingenieros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Calidad,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Manufactura,Procesos,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Producción,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r>
              <a:rPr sz="1200" dirty="0">
                <a:latin typeface="Calibri"/>
                <a:cs typeface="Calibri"/>
              </a:rPr>
              <a:t> al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Cliente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 interesado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el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</a:t>
            </a:r>
            <a:r>
              <a:rPr sz="1200" dirty="0">
                <a:latin typeface="Calibri"/>
                <a:cs typeface="Calibri"/>
              </a:rPr>
              <a:t> a los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50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510540">
              <a:lnSpc>
                <a:spcPts val="1440"/>
              </a:lnSpc>
              <a:spcBef>
                <a:spcPts val="35"/>
              </a:spcBef>
            </a:pPr>
            <a:r>
              <a:rPr sz="1200" dirty="0">
                <a:latin typeface="Calibri"/>
                <a:cs typeface="Calibri"/>
              </a:rPr>
              <a:t>30 </a:t>
            </a:r>
            <a:r>
              <a:rPr sz="1200" spc="-5" dirty="0">
                <a:latin typeface="Calibri"/>
                <a:cs typeface="Calibri"/>
              </a:rPr>
              <a:t>Horas (Distribuidas </a:t>
            </a:r>
            <a:r>
              <a:rPr sz="1200" spc="-1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horasteóricas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28670" y="2070861"/>
            <a:ext cx="3691254" cy="6240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I.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Introducción.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específicos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Visión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claro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Pensamiento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basado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oportunidades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ts val="1435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Toma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decisiones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basada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evidencia</a:t>
            </a:r>
            <a:endParaRPr sz="1200">
              <a:latin typeface="Calibri"/>
              <a:cs typeface="Calibri"/>
            </a:endParaRPr>
          </a:p>
          <a:p>
            <a:pPr marL="12700" marR="357505">
              <a:lnSpc>
                <a:spcPts val="1430"/>
              </a:lnSpc>
              <a:spcBef>
                <a:spcPts val="50"/>
              </a:spcBef>
            </a:pPr>
            <a:r>
              <a:rPr sz="1200" b="1" spc="-10" dirty="0">
                <a:latin typeface="Calibri"/>
                <a:cs typeface="Calibri"/>
              </a:rPr>
              <a:t>II.</a:t>
            </a:r>
            <a:r>
              <a:rPr sz="1200" b="1" spc="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Estudio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norma</a:t>
            </a:r>
            <a:r>
              <a:rPr sz="1200" b="1" spc="-5" dirty="0">
                <a:latin typeface="Calibri"/>
                <a:cs typeface="Calibri"/>
              </a:rPr>
              <a:t> IATF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16949:2016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5" dirty="0">
                <a:latin typeface="Calibri"/>
                <a:cs typeface="Calibri"/>
              </a:rPr>
              <a:t> norma </a:t>
            </a:r>
            <a:r>
              <a:rPr sz="1200" b="1" spc="-10" dirty="0">
                <a:latin typeface="Calibri"/>
                <a:cs typeface="Calibri"/>
              </a:rPr>
              <a:t>ISO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9001:2015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ts val="140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Objeto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2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as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15" dirty="0">
                <a:latin typeface="Calibri"/>
                <a:cs typeface="Calibri"/>
              </a:rPr>
              <a:t>Términos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definiciones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tex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Liderazgo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spcBef>
                <a:spcPts val="5"/>
              </a:spcBef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Planificación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Apoyo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Operación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Mejora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III.</a:t>
            </a:r>
            <a:r>
              <a:rPr sz="1200" b="1" spc="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Metodología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una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auditoría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calidad.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ISO </a:t>
            </a:r>
            <a:r>
              <a:rPr sz="1200" b="1" spc="-5" dirty="0">
                <a:latin typeface="Calibri"/>
                <a:cs typeface="Calibri"/>
              </a:rPr>
              <a:t>19011:2018 Directrices para las auditorias de Sistemas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Gestión.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Objetivo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Campo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Aplicación.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Refere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rmativas.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Términos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Definiciones,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incluye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nuevos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términos.</a:t>
            </a:r>
            <a:endParaRPr sz="1200">
              <a:latin typeface="Calibri"/>
              <a:cs typeface="Calibri"/>
            </a:endParaRPr>
          </a:p>
          <a:p>
            <a:pPr marL="12700" marR="32639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Principios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incluye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basado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riesgos.</a:t>
            </a:r>
            <a:endParaRPr sz="1200">
              <a:latin typeface="Calibri"/>
              <a:cs typeface="Calibri"/>
            </a:endParaRPr>
          </a:p>
          <a:p>
            <a:pPr marL="12700" marR="359410">
              <a:lnSpc>
                <a:spcPts val="1440"/>
              </a:lnSpc>
              <a:spcBef>
                <a:spcPts val="40"/>
              </a:spcBef>
              <a:buChar char="-"/>
              <a:tabLst>
                <a:tab pos="96520" algn="l"/>
              </a:tabLst>
            </a:pPr>
            <a:r>
              <a:rPr sz="1200" spc="-5" dirty="0">
                <a:latin typeface="Calibri"/>
                <a:cs typeface="Calibri"/>
              </a:rPr>
              <a:t>Administración 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incluye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planificación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recursos.</a:t>
            </a:r>
            <a:endParaRPr sz="1200">
              <a:latin typeface="Calibri"/>
              <a:cs typeface="Calibri"/>
            </a:endParaRPr>
          </a:p>
          <a:p>
            <a:pPr marL="12700" marR="113030">
              <a:lnSpc>
                <a:spcPts val="1440"/>
              </a:lnSpc>
              <a:buChar char="-"/>
              <a:tabLst>
                <a:tab pos="96520" algn="l"/>
              </a:tabLst>
            </a:pPr>
            <a:r>
              <a:rPr sz="1200" dirty="0">
                <a:latin typeface="Calibri"/>
                <a:cs typeface="Calibri"/>
              </a:rPr>
              <a:t>Realización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incluye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basado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planificación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auditoría.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ts val="141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Competencia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auditores.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Calibri"/>
              <a:cs typeface="Calibri"/>
            </a:endParaRPr>
          </a:p>
          <a:p>
            <a:pPr marL="12700" marR="149225">
              <a:lnSpc>
                <a:spcPct val="99600"/>
              </a:lnSpc>
            </a:pPr>
            <a:r>
              <a:rPr sz="1200" b="1" spc="-5" dirty="0">
                <a:latin typeface="Calibri"/>
                <a:cs typeface="Calibri"/>
              </a:rPr>
              <a:t>Anexo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orientación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adicional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para auditores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que </a:t>
            </a:r>
            <a:r>
              <a:rPr sz="1200" b="1" spc="-5" dirty="0">
                <a:latin typeface="Calibri"/>
                <a:cs typeface="Calibri"/>
              </a:rPr>
              <a:t> planifican </a:t>
            </a:r>
            <a:r>
              <a:rPr sz="1200" b="1" dirty="0">
                <a:latin typeface="Calibri"/>
                <a:cs typeface="Calibri"/>
              </a:rPr>
              <a:t>y </a:t>
            </a:r>
            <a:r>
              <a:rPr sz="1200" b="1" spc="-5" dirty="0">
                <a:latin typeface="Calibri"/>
                <a:cs typeface="Calibri"/>
              </a:rPr>
              <a:t>llevan </a:t>
            </a:r>
            <a:r>
              <a:rPr sz="1200" b="1" dirty="0">
                <a:latin typeface="Calibri"/>
                <a:cs typeface="Calibri"/>
              </a:rPr>
              <a:t>a </a:t>
            </a:r>
            <a:r>
              <a:rPr sz="1200" b="1" spc="-5" dirty="0">
                <a:latin typeface="Calibri"/>
                <a:cs typeface="Calibri"/>
              </a:rPr>
              <a:t>cabo auditorías, actualizado en</a:t>
            </a:r>
            <a:r>
              <a:rPr sz="1200" b="1" dirty="0">
                <a:latin typeface="Calibri"/>
                <a:cs typeface="Calibri"/>
              </a:rPr>
              <a:t> ISO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19011:2018.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01695" y="1798320"/>
            <a:ext cx="632202" cy="219455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749295" y="1679448"/>
            <a:ext cx="0" cy="6675120"/>
          </a:xfrm>
          <a:custGeom>
            <a:avLst/>
            <a:gdLst/>
            <a:ahLst/>
            <a:cxnLst/>
            <a:rect l="l" t="t" r="r" b="b"/>
            <a:pathLst>
              <a:path h="6675120">
                <a:moveTo>
                  <a:pt x="0" y="0"/>
                </a:moveTo>
                <a:lnTo>
                  <a:pt x="0" y="66751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65336" y="841984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2178050"/>
            <a:ext cx="6242050" cy="5970905"/>
            <a:chOff x="309372" y="2178050"/>
            <a:chExt cx="6242050" cy="5970905"/>
          </a:xfrm>
        </p:grpSpPr>
        <p:sp>
          <p:nvSpPr>
            <p:cNvPr id="3" name="object 3"/>
            <p:cNvSpPr/>
            <p:nvPr/>
          </p:nvSpPr>
          <p:spPr>
            <a:xfrm>
              <a:off x="3313176" y="2179320"/>
              <a:ext cx="0" cy="5969000"/>
            </a:xfrm>
            <a:custGeom>
              <a:avLst/>
              <a:gdLst/>
              <a:ahLst/>
              <a:cxnLst/>
              <a:rect l="l" t="t" r="r" b="b"/>
              <a:pathLst>
                <a:path h="5969000">
                  <a:moveTo>
                    <a:pt x="0" y="0"/>
                  </a:moveTo>
                  <a:lnTo>
                    <a:pt x="0" y="59690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2184145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8129778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10100" y="2304287"/>
              <a:ext cx="633469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39700" marR="5080" algn="ctr">
              <a:lnSpc>
                <a:spcPct val="101600"/>
              </a:lnSpc>
              <a:spcBef>
                <a:spcPts val="50"/>
              </a:spcBef>
            </a:pPr>
            <a:r>
              <a:rPr spc="-5" dirty="0"/>
              <a:t>FORMACIÓN</a:t>
            </a:r>
            <a:r>
              <a:rPr spc="15" dirty="0"/>
              <a:t> </a:t>
            </a:r>
            <a:r>
              <a:rPr spc="-5" dirty="0"/>
              <a:t>AUDITOR</a:t>
            </a:r>
            <a:r>
              <a:rPr spc="5" dirty="0"/>
              <a:t> </a:t>
            </a:r>
            <a:r>
              <a:rPr spc="-5" dirty="0"/>
              <a:t>DE</a:t>
            </a:r>
            <a:r>
              <a:rPr spc="5" dirty="0"/>
              <a:t> </a:t>
            </a:r>
            <a:r>
              <a:rPr spc="-5" dirty="0"/>
              <a:t>SISTEMAS INTEGRADOS</a:t>
            </a:r>
            <a:r>
              <a:rPr spc="10" dirty="0"/>
              <a:t> </a:t>
            </a:r>
            <a:r>
              <a:rPr spc="-10" dirty="0"/>
              <a:t>DE </a:t>
            </a:r>
            <a:r>
              <a:rPr spc="-484" dirty="0"/>
              <a:t> </a:t>
            </a:r>
            <a:r>
              <a:rPr spc="-5" dirty="0"/>
              <a:t>GESTIÓN (ISO9001:2015,</a:t>
            </a:r>
            <a:r>
              <a:rPr spc="5" dirty="0"/>
              <a:t> </a:t>
            </a:r>
            <a:r>
              <a:rPr spc="-5" dirty="0"/>
              <a:t>ISO14001:2015, </a:t>
            </a:r>
            <a:r>
              <a:rPr dirty="0"/>
              <a:t> </a:t>
            </a:r>
            <a:r>
              <a:rPr spc="-5" dirty="0"/>
              <a:t>ISO45001:2018, ISO19011:2018)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2212593"/>
            <a:ext cx="2826385" cy="5871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82880" marR="113664" indent="-170815">
              <a:lnSpc>
                <a:spcPts val="1430"/>
              </a:lnSpc>
              <a:spcBef>
                <a:spcPts val="45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Evaluar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cumplimiento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requisitos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Integral </a:t>
            </a:r>
            <a:r>
              <a:rPr sz="1200" dirty="0">
                <a:latin typeface="Calibri"/>
                <a:cs typeface="Calibri"/>
              </a:rPr>
              <a:t>ISO</a:t>
            </a:r>
            <a:endParaRPr sz="1200">
              <a:latin typeface="Calibri"/>
              <a:cs typeface="Calibri"/>
            </a:endParaRPr>
          </a:p>
          <a:p>
            <a:pPr marL="18288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9001:2015,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5" dirty="0">
                <a:latin typeface="Calibri"/>
                <a:cs typeface="Calibri"/>
              </a:rPr>
              <a:t> 14001:2015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 ISO</a:t>
            </a:r>
            <a:endParaRPr sz="1200">
              <a:latin typeface="Calibri"/>
              <a:cs typeface="Calibri"/>
            </a:endParaRPr>
          </a:p>
          <a:p>
            <a:pPr marL="182880" marR="136525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45001:2018.Identificar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principales </a:t>
            </a:r>
            <a:r>
              <a:rPr sz="1200" dirty="0">
                <a:latin typeface="Calibri"/>
                <a:cs typeface="Calibri"/>
              </a:rPr>
              <a:t> elementos </a:t>
            </a:r>
            <a:r>
              <a:rPr sz="1200" spc="-5" dirty="0">
                <a:latin typeface="Calibri"/>
                <a:cs typeface="Calibri"/>
              </a:rPr>
              <a:t>auditables </a:t>
            </a:r>
            <a:r>
              <a:rPr sz="1200" dirty="0">
                <a:latin typeface="Calibri"/>
                <a:cs typeface="Calibri"/>
              </a:rPr>
              <a:t>de ISO </a:t>
            </a:r>
            <a:r>
              <a:rPr sz="1200" spc="-5" dirty="0">
                <a:latin typeface="Calibri"/>
                <a:cs typeface="Calibri"/>
              </a:rPr>
              <a:t>9001:2015,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14001:2015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 </a:t>
            </a:r>
            <a:r>
              <a:rPr sz="1200" spc="-5" dirty="0">
                <a:latin typeface="Calibri"/>
                <a:cs typeface="Calibri"/>
              </a:rPr>
              <a:t>45001:2018.</a:t>
            </a:r>
            <a:endParaRPr sz="1200">
              <a:latin typeface="Calibri"/>
              <a:cs typeface="Calibri"/>
            </a:endParaRPr>
          </a:p>
          <a:p>
            <a:pPr marL="182880" marR="23495" indent="-170815">
              <a:lnSpc>
                <a:spcPts val="1430"/>
              </a:lnSpc>
              <a:spcBef>
                <a:spcPts val="90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Comprender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términos, definiciones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19011:2018.</a:t>
            </a:r>
            <a:endParaRPr sz="1200">
              <a:latin typeface="Calibri"/>
              <a:cs typeface="Calibri"/>
            </a:endParaRPr>
          </a:p>
          <a:p>
            <a:pPr marL="182880" marR="100965" indent="-170815">
              <a:lnSpc>
                <a:spcPts val="1430"/>
              </a:lnSpc>
              <a:spcBef>
                <a:spcPts val="20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Comprender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proceso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realización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 </a:t>
            </a:r>
            <a:r>
              <a:rPr sz="1200" spc="-10" dirty="0">
                <a:latin typeface="Calibri"/>
                <a:cs typeface="Calibri"/>
              </a:rPr>
              <a:t>auditoría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(Planificar, conducir,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informar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dar </a:t>
            </a:r>
            <a:r>
              <a:rPr sz="1200" spc="-5" dirty="0">
                <a:latin typeface="Calibri"/>
                <a:cs typeface="Calibri"/>
              </a:rPr>
              <a:t>seguimiento)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endParaRPr sz="1200">
              <a:latin typeface="Calibri"/>
              <a:cs typeface="Calibri"/>
            </a:endParaRPr>
          </a:p>
          <a:p>
            <a:pPr marL="182880" marR="92710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basado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19011:2018.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ts val="1415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10" dirty="0">
                <a:latin typeface="Calibri"/>
                <a:cs typeface="Calibri"/>
              </a:rPr>
              <a:t>Implementar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estrategias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endParaRPr sz="1200">
              <a:latin typeface="Calibri"/>
              <a:cs typeface="Calibri"/>
            </a:endParaRPr>
          </a:p>
          <a:p>
            <a:pPr marL="182880" marR="208279">
              <a:lnSpc>
                <a:spcPts val="1430"/>
              </a:lnSpc>
              <a:spcBef>
                <a:spcPts val="60"/>
              </a:spcBef>
            </a:pP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auditorías internas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clasificación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hallazgos.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110489">
              <a:lnSpc>
                <a:spcPts val="1430"/>
              </a:lnSpc>
              <a:spcBef>
                <a:spcPts val="45"/>
              </a:spcBef>
              <a:buChar char="•"/>
              <a:tabLst>
                <a:tab pos="122555" algn="l"/>
              </a:tabLst>
            </a:pPr>
            <a:r>
              <a:rPr sz="1200" dirty="0">
                <a:latin typeface="Calibri"/>
                <a:cs typeface="Calibri"/>
              </a:rPr>
              <a:t>Persona(s) </a:t>
            </a:r>
            <a:r>
              <a:rPr sz="1200" spc="-5" dirty="0">
                <a:latin typeface="Calibri"/>
                <a:cs typeface="Calibri"/>
              </a:rPr>
              <a:t>responsable </a:t>
            </a:r>
            <a:r>
              <a:rPr sz="1200" dirty="0">
                <a:latin typeface="Calibri"/>
                <a:cs typeface="Calibri"/>
              </a:rPr>
              <a:t>/ </a:t>
            </a:r>
            <a:r>
              <a:rPr sz="1200" spc="-5" dirty="0">
                <a:latin typeface="Calibri"/>
                <a:cs typeface="Calibri"/>
              </a:rPr>
              <a:t>implementador 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40"/>
              </a:lnSpc>
              <a:spcBef>
                <a:spcPts val="30"/>
              </a:spcBef>
              <a:buChar char="•"/>
              <a:tabLst>
                <a:tab pos="122555" algn="l"/>
              </a:tabLst>
            </a:pPr>
            <a:r>
              <a:rPr sz="1200" dirty="0">
                <a:latin typeface="Calibri"/>
                <a:cs typeface="Calibri"/>
              </a:rPr>
              <a:t>Personal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responsable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ocupacional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organizaciones.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ts val="1375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Miembros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equipo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OHSAS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marL="12700" marR="136525" algn="just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empresa,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brigadas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aquel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esté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relacionado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la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seguridad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organizacional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254635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32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94328" y="2760090"/>
            <a:ext cx="3049905" cy="4965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1.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TRI </a:t>
            </a:r>
            <a:r>
              <a:rPr sz="1200" b="1" spc="-5" dirty="0">
                <a:latin typeface="Calibri"/>
                <a:cs typeface="Calibri"/>
              </a:rPr>
              <a:t>NORMAS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(ISO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9001:2015,</a:t>
            </a:r>
            <a:r>
              <a:rPr sz="1200" b="1" spc="5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14001:2015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&amp;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45001:2018)</a:t>
            </a:r>
            <a:endParaRPr sz="1200">
              <a:latin typeface="Calibri"/>
              <a:cs typeface="Calibri"/>
            </a:endParaRPr>
          </a:p>
          <a:p>
            <a:pPr marL="12700" marR="10350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Sistemas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Calidad, Ambiental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Trabajo: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Objeto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Campo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aplicación.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spc="-10" dirty="0">
                <a:latin typeface="Calibri"/>
                <a:cs typeface="Calibri"/>
              </a:rPr>
              <a:t>Referencias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normativas.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é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s.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Contexto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organización.</a:t>
            </a:r>
            <a:endParaRPr sz="1200">
              <a:latin typeface="Calibri"/>
              <a:cs typeface="Calibri"/>
            </a:endParaRPr>
          </a:p>
          <a:p>
            <a:pPr marL="12700" marR="9334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Liderazgo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trabajadores,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45001).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Planificación.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Soporte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/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Apoyo.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dirty="0">
                <a:latin typeface="Calibri"/>
                <a:cs typeface="Calibri"/>
              </a:rPr>
              <a:t>Operación.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desempeño.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spcBef>
                <a:spcPts val="25"/>
              </a:spcBef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50">
              <a:latin typeface="Calibri"/>
              <a:cs typeface="Calibri"/>
            </a:endParaRPr>
          </a:p>
          <a:p>
            <a:pPr marL="12700" marR="4318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b="1" spc="5" dirty="0">
                <a:latin typeface="Calibri"/>
                <a:cs typeface="Calibri"/>
              </a:rPr>
              <a:t>9</a:t>
            </a:r>
            <a:r>
              <a:rPr sz="1200" b="1" spc="-10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b="1" spc="5" dirty="0">
                <a:latin typeface="Calibri"/>
                <a:cs typeface="Calibri"/>
              </a:rPr>
              <a:t>1</a:t>
            </a:r>
            <a:r>
              <a:rPr sz="1200" b="1" dirty="0">
                <a:latin typeface="Calibri"/>
                <a:cs typeface="Calibri"/>
              </a:rPr>
              <a:t>: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2018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15" dirty="0">
                <a:latin typeface="Calibri"/>
                <a:cs typeface="Calibri"/>
              </a:rPr>
              <a:t>D</a:t>
            </a:r>
            <a:r>
              <a:rPr sz="1200" b="1" dirty="0">
                <a:latin typeface="Calibri"/>
                <a:cs typeface="Calibri"/>
              </a:rPr>
              <a:t>ir</a:t>
            </a:r>
            <a:r>
              <a:rPr sz="1200" b="1" spc="-5" dirty="0">
                <a:latin typeface="Calibri"/>
                <a:cs typeface="Calibri"/>
              </a:rPr>
              <a:t>ec</a:t>
            </a:r>
            <a:r>
              <a:rPr sz="1200" b="1" spc="-10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10" dirty="0">
                <a:latin typeface="Calibri"/>
                <a:cs typeface="Calibri"/>
              </a:rPr>
              <a:t>i</a:t>
            </a:r>
            <a:r>
              <a:rPr sz="1200" b="1" spc="-5" dirty="0">
                <a:latin typeface="Calibri"/>
                <a:cs typeface="Calibri"/>
              </a:rPr>
              <a:t>ce</a:t>
            </a:r>
            <a:r>
              <a:rPr sz="1200" b="1" dirty="0">
                <a:latin typeface="Calibri"/>
                <a:cs typeface="Calibri"/>
              </a:rPr>
              <a:t>s p</a:t>
            </a:r>
            <a:r>
              <a:rPr sz="1200" b="1" spc="-5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ra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spc="5" dirty="0">
                <a:latin typeface="Calibri"/>
                <a:cs typeface="Calibri"/>
              </a:rPr>
              <a:t>l</a:t>
            </a:r>
            <a:r>
              <a:rPr sz="1200" b="1" dirty="0">
                <a:latin typeface="Calibri"/>
                <a:cs typeface="Calibri"/>
              </a:rPr>
              <a:t>a </a:t>
            </a:r>
            <a:r>
              <a:rPr sz="1200" b="1" spc="-5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u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dirty="0">
                <a:latin typeface="Calibri"/>
                <a:cs typeface="Calibri"/>
              </a:rPr>
              <a:t>ita</a:t>
            </a:r>
            <a:r>
              <a:rPr sz="1200" b="1" spc="-10" dirty="0">
                <a:latin typeface="Calibri"/>
                <a:cs typeface="Calibri"/>
              </a:rPr>
              <a:t>r</a:t>
            </a:r>
            <a:r>
              <a:rPr sz="1200" b="1" dirty="0">
                <a:latin typeface="Calibri"/>
                <a:cs typeface="Calibri"/>
              </a:rPr>
              <a:t>ía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  </a:t>
            </a:r>
            <a:r>
              <a:rPr sz="1200" b="1" spc="-5" dirty="0">
                <a:latin typeface="Calibri"/>
                <a:cs typeface="Calibri"/>
              </a:rPr>
              <a:t>Sistemas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Gestión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Alcance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10" dirty="0">
                <a:latin typeface="Calibri"/>
                <a:cs typeface="Calibri"/>
              </a:rPr>
              <a:t>Referencias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normativas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15" dirty="0">
                <a:latin typeface="Calibri"/>
                <a:cs typeface="Calibri"/>
              </a:rPr>
              <a:t>Términos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definiciones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Conduciendo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Competencias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dirty="0">
                <a:latin typeface="Calibri"/>
                <a:cs typeface="Calibri"/>
              </a:rPr>
              <a:t>Anexos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162560" algn="l"/>
              </a:tabLst>
            </a:pPr>
            <a:r>
              <a:rPr sz="1200" dirty="0">
                <a:latin typeface="Calibri"/>
                <a:cs typeface="Calibri"/>
              </a:rPr>
              <a:t>Dinámicas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auditar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77767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1705355"/>
            <a:ext cx="6242050" cy="5969635"/>
            <a:chOff x="309372" y="1705355"/>
            <a:chExt cx="6242050" cy="5969635"/>
          </a:xfrm>
        </p:grpSpPr>
        <p:sp>
          <p:nvSpPr>
            <p:cNvPr id="3" name="object 3"/>
            <p:cNvSpPr/>
            <p:nvPr/>
          </p:nvSpPr>
          <p:spPr>
            <a:xfrm>
              <a:off x="3429000" y="1705355"/>
              <a:ext cx="0" cy="5968365"/>
            </a:xfrm>
            <a:custGeom>
              <a:avLst/>
              <a:gdLst/>
              <a:ahLst/>
              <a:cxnLst/>
              <a:rect l="l" t="t" r="r" b="b"/>
              <a:pathLst>
                <a:path h="5968365">
                  <a:moveTo>
                    <a:pt x="0" y="0"/>
                  </a:moveTo>
                  <a:lnTo>
                    <a:pt x="0" y="596836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1711705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7655814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68012" y="1828144"/>
              <a:ext cx="636494" cy="226863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94205" y="837946"/>
            <a:ext cx="41973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7690" algn="l"/>
              </a:tabLst>
            </a:pPr>
            <a:r>
              <a:rPr spc="-5" dirty="0"/>
              <a:t>SPC	</a:t>
            </a:r>
            <a:r>
              <a:rPr spc="-10" dirty="0"/>
              <a:t>Control</a:t>
            </a:r>
            <a:r>
              <a:rPr spc="20" dirty="0"/>
              <a:t> </a:t>
            </a:r>
            <a:r>
              <a:rPr spc="-10" dirty="0"/>
              <a:t>estadístico</a:t>
            </a:r>
            <a:r>
              <a:rPr spc="25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10" dirty="0"/>
              <a:t>Procesos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2104390"/>
            <a:ext cx="2936875" cy="33166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dirty="0">
                <a:latin typeface="Calibri"/>
                <a:cs typeface="Calibri"/>
              </a:rPr>
              <a:t> 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Cartas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Estadístico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sirvan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detectar </a:t>
            </a:r>
            <a:r>
              <a:rPr sz="1200" dirty="0">
                <a:latin typeface="Calibri"/>
                <a:cs typeface="Calibri"/>
              </a:rPr>
              <a:t> r</a:t>
            </a:r>
            <a:r>
              <a:rPr sz="1200" spc="-10" dirty="0">
                <a:latin typeface="Calibri"/>
                <a:cs typeface="Calibri"/>
              </a:rPr>
              <a:t>á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men</a:t>
            </a:r>
            <a:r>
              <a:rPr sz="1200" dirty="0">
                <a:latin typeface="Calibri"/>
                <a:cs typeface="Calibri"/>
              </a:rPr>
              <a:t>te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“ca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sa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aciales  o </a:t>
            </a:r>
            <a:r>
              <a:rPr sz="1200" spc="-5" dirty="0">
                <a:latin typeface="Calibri"/>
                <a:cs typeface="Calibri"/>
              </a:rPr>
              <a:t>asignables” </a:t>
            </a:r>
            <a:r>
              <a:rPr sz="1200" dirty="0">
                <a:latin typeface="Calibri"/>
                <a:cs typeface="Calibri"/>
              </a:rPr>
              <a:t>para emprender </a:t>
            </a:r>
            <a:r>
              <a:rPr sz="1200" spc="-5" dirty="0">
                <a:latin typeface="Calibri"/>
                <a:cs typeface="Calibri"/>
              </a:rPr>
              <a:t>acciones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eviten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fabricación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defectuosos.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69215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Ingenieros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Producción,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 </a:t>
            </a:r>
            <a:r>
              <a:rPr sz="1200" dirty="0">
                <a:latin typeface="Calibri"/>
                <a:cs typeface="Calibri"/>
              </a:rPr>
              <a:t> interesado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implementación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Cartas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233045">
              <a:lnSpc>
                <a:spcPts val="1430"/>
              </a:lnSpc>
              <a:spcBef>
                <a:spcPts val="60"/>
              </a:spcBef>
            </a:pPr>
            <a:r>
              <a:rPr sz="1200" spc="-5" dirty="0">
                <a:latin typeface="Calibri"/>
                <a:cs typeface="Calibri"/>
              </a:rPr>
              <a:t>Control Estadístico </a:t>
            </a:r>
            <a:r>
              <a:rPr sz="1200" dirty="0">
                <a:latin typeface="Calibri"/>
                <a:cs typeface="Calibri"/>
              </a:rPr>
              <a:t>en las áreas </a:t>
            </a:r>
            <a:r>
              <a:rPr sz="1200" spc="-5" dirty="0">
                <a:latin typeface="Calibri"/>
                <a:cs typeface="Calibri"/>
              </a:rPr>
              <a:t>productivas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monitorear</a:t>
            </a:r>
            <a:r>
              <a:rPr sz="1200" dirty="0">
                <a:latin typeface="Calibri"/>
                <a:cs typeface="Calibri"/>
              </a:rPr>
              <a:t> 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435609">
              <a:lnSpc>
                <a:spcPts val="145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8 </a:t>
            </a:r>
            <a:r>
              <a:rPr sz="1200" spc="-5" dirty="0">
                <a:latin typeface="Calibri"/>
                <a:cs typeface="Calibri"/>
              </a:rPr>
              <a:t>Horas (Distribuidas en horas teóricas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10153" y="3035934"/>
            <a:ext cx="2907030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1: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Historia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ts val="143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Historia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Japonesa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ali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ad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al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Mejoramiento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Normalización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Calibri"/>
              <a:cs typeface="Calibri"/>
            </a:endParaRPr>
          </a:p>
          <a:p>
            <a:pPr marL="12700" marR="32384">
              <a:lnSpc>
                <a:spcPts val="143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2: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Interpretación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Hojas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uso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</a:t>
            </a:r>
            <a:r>
              <a:rPr sz="1200" spc="-5" dirty="0">
                <a:latin typeface="Calibri"/>
                <a:cs typeface="Calibri"/>
              </a:rPr>
              <a:t> 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ts val="139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Hojas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Plan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ol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3: </a:t>
            </a: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SPC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(I)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Prevención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Detección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ts val="143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variación</a:t>
            </a:r>
            <a:endParaRPr sz="1200">
              <a:latin typeface="Calibri"/>
              <a:cs typeface="Calibri"/>
            </a:endParaRPr>
          </a:p>
          <a:p>
            <a:pPr marL="356870" marR="387350" lvl="1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Datos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variables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Datos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atributos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ts val="142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Causas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Causas Especiales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Medición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4: </a:t>
            </a: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SPC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(II)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ts val="143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Gráficos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Control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Gráficos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Variables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Gráficos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Atributos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Llenado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Gráficos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Interpretación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Gráficos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Toma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Recalculo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límites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Control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Calculo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Capacidad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3" action="ppaction://hlinksldjump"/>
          </p:cNvPr>
          <p:cNvSpPr/>
          <p:nvPr/>
        </p:nvSpPr>
        <p:spPr>
          <a:xfrm flipH="1">
            <a:off x="6465336" y="8549004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8476" y="837946"/>
            <a:ext cx="53352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7</a:t>
            </a:r>
            <a:r>
              <a:rPr spc="-10" dirty="0"/>
              <a:t> HBC</a:t>
            </a:r>
            <a:r>
              <a:rPr spc="5" dirty="0"/>
              <a:t> </a:t>
            </a:r>
            <a:r>
              <a:rPr spc="-5" dirty="0"/>
              <a:t>(HERRAMIENTAS</a:t>
            </a:r>
            <a:r>
              <a:rPr spc="15" dirty="0"/>
              <a:t> </a:t>
            </a:r>
            <a:r>
              <a:rPr spc="-5" dirty="0"/>
              <a:t>BÁSICAS </a:t>
            </a:r>
            <a:r>
              <a:rPr spc="-10" dirty="0"/>
              <a:t>DE </a:t>
            </a:r>
            <a:r>
              <a:rPr spc="-5" dirty="0"/>
              <a:t>CALIDAD)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10895" y="1670304"/>
            <a:ext cx="6242050" cy="3805554"/>
            <a:chOff x="310895" y="1670304"/>
            <a:chExt cx="6242050" cy="3805554"/>
          </a:xfrm>
        </p:grpSpPr>
        <p:sp>
          <p:nvSpPr>
            <p:cNvPr id="4" name="object 4"/>
            <p:cNvSpPr/>
            <p:nvPr/>
          </p:nvSpPr>
          <p:spPr>
            <a:xfrm>
              <a:off x="3430523" y="1670304"/>
              <a:ext cx="0" cy="3805554"/>
            </a:xfrm>
            <a:custGeom>
              <a:avLst/>
              <a:gdLst/>
              <a:ahLst/>
              <a:cxnLst/>
              <a:rect l="l" t="t" r="r" b="b"/>
              <a:pathLst>
                <a:path h="3805554">
                  <a:moveTo>
                    <a:pt x="0" y="0"/>
                  </a:moveTo>
                  <a:lnTo>
                    <a:pt x="0" y="380555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895" y="1676654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1657" y="5456682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99660" y="1795272"/>
              <a:ext cx="632202" cy="219455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3967353" y="2067814"/>
            <a:ext cx="2472690" cy="167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8140" indent="-346075">
              <a:lnSpc>
                <a:spcPct val="100000"/>
              </a:lnSpc>
              <a:spcBef>
                <a:spcPts val="100"/>
              </a:spcBef>
              <a:buFont typeface="Calibri"/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lista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qu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(Ve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ació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  <a:p>
            <a:pPr marL="35814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–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Chechlist.</a:t>
            </a:r>
            <a:endParaRPr sz="120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buAutoNum type="arabicPeriod" startAt="2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Pareto.</a:t>
            </a:r>
            <a:endParaRPr sz="120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buAutoNum type="arabicPeriod" startAt="2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Histograma.</a:t>
            </a:r>
            <a:endParaRPr sz="1200">
              <a:latin typeface="Calibri"/>
              <a:cs typeface="Calibri"/>
            </a:endParaRPr>
          </a:p>
          <a:p>
            <a:pPr marL="358140" indent="-346075">
              <a:lnSpc>
                <a:spcPts val="1435"/>
              </a:lnSpc>
              <a:buAutoNum type="arabicPeriod" startAt="2"/>
              <a:tabLst>
                <a:tab pos="358140" algn="l"/>
                <a:tab pos="358775" algn="l"/>
              </a:tabLst>
            </a:pPr>
            <a:r>
              <a:rPr sz="1200" dirty="0">
                <a:latin typeface="Calibri"/>
                <a:cs typeface="Calibri"/>
              </a:rPr>
              <a:t>Gráfica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corrida</a:t>
            </a:r>
            <a:r>
              <a:rPr sz="1200" dirty="0">
                <a:latin typeface="Calibri"/>
                <a:cs typeface="Calibri"/>
              </a:rPr>
              <a:t> –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Chart.</a:t>
            </a:r>
            <a:endParaRPr sz="1200">
              <a:latin typeface="Calibri"/>
              <a:cs typeface="Calibri"/>
            </a:endParaRPr>
          </a:p>
          <a:p>
            <a:pPr marL="358140" marR="5080" indent="-344805">
              <a:lnSpc>
                <a:spcPts val="1440"/>
              </a:lnSpc>
              <a:spcBef>
                <a:spcPts val="45"/>
              </a:spcBef>
              <a:buAutoNum type="arabicPeriod" startAt="2"/>
              <a:tabLst>
                <a:tab pos="358140" algn="l"/>
                <a:tab pos="358775" algn="l"/>
              </a:tabLst>
            </a:pPr>
            <a:r>
              <a:rPr sz="1200" dirty="0">
                <a:latin typeface="Calibri"/>
                <a:cs typeface="Calibri"/>
              </a:rPr>
              <a:t>Diagrama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Correlación</a:t>
            </a:r>
            <a:r>
              <a:rPr sz="1200" dirty="0">
                <a:latin typeface="Calibri"/>
                <a:cs typeface="Calibri"/>
              </a:rPr>
              <a:t> –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Scatter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Diagram.</a:t>
            </a:r>
            <a:endParaRPr sz="1200">
              <a:latin typeface="Calibri"/>
              <a:cs typeface="Calibri"/>
            </a:endParaRPr>
          </a:p>
          <a:p>
            <a:pPr marL="358140" indent="-346075">
              <a:lnSpc>
                <a:spcPts val="1405"/>
              </a:lnSpc>
              <a:buAutoNum type="arabicPeriod" startAt="2"/>
              <a:tabLst>
                <a:tab pos="358140" algn="l"/>
                <a:tab pos="358775" algn="l"/>
              </a:tabLst>
            </a:pPr>
            <a:r>
              <a:rPr sz="1200" dirty="0">
                <a:latin typeface="Calibri"/>
                <a:cs typeface="Calibri"/>
              </a:rPr>
              <a:t>Diagrama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spcBef>
                <a:spcPts val="10"/>
              </a:spcBef>
              <a:buAutoNum type="arabicPeriod" startAt="2"/>
              <a:tabLst>
                <a:tab pos="358140" algn="l"/>
                <a:tab pos="358775" algn="l"/>
              </a:tabLst>
            </a:pPr>
            <a:r>
              <a:rPr sz="1200" dirty="0">
                <a:latin typeface="Calibri"/>
                <a:cs typeface="Calibri"/>
              </a:rPr>
              <a:t>Diagrama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Ishikawa.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5731" y="2067814"/>
            <a:ext cx="2794000" cy="2588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Desarrollar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7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herramientas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4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Calidad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 como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soporte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análisis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 solución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dirty="0">
                <a:latin typeface="Calibri"/>
                <a:cs typeface="Calibri"/>
              </a:rPr>
              <a:t> 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diferentes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contextos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0">
              <a:lnSpc>
                <a:spcPts val="143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Personal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diferentes </a:t>
            </a:r>
            <a:r>
              <a:rPr sz="1200" dirty="0">
                <a:latin typeface="Calibri"/>
                <a:cs typeface="Calibri"/>
              </a:rPr>
              <a:t>áreas de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interés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procesos.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6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5195" y="2299716"/>
            <a:ext cx="6242050" cy="3950335"/>
            <a:chOff x="425195" y="2299716"/>
            <a:chExt cx="6242050" cy="3950335"/>
          </a:xfrm>
        </p:grpSpPr>
        <p:sp>
          <p:nvSpPr>
            <p:cNvPr id="3" name="object 3"/>
            <p:cNvSpPr/>
            <p:nvPr/>
          </p:nvSpPr>
          <p:spPr>
            <a:xfrm>
              <a:off x="3206495" y="2299716"/>
              <a:ext cx="0" cy="3949065"/>
            </a:xfrm>
            <a:custGeom>
              <a:avLst/>
              <a:gdLst/>
              <a:ahLst/>
              <a:cxnLst/>
              <a:rect l="l" t="t" r="r" b="b"/>
              <a:pathLst>
                <a:path h="3949065">
                  <a:moveTo>
                    <a:pt x="0" y="0"/>
                  </a:moveTo>
                  <a:lnTo>
                    <a:pt x="0" y="394906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5195" y="2306066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5957" y="6230874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16195" y="2424988"/>
              <a:ext cx="632202" cy="22037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51586" y="837946"/>
            <a:ext cx="6354826" cy="680636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64765" marR="5080" indent="-222885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AN</a:t>
            </a:r>
            <a:r>
              <a:rPr lang="es-MX" spc="-5" dirty="0"/>
              <a:t>Á</a:t>
            </a:r>
            <a:r>
              <a:rPr spc="-5" dirty="0"/>
              <a:t>LISIS</a:t>
            </a:r>
            <a:r>
              <a:rPr dirty="0"/>
              <a:t> </a:t>
            </a:r>
            <a:r>
              <a:rPr spc="-5" dirty="0"/>
              <a:t>Y</a:t>
            </a:r>
            <a:r>
              <a:rPr spc="5" dirty="0"/>
              <a:t> </a:t>
            </a:r>
            <a:r>
              <a:rPr spc="-5" dirty="0"/>
              <a:t>GESTI</a:t>
            </a:r>
            <a:r>
              <a:rPr lang="es-MX" spc="-5" dirty="0"/>
              <a:t>Ó</a:t>
            </a:r>
            <a:r>
              <a:rPr spc="-5" dirty="0"/>
              <a:t>N</a:t>
            </a:r>
            <a:r>
              <a:rPr spc="10" dirty="0"/>
              <a:t> </a:t>
            </a:r>
            <a:r>
              <a:rPr spc="-10" dirty="0"/>
              <a:t>DE</a:t>
            </a:r>
            <a:r>
              <a:rPr dirty="0"/>
              <a:t> </a:t>
            </a:r>
            <a:r>
              <a:rPr spc="-5" dirty="0"/>
              <a:t>RIESGOS</a:t>
            </a:r>
            <a:r>
              <a:rPr dirty="0"/>
              <a:t> </a:t>
            </a:r>
            <a:r>
              <a:rPr spc="-5" dirty="0"/>
              <a:t>BASADO</a:t>
            </a:r>
            <a:r>
              <a:rPr spc="10" dirty="0"/>
              <a:t> </a:t>
            </a:r>
            <a:r>
              <a:rPr spc="-5" dirty="0"/>
              <a:t>EN</a:t>
            </a:r>
            <a:r>
              <a:rPr dirty="0"/>
              <a:t> </a:t>
            </a:r>
            <a:r>
              <a:rPr spc="-5" dirty="0"/>
              <a:t>IATF </a:t>
            </a:r>
            <a:r>
              <a:rPr spc="-480" dirty="0"/>
              <a:t> </a:t>
            </a:r>
            <a:r>
              <a:rPr spc="-5" dirty="0"/>
              <a:t>16949:2016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11555" y="2332990"/>
            <a:ext cx="2596515" cy="2947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Considerar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evaluación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12700" marR="66040">
              <a:lnSpc>
                <a:spcPct val="994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oportunidades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pudieran poner en </a:t>
            </a:r>
            <a:r>
              <a:rPr sz="1200" dirty="0">
                <a:latin typeface="Calibri"/>
                <a:cs typeface="Calibri"/>
              </a:rPr>
              <a:t> riesgo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propósito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organización,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conformidad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desempeño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od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rsonal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nvol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5" dirty="0">
                <a:latin typeface="Calibri"/>
                <a:cs typeface="Calibri"/>
              </a:rPr>
              <a:t>sa</a:t>
            </a:r>
            <a:r>
              <a:rPr sz="1200" dirty="0">
                <a:latin typeface="Calibri"/>
                <a:cs typeface="Calibri"/>
              </a:rPr>
              <a:t>do</a:t>
            </a:r>
            <a:endParaRPr sz="1200">
              <a:latin typeface="Calibri"/>
              <a:cs typeface="Calibri"/>
            </a:endParaRPr>
          </a:p>
          <a:p>
            <a:pPr marL="12700" marR="20955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en 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análisis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 conforme </a:t>
            </a:r>
            <a:r>
              <a:rPr sz="1200" dirty="0">
                <a:latin typeface="Calibri"/>
                <a:cs typeface="Calibri"/>
              </a:rPr>
              <a:t>lo </a:t>
            </a:r>
            <a:r>
              <a:rPr sz="1200" spc="-5" dirty="0">
                <a:latin typeface="Calibri"/>
                <a:cs typeface="Calibri"/>
              </a:rPr>
              <a:t>demanda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nueva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IATF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16949.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24765">
              <a:lnSpc>
                <a:spcPts val="1430"/>
              </a:lnSpc>
              <a:spcBef>
                <a:spcPts val="45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85871" y="2699130"/>
            <a:ext cx="3168015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 indent="-149860">
              <a:lnSpc>
                <a:spcPts val="1430"/>
              </a:lnSpc>
              <a:spcBef>
                <a:spcPts val="100"/>
              </a:spcBef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Contenido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estructura</a:t>
            </a:r>
            <a:endParaRPr sz="1200">
              <a:latin typeface="Calibri"/>
              <a:cs typeface="Calibri"/>
            </a:endParaRPr>
          </a:p>
          <a:p>
            <a:pPr marL="186055" marR="232410" lvl="1">
              <a:lnSpc>
                <a:spcPts val="1440"/>
              </a:lnSpc>
              <a:spcBef>
                <a:spcPts val="35"/>
              </a:spcBef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Riesgo.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ts val="1415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Detectar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partes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involucradas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Conocer Requisitos específicos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Hacer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FODA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nivel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planta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Detección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diagramas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Ponderación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detectados.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dejarlo</a:t>
            </a:r>
            <a:r>
              <a:rPr sz="1200" spc="-5" dirty="0">
                <a:latin typeface="Calibri"/>
                <a:cs typeface="Calibri"/>
              </a:rPr>
              <a:t> listo.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Ejecución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talleres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y/o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prácticos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Foda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Partes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Interesadas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Matriz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Gestion De Riesgos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Ma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uga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3" name="CuadroTexto 12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5" name="Grupo 14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6" name="CuadroTexto 15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8" name="Flecha derecha 17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1933955"/>
            <a:ext cx="6242050" cy="4902835"/>
            <a:chOff x="309372" y="1933955"/>
            <a:chExt cx="6242050" cy="4902835"/>
          </a:xfrm>
        </p:grpSpPr>
        <p:sp>
          <p:nvSpPr>
            <p:cNvPr id="3" name="object 3"/>
            <p:cNvSpPr/>
            <p:nvPr/>
          </p:nvSpPr>
          <p:spPr>
            <a:xfrm>
              <a:off x="3429000" y="1933955"/>
              <a:ext cx="0" cy="4901565"/>
            </a:xfrm>
            <a:custGeom>
              <a:avLst/>
              <a:gdLst/>
              <a:ahLst/>
              <a:cxnLst/>
              <a:rect l="l" t="t" r="r" b="b"/>
              <a:pathLst>
                <a:path h="4901565">
                  <a:moveTo>
                    <a:pt x="0" y="0"/>
                  </a:moveTo>
                  <a:lnTo>
                    <a:pt x="0" y="490156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1940305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6817614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41748" y="2060447"/>
              <a:ext cx="633469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53285" y="837946"/>
            <a:ext cx="41700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ACCIONES</a:t>
            </a:r>
            <a:r>
              <a:rPr spc="-20" dirty="0"/>
              <a:t> </a:t>
            </a:r>
            <a:r>
              <a:rPr spc="-5" dirty="0"/>
              <a:t>CORRECTIVAS</a:t>
            </a:r>
            <a:r>
              <a:rPr spc="-10" dirty="0"/>
              <a:t> </a:t>
            </a:r>
            <a:r>
              <a:rPr spc="-5" dirty="0"/>
              <a:t>EFECTIVAS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2332990"/>
            <a:ext cx="2914650" cy="3130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</a:pPr>
            <a:r>
              <a:rPr sz="1200" dirty="0">
                <a:latin typeface="Calibri"/>
                <a:cs typeface="Calibri"/>
              </a:rPr>
              <a:t>Habilitar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identificación,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análisis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causa </a:t>
            </a:r>
            <a:r>
              <a:rPr sz="1200" dirty="0">
                <a:latin typeface="Calibri"/>
                <a:cs typeface="Calibri"/>
              </a:rPr>
              <a:t> raíz de no </a:t>
            </a:r>
            <a:r>
              <a:rPr sz="1200" spc="-5" dirty="0">
                <a:latin typeface="Calibri"/>
                <a:cs typeface="Calibri"/>
              </a:rPr>
              <a:t>conformidades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problemas, </a:t>
            </a:r>
            <a:r>
              <a:rPr sz="1200" dirty="0">
                <a:latin typeface="Calibri"/>
                <a:cs typeface="Calibri"/>
              </a:rPr>
              <a:t> aplicación de </a:t>
            </a:r>
            <a:r>
              <a:rPr sz="1200" spc="-5" dirty="0">
                <a:latin typeface="Calibri"/>
                <a:cs typeface="Calibri"/>
              </a:rPr>
              <a:t>herramientas </a:t>
            </a:r>
            <a:r>
              <a:rPr sz="1200" dirty="0">
                <a:latin typeface="Calibri"/>
                <a:cs typeface="Calibri"/>
              </a:rPr>
              <a:t>para la </a:t>
            </a:r>
            <a:r>
              <a:rPr sz="1200" spc="-5" dirty="0">
                <a:latin typeface="Calibri"/>
                <a:cs typeface="Calibri"/>
              </a:rPr>
              <a:t>solución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problemas, </a:t>
            </a:r>
            <a:r>
              <a:rPr sz="1200" dirty="0">
                <a:latin typeface="Calibri"/>
                <a:cs typeface="Calibri"/>
              </a:rPr>
              <a:t>así </a:t>
            </a:r>
            <a:r>
              <a:rPr sz="1200" spc="-5" dirty="0">
                <a:latin typeface="Calibri"/>
                <a:cs typeface="Calibri"/>
              </a:rPr>
              <a:t>como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implementación </a:t>
            </a:r>
            <a:r>
              <a:rPr sz="1200" dirty="0">
                <a:latin typeface="Calibri"/>
                <a:cs typeface="Calibri"/>
              </a:rPr>
              <a:t>de 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preventivas.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Ingenieros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Calidad,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Procesos,</a:t>
            </a:r>
            <a:endParaRPr sz="1200">
              <a:latin typeface="Calibri"/>
              <a:cs typeface="Calibri"/>
            </a:endParaRPr>
          </a:p>
          <a:p>
            <a:pPr marL="12700" marR="72390">
              <a:lnSpc>
                <a:spcPct val="996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Producción,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 </a:t>
            </a:r>
            <a:r>
              <a:rPr sz="1200" dirty="0">
                <a:latin typeface="Calibri"/>
                <a:cs typeface="Calibri"/>
              </a:rPr>
              <a:t> interesado en el </a:t>
            </a:r>
            <a:r>
              <a:rPr sz="1200" spc="-5" dirty="0">
                <a:latin typeface="Calibri"/>
                <a:cs typeface="Calibri"/>
              </a:rPr>
              <a:t>desarrollo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auditorías </a:t>
            </a:r>
            <a:r>
              <a:rPr sz="1200" dirty="0">
                <a:latin typeface="Calibri"/>
                <a:cs typeface="Calibri"/>
              </a:rPr>
              <a:t>a los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417830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teóricas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54577" y="2517775"/>
            <a:ext cx="2594610" cy="3679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4015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1.-Conceptos generales de acciones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correctivas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preventivas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Calibri"/>
              <a:cs typeface="Calibri"/>
            </a:endParaRPr>
          </a:p>
          <a:p>
            <a:pPr marL="12700" marR="25781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Origen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documentación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No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Conformidades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Causa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raíz: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Metodologías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análisis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problemas: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 marR="165735">
              <a:lnSpc>
                <a:spcPct val="101699"/>
              </a:lnSpc>
            </a:pPr>
            <a:r>
              <a:rPr sz="1200" spc="-5" dirty="0">
                <a:latin typeface="Calibri"/>
                <a:cs typeface="Calibri"/>
              </a:rPr>
              <a:t>5.- Aplicación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Acciones Correctivas </a:t>
            </a:r>
            <a:r>
              <a:rPr sz="1200" dirty="0">
                <a:latin typeface="Calibri"/>
                <a:cs typeface="Calibri"/>
              </a:rPr>
              <a:t>: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Calibri"/>
              <a:cs typeface="Calibri"/>
            </a:endParaRPr>
          </a:p>
          <a:p>
            <a:pPr marL="12700" marR="14859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6.-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Aplicación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Preventivas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: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50">
              <a:latin typeface="Calibri"/>
              <a:cs typeface="Calibri"/>
            </a:endParaRPr>
          </a:p>
          <a:p>
            <a:pPr marL="12700" marR="37782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7.- Evaluación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eficacia </a:t>
            </a:r>
            <a:r>
              <a:rPr sz="1200" dirty="0">
                <a:latin typeface="Calibri"/>
                <a:cs typeface="Calibri"/>
              </a:rPr>
              <a:t>de 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Preventivas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: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Casos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Prácticos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7263" y="1674876"/>
            <a:ext cx="6423025" cy="6967855"/>
            <a:chOff x="207263" y="1674876"/>
            <a:chExt cx="6423025" cy="6967855"/>
          </a:xfrm>
        </p:grpSpPr>
        <p:sp>
          <p:nvSpPr>
            <p:cNvPr id="3" name="object 3"/>
            <p:cNvSpPr/>
            <p:nvPr/>
          </p:nvSpPr>
          <p:spPr>
            <a:xfrm>
              <a:off x="2529840" y="1674876"/>
              <a:ext cx="0" cy="6967220"/>
            </a:xfrm>
            <a:custGeom>
              <a:avLst/>
              <a:gdLst/>
              <a:ahLst/>
              <a:cxnLst/>
              <a:rect l="l" t="t" r="r" b="b"/>
              <a:pathLst>
                <a:path h="6967220">
                  <a:moveTo>
                    <a:pt x="0" y="0"/>
                  </a:moveTo>
                  <a:lnTo>
                    <a:pt x="0" y="696722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07263" y="1681226"/>
              <a:ext cx="6421755" cy="0"/>
            </a:xfrm>
            <a:custGeom>
              <a:avLst/>
              <a:gdLst/>
              <a:ahLst/>
              <a:cxnLst/>
              <a:rect l="l" t="t" r="r" b="b"/>
              <a:pathLst>
                <a:path w="6421755">
                  <a:moveTo>
                    <a:pt x="0" y="0"/>
                  </a:moveTo>
                  <a:lnTo>
                    <a:pt x="6421501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9549" y="8623554"/>
              <a:ext cx="6420485" cy="0"/>
            </a:xfrm>
            <a:custGeom>
              <a:avLst/>
              <a:gdLst/>
              <a:ahLst/>
              <a:cxnLst/>
              <a:rect l="l" t="t" r="r" b="b"/>
              <a:pathLst>
                <a:path w="6420484">
                  <a:moveTo>
                    <a:pt x="0" y="0"/>
                  </a:moveTo>
                  <a:lnTo>
                    <a:pt x="6420484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59579" y="1800148"/>
              <a:ext cx="633469" cy="22037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18768" y="837946"/>
            <a:ext cx="51447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CERTIFICACIÓN</a:t>
            </a:r>
            <a:r>
              <a:rPr spc="10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INGENIEROS</a:t>
            </a:r>
            <a:r>
              <a:rPr spc="5" dirty="0"/>
              <a:t> </a:t>
            </a:r>
            <a:r>
              <a:rPr spc="-10" dirty="0"/>
              <a:t>DE</a:t>
            </a:r>
            <a:r>
              <a:rPr spc="10" dirty="0"/>
              <a:t> </a:t>
            </a:r>
            <a:r>
              <a:rPr spc="-10" dirty="0"/>
              <a:t>CALIDAD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93624" y="2049526"/>
            <a:ext cx="2144395" cy="6244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Desarrollar ingenieros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tengan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conocimientos </a:t>
            </a:r>
            <a:r>
              <a:rPr sz="1200" dirty="0">
                <a:latin typeface="Calibri"/>
                <a:cs typeface="Calibri"/>
              </a:rPr>
              <a:t> para el </a:t>
            </a:r>
            <a:r>
              <a:rPr sz="1200" spc="-5" dirty="0">
                <a:latin typeface="Calibri"/>
                <a:cs typeface="Calibri"/>
              </a:rPr>
              <a:t>desarrollo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operación de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control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calidad, </a:t>
            </a:r>
            <a:r>
              <a:rPr sz="1200" dirty="0">
                <a:latin typeface="Calibri"/>
                <a:cs typeface="Calibri"/>
              </a:rPr>
              <a:t> aplicación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los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procedimientos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prueba</a:t>
            </a:r>
            <a:r>
              <a:rPr sz="1200" dirty="0">
                <a:latin typeface="Calibri"/>
                <a:cs typeface="Calibri"/>
              </a:rPr>
              <a:t> 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inspección,</a:t>
            </a:r>
            <a:r>
              <a:rPr sz="1200" spc="2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capacidad de utilizar </a:t>
            </a:r>
            <a:r>
              <a:rPr sz="1200" dirty="0">
                <a:latin typeface="Calibri"/>
                <a:cs typeface="Calibri"/>
              </a:rPr>
              <a:t> la </a:t>
            </a:r>
            <a:r>
              <a:rPr sz="1200" spc="-5" dirty="0">
                <a:latin typeface="Calibri"/>
                <a:cs typeface="Calibri"/>
              </a:rPr>
              <a:t>metrología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métodos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 diagnosticar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corregir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ali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ad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decu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das,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ren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ón  </a:t>
            </a:r>
            <a:r>
              <a:rPr sz="1200" dirty="0">
                <a:latin typeface="Calibri"/>
                <a:cs typeface="Calibri"/>
              </a:rPr>
              <a:t>de los </a:t>
            </a:r>
            <a:r>
              <a:rPr sz="1200" spc="-5" dirty="0">
                <a:latin typeface="Calibri"/>
                <a:cs typeface="Calibri"/>
              </a:rPr>
              <a:t>factores humanos </a:t>
            </a:r>
            <a:r>
              <a:rPr sz="1200" dirty="0">
                <a:latin typeface="Calibri"/>
                <a:cs typeface="Calibri"/>
              </a:rPr>
              <a:t>y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motivación, </a:t>
            </a:r>
            <a:r>
              <a:rPr sz="1200" spc="-5" dirty="0">
                <a:latin typeface="Calibri"/>
                <a:cs typeface="Calibri"/>
              </a:rPr>
              <a:t>entendimiento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 conceptos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técnicas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costos de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ali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ocimi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acidad  para </a:t>
            </a:r>
            <a:r>
              <a:rPr sz="1200" spc="-5" dirty="0">
                <a:latin typeface="Calibri"/>
                <a:cs typeface="Calibri"/>
              </a:rPr>
              <a:t>desarrollar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administrar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información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gestión y </a:t>
            </a:r>
            <a:r>
              <a:rPr sz="1200" spc="-5" dirty="0">
                <a:latin typeface="Calibri"/>
                <a:cs typeface="Calibri"/>
              </a:rPr>
              <a:t>para auditar sistemas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 para la </a:t>
            </a:r>
            <a:r>
              <a:rPr sz="1200" spc="-5" dirty="0">
                <a:latin typeface="Calibri"/>
                <a:cs typeface="Calibri"/>
              </a:rPr>
              <a:t>identificación de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deficiencia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corrección.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429259">
              <a:lnSpc>
                <a:spcPts val="143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El entrenamiento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ingenieros</a:t>
            </a:r>
            <a:r>
              <a:rPr sz="1200" spc="5" dirty="0">
                <a:latin typeface="Calibri"/>
                <a:cs typeface="Calibri"/>
              </a:rPr>
              <a:t> de</a:t>
            </a:r>
            <a:endParaRPr sz="1200">
              <a:latin typeface="Calibri"/>
              <a:cs typeface="Calibri"/>
            </a:endParaRPr>
          </a:p>
          <a:p>
            <a:pPr marL="12700" marR="139700">
              <a:lnSpc>
                <a:spcPts val="143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calidad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está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dirigido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profesionales 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entienden </a:t>
            </a:r>
            <a:r>
              <a:rPr sz="1200" dirty="0">
                <a:latin typeface="Calibri"/>
                <a:cs typeface="Calibri"/>
              </a:rPr>
              <a:t>los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productos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12700" marR="130175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servicios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79375">
              <a:lnSpc>
                <a:spcPts val="1460"/>
              </a:lnSpc>
              <a:spcBef>
                <a:spcPts val="35"/>
              </a:spcBef>
            </a:pPr>
            <a:r>
              <a:rPr sz="1200" dirty="0">
                <a:latin typeface="Calibri"/>
                <a:cs typeface="Calibri"/>
              </a:rPr>
              <a:t>144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09214" y="2198877"/>
            <a:ext cx="3717290" cy="651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100"/>
              </a:spcBef>
            </a:pPr>
            <a:r>
              <a:rPr sz="1150" b="1" spc="-5" dirty="0">
                <a:latin typeface="Calibri"/>
                <a:cs typeface="Calibri"/>
              </a:rPr>
              <a:t>Módulo</a:t>
            </a:r>
            <a:r>
              <a:rPr sz="1150" b="1" spc="-5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1:</a:t>
            </a:r>
            <a:r>
              <a:rPr sz="1150" b="1" spc="-1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Administración</a:t>
            </a:r>
            <a:r>
              <a:rPr sz="1150" b="1" spc="-35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y</a:t>
            </a:r>
            <a:r>
              <a:rPr sz="1150" b="1" spc="-15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Liderazgo</a:t>
            </a:r>
            <a:endParaRPr sz="1150" dirty="0">
              <a:latin typeface="Calibri"/>
              <a:cs typeface="Calibri"/>
            </a:endParaRPr>
          </a:p>
          <a:p>
            <a:pPr marL="346075" marR="1420495" lvl="1" indent="-16510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Filosofías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principios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1.1.1Evolución</a:t>
            </a:r>
            <a:r>
              <a:rPr sz="1150" spc="6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</a:t>
            </a:r>
            <a:r>
              <a:rPr sz="1150" spc="-5" dirty="0">
                <a:latin typeface="Calibri"/>
                <a:cs typeface="Calibri"/>
              </a:rPr>
              <a:t> calidad.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ct val="100000"/>
              </a:lnSpc>
              <a:spcBef>
                <a:spcPts val="35"/>
              </a:spcBef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Sistema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gestión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calidad.</a:t>
            </a:r>
            <a:endParaRPr sz="1150" dirty="0">
              <a:latin typeface="Calibri"/>
              <a:cs typeface="Calibri"/>
            </a:endParaRPr>
          </a:p>
          <a:p>
            <a:pPr marL="678180" lvl="2" indent="-332740">
              <a:lnSpc>
                <a:spcPct val="100000"/>
              </a:lnSpc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Planeación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estratégica.</a:t>
            </a:r>
          </a:p>
          <a:p>
            <a:pPr marL="678180" lvl="2" indent="-332740">
              <a:lnSpc>
                <a:spcPct val="100000"/>
              </a:lnSpc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Técnicas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implementación.</a:t>
            </a:r>
            <a:endParaRPr sz="1150" dirty="0">
              <a:latin typeface="Calibri"/>
              <a:cs typeface="Calibri"/>
            </a:endParaRPr>
          </a:p>
          <a:p>
            <a:pPr marL="678180" lvl="2" indent="-332740">
              <a:lnSpc>
                <a:spcPct val="100000"/>
              </a:lnSpc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Sistema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información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de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ts val="1360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Código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ética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ASQ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para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conducta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profesional</a:t>
            </a:r>
            <a:endParaRPr sz="1150" dirty="0">
              <a:latin typeface="Calibri"/>
              <a:cs typeface="Calibri"/>
            </a:endParaRPr>
          </a:p>
          <a:p>
            <a:pPr marL="346075" marR="471170" lvl="2">
              <a:lnSpc>
                <a:spcPts val="1360"/>
              </a:lnSpc>
              <a:spcBef>
                <a:spcPts val="45"/>
              </a:spcBef>
              <a:buAutoNum type="arabicPeriod"/>
              <a:tabLst>
                <a:tab pos="680720" algn="l"/>
              </a:tabLst>
            </a:pPr>
            <a:r>
              <a:rPr sz="1150" spc="-5" dirty="0">
                <a:latin typeface="Calibri"/>
                <a:cs typeface="Calibri"/>
              </a:rPr>
              <a:t>Determinar </a:t>
            </a:r>
            <a:r>
              <a:rPr sz="1150" dirty="0">
                <a:latin typeface="Calibri"/>
                <a:cs typeface="Calibri"/>
              </a:rPr>
              <a:t>el </a:t>
            </a:r>
            <a:r>
              <a:rPr sz="1150" spc="-5" dirty="0">
                <a:latin typeface="Calibri"/>
                <a:cs typeface="Calibri"/>
              </a:rPr>
              <a:t>comportamiento para </a:t>
            </a:r>
            <a:r>
              <a:rPr sz="1150" dirty="0">
                <a:latin typeface="Calibri"/>
                <a:cs typeface="Calibri"/>
              </a:rPr>
              <a:t>tomar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decisiones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éticas.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ts val="1345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Principios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técnicas</a:t>
            </a:r>
            <a:r>
              <a:rPr sz="1150" spc="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liderazgo</a:t>
            </a:r>
            <a:endParaRPr sz="1150" dirty="0">
              <a:latin typeface="Calibri"/>
              <a:cs typeface="Calibri"/>
            </a:endParaRPr>
          </a:p>
          <a:p>
            <a:pPr marL="379730" marR="47625" lvl="2" indent="-33655">
              <a:lnSpc>
                <a:spcPts val="1380"/>
              </a:lnSpc>
              <a:spcBef>
                <a:spcPts val="35"/>
              </a:spcBef>
              <a:buAutoNum type="arabicPeriod"/>
              <a:tabLst>
                <a:tab pos="642620" algn="l"/>
              </a:tabLst>
            </a:pPr>
            <a:r>
              <a:rPr sz="1150" spc="-5" dirty="0">
                <a:latin typeface="Calibri"/>
                <a:cs typeface="Calibri"/>
              </a:rPr>
              <a:t>Describir técnicas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para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el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desarrollo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 </a:t>
            </a:r>
            <a:r>
              <a:rPr sz="1150" spc="-5" dirty="0">
                <a:latin typeface="Calibri"/>
                <a:cs typeface="Calibri"/>
              </a:rPr>
              <a:t>Organización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equipos.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ts val="1370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Principios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técnicos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facilitación</a:t>
            </a:r>
            <a:endParaRPr sz="1150" dirty="0">
              <a:latin typeface="Calibri"/>
              <a:cs typeface="Calibri"/>
            </a:endParaRPr>
          </a:p>
          <a:p>
            <a:pPr marL="678180" lvl="2" indent="-332740">
              <a:lnSpc>
                <a:spcPct val="100000"/>
              </a:lnSpc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Definir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describir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el</a:t>
            </a:r>
            <a:r>
              <a:rPr sz="1150" spc="-5" dirty="0">
                <a:latin typeface="Calibri"/>
                <a:cs typeface="Calibri"/>
              </a:rPr>
              <a:t> rol del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facilitador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ct val="100000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5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6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comunicación</a:t>
            </a:r>
            <a:endParaRPr sz="1150" dirty="0">
              <a:latin typeface="Calibri"/>
              <a:cs typeface="Calibri"/>
            </a:endParaRPr>
          </a:p>
          <a:p>
            <a:pPr marL="678180" lvl="2" indent="-332740">
              <a:lnSpc>
                <a:spcPct val="100000"/>
              </a:lnSpc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Describir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distinguir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métodos</a:t>
            </a:r>
            <a:r>
              <a:rPr sz="1150" spc="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comunicación.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ct val="100000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Relaciones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con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los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clientes</a:t>
            </a:r>
            <a:endParaRPr sz="1150" dirty="0">
              <a:latin typeface="Calibri"/>
              <a:cs typeface="Calibri"/>
            </a:endParaRPr>
          </a:p>
          <a:p>
            <a:pPr marL="678180" lvl="2" indent="-332740">
              <a:lnSpc>
                <a:spcPct val="100000"/>
              </a:lnSpc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Definir</a:t>
            </a:r>
            <a:r>
              <a:rPr sz="1150" spc="-5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las</a:t>
            </a:r>
            <a:r>
              <a:rPr sz="1150" spc="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medidas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relación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con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el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cliente.</a:t>
            </a:r>
          </a:p>
          <a:p>
            <a:pPr marL="401320" lvl="1" indent="-220979">
              <a:lnSpc>
                <a:spcPts val="1370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Gestión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proveedores</a:t>
            </a:r>
            <a:endParaRPr sz="1150" dirty="0">
              <a:latin typeface="Calibri"/>
              <a:cs typeface="Calibri"/>
            </a:endParaRPr>
          </a:p>
          <a:p>
            <a:pPr marL="346075" marR="313690" lvl="2">
              <a:lnSpc>
                <a:spcPts val="1370"/>
              </a:lnSpc>
              <a:spcBef>
                <a:spcPts val="45"/>
              </a:spcBef>
              <a:buAutoNum type="arabicPeriod"/>
              <a:tabLst>
                <a:tab pos="680720" algn="l"/>
              </a:tabLst>
            </a:pPr>
            <a:r>
              <a:rPr sz="1150" spc="-5" dirty="0">
                <a:latin typeface="Calibri"/>
                <a:cs typeface="Calibri"/>
              </a:rPr>
              <a:t>Definir técnicas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que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incluyen</a:t>
            </a:r>
            <a:r>
              <a:rPr sz="1150" dirty="0">
                <a:latin typeface="Calibri"/>
                <a:cs typeface="Calibri"/>
              </a:rPr>
              <a:t> la </a:t>
            </a:r>
            <a:r>
              <a:rPr sz="1150" spc="-5" dirty="0">
                <a:latin typeface="Calibri"/>
                <a:cs typeface="Calibri"/>
              </a:rPr>
              <a:t>calificación de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proveedores.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ts val="1360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Barreras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para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mejora</a:t>
            </a:r>
            <a:r>
              <a:rPr sz="1150" spc="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dirty="0">
                <a:latin typeface="Calibri"/>
                <a:cs typeface="Calibri"/>
              </a:rPr>
              <a:t> la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</a:t>
            </a:r>
            <a:endParaRPr sz="1150" dirty="0">
              <a:latin typeface="Calibri"/>
              <a:cs typeface="Calibri"/>
            </a:endParaRPr>
          </a:p>
          <a:p>
            <a:pPr marL="678180" lvl="2" indent="-332740">
              <a:lnSpc>
                <a:spcPct val="100000"/>
              </a:lnSpc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Identificar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las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barreras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para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mejora</a:t>
            </a:r>
            <a:r>
              <a:rPr sz="1150" spc="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 calidad.</a:t>
            </a:r>
            <a:endParaRPr sz="1150" dirty="0">
              <a:latin typeface="Calibri"/>
              <a:cs typeface="Calibri"/>
            </a:endParaRPr>
          </a:p>
          <a:p>
            <a:pPr marL="160020" indent="-147955">
              <a:lnSpc>
                <a:spcPct val="100000"/>
              </a:lnSpc>
              <a:buAutoNum type="arabicPeriod" startAt="2"/>
              <a:tabLst>
                <a:tab pos="160655" algn="l"/>
              </a:tabLst>
            </a:pPr>
            <a:r>
              <a:rPr sz="1150" b="1" spc="-5" dirty="0">
                <a:latin typeface="Calibri"/>
                <a:cs typeface="Calibri"/>
              </a:rPr>
              <a:t>Módulo</a:t>
            </a:r>
            <a:r>
              <a:rPr sz="1150" b="1" spc="-5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2:</a:t>
            </a:r>
            <a:r>
              <a:rPr sz="1150" b="1" spc="3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Sistema</a:t>
            </a:r>
            <a:r>
              <a:rPr sz="1150" b="1" spc="-55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de</a:t>
            </a:r>
            <a:r>
              <a:rPr sz="1150" b="1" spc="-1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Calidad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ct val="100000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Elementos del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sistema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</a:t>
            </a:r>
            <a:endParaRPr sz="1150" dirty="0">
              <a:latin typeface="Calibri"/>
              <a:cs typeface="Calibri"/>
            </a:endParaRPr>
          </a:p>
          <a:p>
            <a:pPr marL="346075" marR="328295" lvl="2">
              <a:lnSpc>
                <a:spcPct val="100000"/>
              </a:lnSpc>
              <a:buSzPct val="91304"/>
              <a:buAutoNum type="arabicPeriod"/>
              <a:tabLst>
                <a:tab pos="642620" algn="l"/>
              </a:tabLst>
            </a:pPr>
            <a:r>
              <a:rPr sz="1150" spc="-5" dirty="0">
                <a:latin typeface="Calibri"/>
                <a:cs typeface="Calibri"/>
              </a:rPr>
              <a:t>Definir</a:t>
            </a:r>
            <a:r>
              <a:rPr sz="1150" dirty="0">
                <a:latin typeface="Calibri"/>
                <a:cs typeface="Calibri"/>
              </a:rPr>
              <a:t> e </a:t>
            </a:r>
            <a:r>
              <a:rPr sz="1150" spc="-5" dirty="0">
                <a:latin typeface="Calibri"/>
                <a:cs typeface="Calibri"/>
              </a:rPr>
              <a:t>interpretar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los</a:t>
            </a:r>
            <a:r>
              <a:rPr sz="1150" spc="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elementos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básicos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del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sistema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calidad.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ts val="1360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Documentación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del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sistema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 calidad</a:t>
            </a:r>
            <a:endParaRPr sz="1150" dirty="0">
              <a:latin typeface="Calibri"/>
              <a:cs typeface="Calibri"/>
            </a:endParaRPr>
          </a:p>
          <a:p>
            <a:pPr marL="346075" marR="34290" lvl="2">
              <a:lnSpc>
                <a:spcPts val="1390"/>
              </a:lnSpc>
              <a:spcBef>
                <a:spcPts val="20"/>
              </a:spcBef>
              <a:buSzPct val="91304"/>
              <a:buAutoNum type="arabicPeriod"/>
              <a:tabLst>
                <a:tab pos="680720" algn="l"/>
              </a:tabLst>
            </a:pPr>
            <a:r>
              <a:rPr sz="1150" spc="-5" dirty="0">
                <a:latin typeface="Calibri"/>
                <a:cs typeface="Calibri"/>
              </a:rPr>
              <a:t>Componentes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documentación del sistema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calidad.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ts val="1355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Normas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otras directrices</a:t>
            </a:r>
            <a:endParaRPr sz="1150" dirty="0">
              <a:latin typeface="Calibri"/>
              <a:cs typeface="Calibri"/>
            </a:endParaRPr>
          </a:p>
          <a:p>
            <a:pPr marL="13970" marR="141605" lvl="2" indent="332105">
              <a:lnSpc>
                <a:spcPts val="1360"/>
              </a:lnSpc>
              <a:spcBef>
                <a:spcPts val="40"/>
              </a:spcBef>
              <a:buSzPct val="91304"/>
              <a:buAutoNum type="arabicPeriod"/>
              <a:tabLst>
                <a:tab pos="680720" algn="l"/>
              </a:tabLst>
            </a:pPr>
            <a:r>
              <a:rPr sz="1150" spc="-5" dirty="0">
                <a:latin typeface="Calibri"/>
                <a:cs typeface="Calibri"/>
              </a:rPr>
              <a:t>Definir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5" dirty="0">
                <a:latin typeface="Calibri"/>
                <a:cs typeface="Calibri"/>
              </a:rPr>
              <a:t> distinguir entre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las </a:t>
            </a:r>
            <a:r>
              <a:rPr sz="1150" spc="-5" dirty="0">
                <a:latin typeface="Calibri"/>
                <a:cs typeface="Calibri"/>
              </a:rPr>
              <a:t>normas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nacionales </a:t>
            </a:r>
            <a:r>
              <a:rPr sz="1150" dirty="0">
                <a:latin typeface="Calibri"/>
                <a:cs typeface="Calibri"/>
              </a:rPr>
              <a:t>e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internacionales.</a:t>
            </a:r>
            <a:endParaRPr sz="1150" dirty="0">
              <a:latin typeface="Calibri"/>
              <a:cs typeface="Calibri"/>
            </a:endParaRPr>
          </a:p>
          <a:p>
            <a:pPr marL="401320" lvl="1" indent="-220979">
              <a:lnSpc>
                <a:spcPts val="1370"/>
              </a:lnSpc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Auditorías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</a:t>
            </a:r>
            <a:endParaRPr sz="1150" dirty="0">
              <a:latin typeface="Calibri"/>
              <a:cs typeface="Calibri"/>
            </a:endParaRPr>
          </a:p>
          <a:p>
            <a:pPr marL="678180" lvl="2" indent="-332740">
              <a:lnSpc>
                <a:spcPct val="100000"/>
              </a:lnSpc>
              <a:buSzPct val="91304"/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Tipos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auditorías.</a:t>
            </a:r>
            <a:endParaRPr sz="1150" dirty="0">
              <a:latin typeface="Calibri"/>
              <a:cs typeface="Calibri"/>
            </a:endParaRPr>
          </a:p>
          <a:p>
            <a:pPr marL="678180" lvl="2" indent="-332740">
              <a:lnSpc>
                <a:spcPct val="100000"/>
              </a:lnSpc>
              <a:spcBef>
                <a:spcPts val="15"/>
              </a:spcBef>
              <a:buSzPct val="91304"/>
              <a:buAutoNum type="arabicPeriod"/>
              <a:tabLst>
                <a:tab pos="678815" algn="l"/>
              </a:tabLst>
            </a:pPr>
            <a:r>
              <a:rPr sz="1150" dirty="0">
                <a:latin typeface="Calibri"/>
                <a:cs typeface="Calibri"/>
              </a:rPr>
              <a:t>Roles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responsabilidades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en</a:t>
            </a:r>
            <a:r>
              <a:rPr sz="1150" spc="-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las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auditorías.</a:t>
            </a:r>
            <a:endParaRPr sz="1150" dirty="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3" action="ppaction://hlinksldjump"/>
          </p:cNvPr>
          <p:cNvSpPr/>
          <p:nvPr/>
        </p:nvSpPr>
        <p:spPr>
          <a:xfrm flipH="1">
            <a:off x="6465336" y="8463756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1940" y="570906"/>
            <a:ext cx="5724005" cy="3393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68300" y="1127834"/>
            <a:ext cx="5727700" cy="4862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 action="ppaction://hlinksldjump"/>
              </a:rPr>
              <a:t>Identificación de Materiales Peligrosos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Trabajo Seguro en Espacios Confinados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Trabajo Inteligente Ergonomía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Interpretación de la Norma ISO 14001:2015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Formación de Auditor Interno ISO 14001:2015, ISO 19011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8" action="ppaction://hlinksldjump"/>
              </a:rPr>
              <a:t>Enfoque Directivo Liderazgo Norma ISO 14001:2015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9" action="ppaction://hlinksldjump"/>
              </a:rPr>
              <a:t>Interpretación de la Norma ISO 45001:2018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0" action="ppaction://hlinksldjump"/>
              </a:rPr>
              <a:t>Formación Auditor Interno ISO 45001:2018- ISO 19011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1" action="ppaction://hlinksldjump"/>
              </a:rPr>
              <a:t>Manejo y Disposición de Materiales y Residuos Peligrosos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2" action="ppaction://hlinksldjump"/>
              </a:rPr>
              <a:t>Normatividad y Legislación Actualizada en Seguridad e Higiene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3" action="ppaction://hlinksldjump"/>
              </a:rPr>
              <a:t>Sistema Globalmente Armonizados Norma Nom 018 STPS 2015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Constitución, Integración, Organización y Funcionamiento de las Comisiones de</a:t>
            </a: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4" action="ppaction://hlinksldjump"/>
              </a:rPr>
              <a:t>Seguridad e Higiene.</a:t>
            </a: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</a:rPr>
              <a:t> NOM 019 STPS.</a:t>
            </a: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Factores de Riesgos Psicosocial en el Trabajo – Identificación Nom – 035 </a:t>
            </a:r>
          </a:p>
          <a:p>
            <a:pPr marL="31750">
              <a:lnSpc>
                <a:spcPct val="150000"/>
              </a:lnSpc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15" action="ppaction://hlinksldjump"/>
              </a:rPr>
              <a:t>STPS- 2017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31750">
              <a:lnSpc>
                <a:spcPct val="150000"/>
              </a:lnSpc>
            </a:pPr>
            <a:endParaRPr lang="es-ES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CE97A4E4-D3A3-4F4C-8755-2293A33A363F}"/>
              </a:ext>
            </a:extLst>
          </p:cNvPr>
          <p:cNvSpPr txBox="1"/>
          <p:nvPr/>
        </p:nvSpPr>
        <p:spPr>
          <a:xfrm>
            <a:off x="6179192" y="1149055"/>
            <a:ext cx="221607" cy="417999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lang="es-MX" sz="1350" spc="-5" dirty="0">
                <a:latin typeface="Calibri"/>
                <a:cs typeface="Calibri"/>
              </a:rPr>
              <a:t>59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ES" sz="1350" spc="-5" dirty="0">
                <a:latin typeface="Calibri"/>
                <a:cs typeface="Calibri"/>
              </a:rPr>
              <a:t>60</a:t>
            </a:r>
            <a:endParaRPr lang="es-MX" sz="135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ES" sz="1350" spc="-5" dirty="0">
                <a:latin typeface="Calibri"/>
                <a:cs typeface="Calibri"/>
              </a:rPr>
              <a:t>61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ES" sz="1350" spc="-5" dirty="0">
                <a:latin typeface="Calibri"/>
                <a:cs typeface="Calibri"/>
              </a:rPr>
              <a:t>62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lang="es-ES" sz="1350" spc="-5" dirty="0">
                <a:latin typeface="Calibri"/>
                <a:cs typeface="Calibri"/>
              </a:rPr>
              <a:t>63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lang="es-ES" sz="1350" spc="-5" dirty="0">
                <a:latin typeface="Calibri"/>
                <a:cs typeface="Calibri"/>
              </a:rPr>
              <a:t>64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lang="es-ES" sz="1350" spc="-5" dirty="0">
                <a:latin typeface="Calibri"/>
                <a:cs typeface="Calibri"/>
              </a:rPr>
              <a:t>65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lang="es-ES" sz="1350" spc="-5" dirty="0">
                <a:latin typeface="Calibri"/>
                <a:cs typeface="Calibri"/>
              </a:rPr>
              <a:t>66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ES" sz="1350" spc="-5" dirty="0">
                <a:latin typeface="Calibri"/>
                <a:cs typeface="Calibri"/>
              </a:rPr>
              <a:t>68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lang="es-ES" sz="1350" spc="-5" dirty="0">
                <a:latin typeface="Calibri"/>
                <a:cs typeface="Calibri"/>
              </a:rPr>
              <a:t>70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ES" sz="1350" spc="-5" dirty="0">
                <a:latin typeface="Calibri"/>
                <a:cs typeface="Calibri"/>
              </a:rPr>
              <a:t>71</a:t>
            </a:r>
            <a:endParaRPr sz="1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72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s-MX" sz="135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MX" sz="1350" spc="-5" dirty="0">
                <a:latin typeface="Calibri"/>
                <a:cs typeface="Calibri"/>
              </a:rPr>
              <a:t>73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7931" y="315468"/>
            <a:ext cx="6242050" cy="8202295"/>
            <a:chOff x="217931" y="315468"/>
            <a:chExt cx="6242050" cy="8202295"/>
          </a:xfrm>
        </p:grpSpPr>
        <p:sp>
          <p:nvSpPr>
            <p:cNvPr id="3" name="object 3"/>
            <p:cNvSpPr/>
            <p:nvPr/>
          </p:nvSpPr>
          <p:spPr>
            <a:xfrm>
              <a:off x="3339083" y="315468"/>
              <a:ext cx="0" cy="8201659"/>
            </a:xfrm>
            <a:custGeom>
              <a:avLst/>
              <a:gdLst/>
              <a:ahLst/>
              <a:cxnLst/>
              <a:rect l="l" t="t" r="r" b="b"/>
              <a:pathLst>
                <a:path h="8201659">
                  <a:moveTo>
                    <a:pt x="0" y="0"/>
                  </a:moveTo>
                  <a:lnTo>
                    <a:pt x="0" y="8201659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7931" y="321818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8693" y="8498586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02768" y="327661"/>
            <a:ext cx="2856865" cy="5099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 marR="97790" lvl="2" indent="-1905">
              <a:lnSpc>
                <a:spcPct val="100000"/>
              </a:lnSpc>
              <a:spcBef>
                <a:spcPts val="100"/>
              </a:spcBef>
              <a:buSzPct val="91304"/>
              <a:buAutoNum type="arabicPeriod" startAt="3"/>
              <a:tabLst>
                <a:tab pos="679450" algn="l"/>
              </a:tabLst>
            </a:pPr>
            <a:r>
              <a:rPr sz="1150" spc="-5" dirty="0">
                <a:latin typeface="Calibri"/>
                <a:cs typeface="Calibri"/>
              </a:rPr>
              <a:t>Planeación </a:t>
            </a:r>
            <a:r>
              <a:rPr sz="1150" dirty="0">
                <a:latin typeface="Calibri"/>
                <a:cs typeface="Calibri"/>
              </a:rPr>
              <a:t>e </a:t>
            </a:r>
            <a:r>
              <a:rPr sz="1150" spc="-5" dirty="0">
                <a:latin typeface="Calibri"/>
                <a:cs typeface="Calibri"/>
              </a:rPr>
              <a:t>implementación de la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auditoría.</a:t>
            </a:r>
            <a:endParaRPr sz="1150" dirty="0">
              <a:latin typeface="Calibri"/>
              <a:cs typeface="Calibri"/>
            </a:endParaRPr>
          </a:p>
          <a:p>
            <a:pPr marL="678815" lvl="2" indent="-334645">
              <a:lnSpc>
                <a:spcPct val="100000"/>
              </a:lnSpc>
              <a:buSzPct val="91304"/>
              <a:buAutoNum type="arabicPeriod" startAt="3"/>
              <a:tabLst>
                <a:tab pos="679450" algn="l"/>
              </a:tabLst>
            </a:pPr>
            <a:r>
              <a:rPr sz="1150" spc="-5" dirty="0">
                <a:latin typeface="Calibri"/>
                <a:cs typeface="Calibri"/>
              </a:rPr>
              <a:t>Reporte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auditoría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5" dirty="0">
                <a:latin typeface="Calibri"/>
                <a:cs typeface="Calibri"/>
              </a:rPr>
              <a:t> seguimiento.</a:t>
            </a:r>
            <a:endParaRPr sz="1150" dirty="0">
              <a:latin typeface="Calibri"/>
              <a:cs typeface="Calibri"/>
            </a:endParaRPr>
          </a:p>
          <a:p>
            <a:pPr marL="577850" lvl="1" indent="-220345">
              <a:lnSpc>
                <a:spcPts val="1370"/>
              </a:lnSpc>
              <a:buAutoNum type="arabicPeriod" startAt="5"/>
              <a:tabLst>
                <a:tab pos="578485" algn="l"/>
              </a:tabLst>
            </a:pPr>
            <a:r>
              <a:rPr sz="1150" spc="-5" dirty="0">
                <a:latin typeface="Calibri"/>
                <a:cs typeface="Calibri"/>
              </a:rPr>
              <a:t>Costos de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</a:t>
            </a:r>
            <a:endParaRPr sz="1150" dirty="0">
              <a:latin typeface="Calibri"/>
              <a:cs typeface="Calibri"/>
            </a:endParaRPr>
          </a:p>
          <a:p>
            <a:pPr marL="526415" marR="24130" lvl="2">
              <a:lnSpc>
                <a:spcPts val="1370"/>
              </a:lnSpc>
              <a:spcBef>
                <a:spcPts val="45"/>
              </a:spcBef>
              <a:buSzPct val="91304"/>
              <a:buAutoNum type="arabicPeriod"/>
              <a:tabLst>
                <a:tab pos="855980" algn="l"/>
              </a:tabLst>
            </a:pPr>
            <a:r>
              <a:rPr sz="1150" spc="-5" dirty="0">
                <a:latin typeface="Calibri"/>
                <a:cs typeface="Calibri"/>
              </a:rPr>
              <a:t>Identificar</a:t>
            </a:r>
            <a:r>
              <a:rPr sz="1150" spc="-5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aplicar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los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conceptos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costos</a:t>
            </a:r>
            <a:r>
              <a:rPr sz="1150" spc="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calidad.</a:t>
            </a:r>
            <a:endParaRPr sz="1150" dirty="0">
              <a:latin typeface="Calibri"/>
              <a:cs typeface="Calibri"/>
            </a:endParaRPr>
          </a:p>
          <a:p>
            <a:pPr marL="577850" lvl="1" indent="-220345">
              <a:lnSpc>
                <a:spcPts val="1350"/>
              </a:lnSpc>
              <a:buAutoNum type="arabicPeriod" startAt="5"/>
              <a:tabLst>
                <a:tab pos="578485" algn="l"/>
              </a:tabLst>
            </a:pPr>
            <a:r>
              <a:rPr sz="1150" spc="-5" dirty="0">
                <a:latin typeface="Calibri"/>
                <a:cs typeface="Calibri"/>
              </a:rPr>
              <a:t>Entrenamiento de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</a:t>
            </a:r>
            <a:endParaRPr sz="1150" dirty="0">
              <a:latin typeface="Calibri"/>
              <a:cs typeface="Calibri"/>
            </a:endParaRPr>
          </a:p>
          <a:p>
            <a:pPr marL="526415" marR="5080" lvl="2">
              <a:lnSpc>
                <a:spcPts val="1380"/>
              </a:lnSpc>
              <a:spcBef>
                <a:spcPts val="25"/>
              </a:spcBef>
              <a:buSzPct val="91304"/>
              <a:buAutoNum type="arabicPeriod"/>
              <a:tabLst>
                <a:tab pos="855980" algn="l"/>
              </a:tabLst>
            </a:pPr>
            <a:r>
              <a:rPr sz="1150" spc="-5" dirty="0">
                <a:latin typeface="Calibri"/>
                <a:cs typeface="Calibri"/>
              </a:rPr>
              <a:t>Identificar </a:t>
            </a:r>
            <a:r>
              <a:rPr sz="1150" dirty="0">
                <a:latin typeface="Calibri"/>
                <a:cs typeface="Calibri"/>
              </a:rPr>
              <a:t>los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elementos clave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un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programa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entrenamiento.</a:t>
            </a:r>
            <a:endParaRPr sz="1150" dirty="0">
              <a:latin typeface="Calibri"/>
              <a:cs typeface="Calibri"/>
            </a:endParaRPr>
          </a:p>
          <a:p>
            <a:pPr marL="160020" indent="-147955">
              <a:lnSpc>
                <a:spcPts val="1370"/>
              </a:lnSpc>
              <a:buAutoNum type="arabicPeriod" startAt="3"/>
              <a:tabLst>
                <a:tab pos="160655" algn="l"/>
              </a:tabLst>
            </a:pPr>
            <a:r>
              <a:rPr sz="1150" b="1" spc="-5" dirty="0">
                <a:latin typeface="Calibri"/>
                <a:cs typeface="Calibri"/>
              </a:rPr>
              <a:t>Módulo</a:t>
            </a:r>
            <a:r>
              <a:rPr sz="1150" b="1" spc="-45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3:</a:t>
            </a:r>
            <a:r>
              <a:rPr sz="1150" b="1" spc="1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Diseño</a:t>
            </a:r>
            <a:r>
              <a:rPr sz="1150" b="1" spc="-15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de</a:t>
            </a:r>
            <a:r>
              <a:rPr sz="1150" b="1" spc="-4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producto</a:t>
            </a:r>
            <a:r>
              <a:rPr sz="1150" b="1" spc="-4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y</a:t>
            </a:r>
            <a:r>
              <a:rPr sz="1150" b="1" spc="-3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proceso</a:t>
            </a:r>
            <a:endParaRPr sz="1150" dirty="0">
              <a:latin typeface="Calibri"/>
              <a:cs typeface="Calibri"/>
            </a:endParaRPr>
          </a:p>
          <a:p>
            <a:pPr marL="401320" lvl="1" indent="-221615">
              <a:lnSpc>
                <a:spcPts val="1360"/>
              </a:lnSpc>
              <a:buAutoNum type="arabicPeriod"/>
              <a:tabLst>
                <a:tab pos="401955" algn="l"/>
              </a:tabLst>
            </a:pPr>
            <a:r>
              <a:rPr sz="1150" spc="-5" dirty="0">
                <a:latin typeface="Calibri"/>
                <a:cs typeface="Calibri"/>
              </a:rPr>
              <a:t>Clasificación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características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</a:t>
            </a:r>
            <a:endParaRPr sz="1150" dirty="0">
              <a:latin typeface="Calibri"/>
              <a:cs typeface="Calibri"/>
            </a:endParaRPr>
          </a:p>
          <a:p>
            <a:pPr marL="346075" marR="211454" lvl="2">
              <a:lnSpc>
                <a:spcPts val="1380"/>
              </a:lnSpc>
              <a:spcBef>
                <a:spcPts val="30"/>
              </a:spcBef>
              <a:buSzPct val="91304"/>
              <a:buAutoNum type="arabicPeriod"/>
              <a:tabLst>
                <a:tab pos="679450" algn="l"/>
              </a:tabLst>
            </a:pPr>
            <a:r>
              <a:rPr sz="1150" spc="-5" dirty="0">
                <a:latin typeface="Calibri"/>
                <a:cs typeface="Calibri"/>
              </a:rPr>
              <a:t>Definir,</a:t>
            </a:r>
            <a:r>
              <a:rPr sz="1150" spc="-6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interpretar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clasificar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las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características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calidad.</a:t>
            </a:r>
            <a:endParaRPr sz="1150" dirty="0">
              <a:latin typeface="Calibri"/>
              <a:cs typeface="Calibri"/>
            </a:endParaRPr>
          </a:p>
          <a:p>
            <a:pPr marL="401320" lvl="1" indent="-221615">
              <a:lnSpc>
                <a:spcPts val="1355"/>
              </a:lnSpc>
              <a:buAutoNum type="arabicPeriod"/>
              <a:tabLst>
                <a:tab pos="401955" algn="l"/>
              </a:tabLst>
            </a:pPr>
            <a:r>
              <a:rPr sz="1150" spc="-5" dirty="0">
                <a:latin typeface="Calibri"/>
                <a:cs typeface="Calibri"/>
              </a:rPr>
              <a:t>Entradas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 diseño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revisión</a:t>
            </a:r>
            <a:endParaRPr sz="1150" dirty="0">
              <a:latin typeface="Calibri"/>
              <a:cs typeface="Calibri"/>
            </a:endParaRPr>
          </a:p>
          <a:p>
            <a:pPr marL="346075" marR="38100" lvl="2">
              <a:lnSpc>
                <a:spcPts val="1360"/>
              </a:lnSpc>
              <a:spcBef>
                <a:spcPts val="45"/>
              </a:spcBef>
              <a:buSzPct val="91304"/>
              <a:buAutoNum type="arabicPeriod"/>
              <a:tabLst>
                <a:tab pos="679450" algn="l"/>
              </a:tabLst>
            </a:pPr>
            <a:r>
              <a:rPr sz="1150" spc="-5" dirty="0">
                <a:latin typeface="Calibri"/>
                <a:cs typeface="Calibri"/>
              </a:rPr>
              <a:t>identificar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fuentes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entrada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de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diseño.</a:t>
            </a:r>
            <a:endParaRPr sz="1150" dirty="0">
              <a:latin typeface="Calibri"/>
              <a:cs typeface="Calibri"/>
            </a:endParaRPr>
          </a:p>
          <a:p>
            <a:pPr marL="401320" lvl="1" indent="-221615">
              <a:lnSpc>
                <a:spcPts val="1360"/>
              </a:lnSpc>
              <a:buAutoNum type="arabicPeriod"/>
              <a:tabLst>
                <a:tab pos="401955" algn="l"/>
              </a:tabLst>
            </a:pPr>
            <a:r>
              <a:rPr sz="1150" spc="-5" dirty="0">
                <a:latin typeface="Calibri"/>
                <a:cs typeface="Calibri"/>
              </a:rPr>
              <a:t>Dibujos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técnicos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especificaciones</a:t>
            </a:r>
            <a:endParaRPr sz="1150" dirty="0">
              <a:latin typeface="Calibri"/>
              <a:cs typeface="Calibri"/>
            </a:endParaRPr>
          </a:p>
          <a:p>
            <a:pPr marL="678815" lvl="2" indent="-334645">
              <a:lnSpc>
                <a:spcPct val="100000"/>
              </a:lnSpc>
              <a:buSzPct val="91304"/>
              <a:buAutoNum type="arabicPeriod"/>
              <a:tabLst>
                <a:tab pos="679450" algn="l"/>
              </a:tabLst>
            </a:pPr>
            <a:r>
              <a:rPr sz="1150" spc="-5" dirty="0">
                <a:latin typeface="Calibri"/>
                <a:cs typeface="Calibri"/>
              </a:rPr>
              <a:t>interpretar</a:t>
            </a:r>
            <a:r>
              <a:rPr sz="1150" spc="-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dibujos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técnicos.</a:t>
            </a:r>
            <a:endParaRPr sz="1150" dirty="0">
              <a:latin typeface="Calibri"/>
              <a:cs typeface="Calibri"/>
            </a:endParaRPr>
          </a:p>
          <a:p>
            <a:pPr marL="401320" lvl="1" indent="-221615">
              <a:lnSpc>
                <a:spcPts val="1360"/>
              </a:lnSpc>
              <a:buAutoNum type="arabicPeriod"/>
              <a:tabLst>
                <a:tab pos="401955" algn="l"/>
              </a:tabLst>
            </a:pPr>
            <a:r>
              <a:rPr sz="1150" spc="-5" dirty="0">
                <a:latin typeface="Calibri"/>
                <a:cs typeface="Calibri"/>
              </a:rPr>
              <a:t>Verificación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del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diseño</a:t>
            </a:r>
            <a:endParaRPr sz="1150" dirty="0">
              <a:latin typeface="Calibri"/>
              <a:cs typeface="Calibri"/>
            </a:endParaRPr>
          </a:p>
          <a:p>
            <a:pPr marL="346075" marR="21590" lvl="2">
              <a:lnSpc>
                <a:spcPts val="1390"/>
              </a:lnSpc>
              <a:spcBef>
                <a:spcPts val="20"/>
              </a:spcBef>
              <a:buSzPct val="91304"/>
              <a:buAutoNum type="arabicPeriod"/>
              <a:tabLst>
                <a:tab pos="679450" algn="l"/>
              </a:tabLst>
            </a:pPr>
            <a:r>
              <a:rPr sz="1150" spc="-5" dirty="0">
                <a:latin typeface="Calibri"/>
                <a:cs typeface="Calibri"/>
              </a:rPr>
              <a:t>Identificar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diferentes</a:t>
            </a:r>
            <a:r>
              <a:rPr sz="1150" spc="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evaluaciones</a:t>
            </a:r>
            <a:r>
              <a:rPr sz="1150" spc="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pruebas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para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nuevos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diseños.</a:t>
            </a:r>
            <a:endParaRPr sz="1150" dirty="0">
              <a:latin typeface="Calibri"/>
              <a:cs typeface="Calibri"/>
            </a:endParaRPr>
          </a:p>
          <a:p>
            <a:pPr marL="401320" lvl="1" indent="-221615">
              <a:lnSpc>
                <a:spcPts val="1360"/>
              </a:lnSpc>
              <a:buAutoNum type="arabicPeriod"/>
              <a:tabLst>
                <a:tab pos="401955" algn="l"/>
              </a:tabLst>
            </a:pPr>
            <a:r>
              <a:rPr sz="1150" spc="-5" dirty="0">
                <a:latin typeface="Calibri"/>
                <a:cs typeface="Calibri"/>
              </a:rPr>
              <a:t>Contabilidad</a:t>
            </a:r>
            <a:r>
              <a:rPr sz="1150" spc="-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5" dirty="0">
                <a:latin typeface="Calibri"/>
                <a:cs typeface="Calibri"/>
              </a:rPr>
              <a:t> Mantenibilidad</a:t>
            </a:r>
            <a:endParaRPr sz="1150" dirty="0">
              <a:latin typeface="Calibri"/>
              <a:cs typeface="Calibri"/>
            </a:endParaRPr>
          </a:p>
          <a:p>
            <a:pPr marL="346075" marR="229870" lvl="2">
              <a:lnSpc>
                <a:spcPts val="1360"/>
              </a:lnSpc>
              <a:spcBef>
                <a:spcPts val="50"/>
              </a:spcBef>
              <a:buSzPct val="91304"/>
              <a:buAutoNum type="arabicPeriod"/>
              <a:tabLst>
                <a:tab pos="679450" algn="l"/>
              </a:tabLst>
            </a:pPr>
            <a:r>
              <a:rPr sz="1150" spc="-5" dirty="0">
                <a:latin typeface="Calibri"/>
                <a:cs typeface="Calibri"/>
              </a:rPr>
              <a:t>Herramientas</a:t>
            </a:r>
            <a:r>
              <a:rPr sz="1150" spc="-5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mantenimiento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preventivo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5" dirty="0">
                <a:latin typeface="Calibri"/>
                <a:cs typeface="Calibri"/>
              </a:rPr>
              <a:t> predictivo.</a:t>
            </a:r>
            <a:endParaRPr sz="1150" dirty="0">
              <a:latin typeface="Calibri"/>
              <a:cs typeface="Calibri"/>
            </a:endParaRPr>
          </a:p>
          <a:p>
            <a:pPr marL="346075" marR="685800" lvl="2">
              <a:lnSpc>
                <a:spcPts val="1360"/>
              </a:lnSpc>
              <a:spcBef>
                <a:spcPts val="30"/>
              </a:spcBef>
              <a:buSzPct val="91304"/>
              <a:buAutoNum type="arabicPeriod"/>
              <a:tabLst>
                <a:tab pos="679450" algn="l"/>
              </a:tabLst>
            </a:pPr>
            <a:r>
              <a:rPr sz="1150" spc="-5" dirty="0">
                <a:latin typeface="Calibri"/>
                <a:cs typeface="Calibri"/>
              </a:rPr>
              <a:t>Índices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5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confiabilidad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mantenibilidad.</a:t>
            </a:r>
            <a:endParaRPr sz="1150" dirty="0">
              <a:latin typeface="Calibri"/>
              <a:cs typeface="Calibri"/>
            </a:endParaRPr>
          </a:p>
          <a:p>
            <a:pPr marL="678815" lvl="2" indent="-334645">
              <a:lnSpc>
                <a:spcPts val="1345"/>
              </a:lnSpc>
              <a:buSzPct val="91304"/>
              <a:buAutoNum type="arabicPeriod"/>
              <a:tabLst>
                <a:tab pos="679450" algn="l"/>
              </a:tabLst>
            </a:pPr>
            <a:r>
              <a:rPr sz="1150" spc="-10" dirty="0">
                <a:latin typeface="Calibri"/>
                <a:cs typeface="Calibri"/>
              </a:rPr>
              <a:t>Curva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bañera.</a:t>
            </a:r>
            <a:endParaRPr sz="1150" dirty="0">
              <a:latin typeface="Calibri"/>
              <a:cs typeface="Calibri"/>
            </a:endParaRPr>
          </a:p>
          <a:p>
            <a:pPr marL="346075" marR="300355" lvl="2">
              <a:lnSpc>
                <a:spcPts val="1380"/>
              </a:lnSpc>
              <a:spcBef>
                <a:spcPts val="35"/>
              </a:spcBef>
              <a:buSzPct val="91304"/>
              <a:buAutoNum type="arabicPeriod"/>
              <a:tabLst>
                <a:tab pos="679450" algn="l"/>
              </a:tabLst>
            </a:pPr>
            <a:r>
              <a:rPr sz="1150" spc="-5" dirty="0">
                <a:latin typeface="Calibri"/>
                <a:cs typeface="Calibri"/>
              </a:rPr>
              <a:t>H</a:t>
            </a:r>
            <a:r>
              <a:rPr sz="1150" dirty="0">
                <a:latin typeface="Calibri"/>
                <a:cs typeface="Calibri"/>
              </a:rPr>
              <a:t>e</a:t>
            </a:r>
            <a:r>
              <a:rPr sz="1150" spc="-10" dirty="0">
                <a:latin typeface="Calibri"/>
                <a:cs typeface="Calibri"/>
              </a:rPr>
              <a:t>rr</a:t>
            </a:r>
            <a:r>
              <a:rPr sz="1150" dirty="0">
                <a:latin typeface="Calibri"/>
                <a:cs typeface="Calibri"/>
              </a:rPr>
              <a:t>amie</a:t>
            </a:r>
            <a:r>
              <a:rPr sz="1150" spc="-5" dirty="0">
                <a:latin typeface="Calibri"/>
                <a:cs typeface="Calibri"/>
              </a:rPr>
              <a:t>n</a:t>
            </a:r>
            <a:r>
              <a:rPr sz="1150" dirty="0">
                <a:latin typeface="Calibri"/>
                <a:cs typeface="Calibri"/>
              </a:rPr>
              <a:t>tas</a:t>
            </a:r>
            <a:r>
              <a:rPr sz="1150" spc="-5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d</a:t>
            </a:r>
            <a:r>
              <a:rPr sz="1150" dirty="0">
                <a:latin typeface="Calibri"/>
                <a:cs typeface="Calibri"/>
              </a:rPr>
              <a:t>e</a:t>
            </a:r>
            <a:r>
              <a:rPr sz="1150" spc="-10" dirty="0">
                <a:latin typeface="Calibri"/>
                <a:cs typeface="Calibri"/>
              </a:rPr>
              <a:t> c</a:t>
            </a:r>
            <a:r>
              <a:rPr sz="1150" dirty="0">
                <a:latin typeface="Calibri"/>
                <a:cs typeface="Calibri"/>
              </a:rPr>
              <a:t>o</a:t>
            </a:r>
            <a:r>
              <a:rPr sz="1150" spc="-10" dirty="0">
                <a:latin typeface="Calibri"/>
                <a:cs typeface="Calibri"/>
              </a:rPr>
              <a:t>n</a:t>
            </a:r>
            <a:r>
              <a:rPr sz="1150" spc="-5" dirty="0">
                <a:latin typeface="Calibri"/>
                <a:cs typeface="Calibri"/>
              </a:rPr>
              <a:t>fi</a:t>
            </a:r>
            <a:r>
              <a:rPr sz="1150" dirty="0">
                <a:latin typeface="Calibri"/>
                <a:cs typeface="Calibri"/>
              </a:rPr>
              <a:t>a</a:t>
            </a:r>
            <a:r>
              <a:rPr sz="1150" spc="-5" dirty="0">
                <a:latin typeface="Calibri"/>
                <a:cs typeface="Calibri"/>
              </a:rPr>
              <a:t>b</a:t>
            </a:r>
            <a:r>
              <a:rPr sz="1150" dirty="0">
                <a:latin typeface="Calibri"/>
                <a:cs typeface="Calibri"/>
              </a:rPr>
              <a:t>ili</a:t>
            </a:r>
            <a:r>
              <a:rPr sz="1150" spc="-10" dirty="0">
                <a:latin typeface="Calibri"/>
                <a:cs typeface="Calibri"/>
              </a:rPr>
              <a:t>d</a:t>
            </a:r>
            <a:r>
              <a:rPr sz="1150" dirty="0">
                <a:latin typeface="Calibri"/>
                <a:cs typeface="Calibri"/>
              </a:rPr>
              <a:t>ad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/  </a:t>
            </a:r>
            <a:r>
              <a:rPr sz="1150" spc="-5" dirty="0">
                <a:latin typeface="Calibri"/>
                <a:cs typeface="Calibri"/>
              </a:rPr>
              <a:t>seguridad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/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evaluación 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riesgos.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02768" y="5596509"/>
            <a:ext cx="2936240" cy="2658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020" indent="-147955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160655" algn="l"/>
              </a:tabLst>
            </a:pPr>
            <a:r>
              <a:rPr sz="1150" b="1" spc="-5" dirty="0">
                <a:latin typeface="Calibri"/>
                <a:cs typeface="Calibri"/>
              </a:rPr>
              <a:t>Módulo</a:t>
            </a:r>
            <a:r>
              <a:rPr sz="1150" b="1" spc="-5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4:</a:t>
            </a:r>
            <a:r>
              <a:rPr sz="1150" b="1" spc="15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Gestión</a:t>
            </a:r>
            <a:r>
              <a:rPr sz="1150" b="1" spc="-5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de</a:t>
            </a:r>
            <a:r>
              <a:rPr sz="1150" b="1" spc="-2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proyectos</a:t>
            </a:r>
            <a:endParaRPr sz="1150" dirty="0">
              <a:latin typeface="Calibri"/>
              <a:cs typeface="Calibri"/>
            </a:endParaRPr>
          </a:p>
          <a:p>
            <a:pPr marL="401320" lvl="1" indent="-221615">
              <a:lnSpc>
                <a:spcPts val="1370"/>
              </a:lnSpc>
              <a:spcBef>
                <a:spcPts val="10"/>
              </a:spcBef>
              <a:buAutoNum type="arabicPeriod"/>
              <a:tabLst>
                <a:tab pos="401955" algn="l"/>
              </a:tabLst>
            </a:pPr>
            <a:r>
              <a:rPr sz="1150" spc="-5" dirty="0">
                <a:latin typeface="Calibri"/>
                <a:cs typeface="Calibri"/>
              </a:rPr>
              <a:t>Herramientas</a:t>
            </a:r>
            <a:endParaRPr sz="1150" dirty="0">
              <a:latin typeface="Calibri"/>
              <a:cs typeface="Calibri"/>
            </a:endParaRPr>
          </a:p>
          <a:p>
            <a:pPr marL="379730" marR="267335" lvl="2">
              <a:lnSpc>
                <a:spcPts val="1360"/>
              </a:lnSpc>
              <a:spcBef>
                <a:spcPts val="55"/>
              </a:spcBef>
              <a:buSzPct val="91304"/>
              <a:buAutoNum type="arabicPeriod"/>
              <a:tabLst>
                <a:tab pos="676275" algn="l"/>
              </a:tabLst>
            </a:pPr>
            <a:r>
              <a:rPr sz="1150" spc="-5" dirty="0">
                <a:latin typeface="Calibri"/>
                <a:cs typeface="Calibri"/>
              </a:rPr>
              <a:t>Definir </a:t>
            </a:r>
            <a:r>
              <a:rPr sz="1150" dirty="0">
                <a:latin typeface="Calibri"/>
                <a:cs typeface="Calibri"/>
              </a:rPr>
              <a:t>los </a:t>
            </a:r>
            <a:r>
              <a:rPr sz="1150" spc="-5" dirty="0">
                <a:latin typeface="Calibri"/>
                <a:cs typeface="Calibri"/>
              </a:rPr>
              <a:t>métodos de control de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productos</a:t>
            </a:r>
            <a:r>
              <a:rPr sz="1150" spc="3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5" dirty="0">
                <a:latin typeface="Calibri"/>
                <a:cs typeface="Calibri"/>
              </a:rPr>
              <a:t> procesos.</a:t>
            </a:r>
            <a:endParaRPr sz="1150" dirty="0">
              <a:latin typeface="Calibri"/>
              <a:cs typeface="Calibri"/>
            </a:endParaRPr>
          </a:p>
          <a:p>
            <a:pPr marL="401320" lvl="1" indent="-221615">
              <a:lnSpc>
                <a:spcPts val="1350"/>
              </a:lnSpc>
              <a:buAutoNum type="arabicPeriod"/>
              <a:tabLst>
                <a:tab pos="401955" algn="l"/>
              </a:tabLst>
            </a:pPr>
            <a:r>
              <a:rPr sz="1150" spc="-5" dirty="0">
                <a:latin typeface="Calibri"/>
                <a:cs typeface="Calibri"/>
              </a:rPr>
              <a:t>Control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materiales</a:t>
            </a:r>
            <a:endParaRPr sz="1150" dirty="0">
              <a:latin typeface="Calibri"/>
              <a:cs typeface="Calibri"/>
            </a:endParaRPr>
          </a:p>
          <a:p>
            <a:pPr marL="379730" marR="5080" lvl="2">
              <a:lnSpc>
                <a:spcPts val="1390"/>
              </a:lnSpc>
              <a:spcBef>
                <a:spcPts val="20"/>
              </a:spcBef>
              <a:buSzPct val="91304"/>
              <a:buAutoNum type="arabicPeriod"/>
              <a:tabLst>
                <a:tab pos="713105" algn="l"/>
              </a:tabLst>
            </a:pPr>
            <a:r>
              <a:rPr sz="1150" spc="-5" dirty="0">
                <a:latin typeface="Calibri"/>
                <a:cs typeface="Calibri"/>
              </a:rPr>
              <a:t>Identificación de materiales, </a:t>
            </a:r>
            <a:r>
              <a:rPr sz="1150" dirty="0">
                <a:latin typeface="Calibri"/>
                <a:cs typeface="Calibri"/>
              </a:rPr>
              <a:t>estado y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rastreabilidad.</a:t>
            </a:r>
            <a:endParaRPr sz="1150" dirty="0">
              <a:latin typeface="Calibri"/>
              <a:cs typeface="Calibri"/>
            </a:endParaRPr>
          </a:p>
          <a:p>
            <a:pPr marL="712470" lvl="2" indent="-334645">
              <a:lnSpc>
                <a:spcPts val="1370"/>
              </a:lnSpc>
              <a:buSzPct val="91304"/>
              <a:buAutoNum type="arabicPeriod"/>
              <a:tabLst>
                <a:tab pos="713105" algn="l"/>
              </a:tabLst>
            </a:pPr>
            <a:r>
              <a:rPr sz="1150" spc="-5" dirty="0">
                <a:latin typeface="Calibri"/>
                <a:cs typeface="Calibri"/>
              </a:rPr>
              <a:t>Segregación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materiales.</a:t>
            </a:r>
            <a:endParaRPr sz="1150" dirty="0">
              <a:latin typeface="Calibri"/>
              <a:cs typeface="Calibri"/>
            </a:endParaRPr>
          </a:p>
          <a:p>
            <a:pPr marL="712470" lvl="2" indent="-334645">
              <a:lnSpc>
                <a:spcPct val="100000"/>
              </a:lnSpc>
              <a:buSzPct val="91304"/>
              <a:buAutoNum type="arabicPeriod"/>
              <a:tabLst>
                <a:tab pos="713105" algn="l"/>
              </a:tabLst>
            </a:pPr>
            <a:r>
              <a:rPr sz="1150" spc="-5" dirty="0">
                <a:latin typeface="Calibri"/>
                <a:cs typeface="Calibri"/>
              </a:rPr>
              <a:t>Clasificación</a:t>
            </a:r>
            <a:r>
              <a:rPr sz="1150" spc="-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defectos.</a:t>
            </a:r>
            <a:endParaRPr sz="1150" dirty="0">
              <a:latin typeface="Calibri"/>
              <a:cs typeface="Calibri"/>
            </a:endParaRPr>
          </a:p>
          <a:p>
            <a:pPr marL="712470" lvl="2" indent="-334645">
              <a:lnSpc>
                <a:spcPct val="100000"/>
              </a:lnSpc>
              <a:buSzPct val="91304"/>
              <a:buAutoNum type="arabicPeriod"/>
              <a:tabLst>
                <a:tab pos="713105" algn="l"/>
              </a:tabLst>
            </a:pPr>
            <a:r>
              <a:rPr sz="1150" spc="-5" dirty="0">
                <a:latin typeface="Calibri"/>
                <a:cs typeface="Calibri"/>
              </a:rPr>
              <a:t>Junta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revisión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materiales.</a:t>
            </a:r>
            <a:endParaRPr sz="1150" dirty="0">
              <a:latin typeface="Calibri"/>
              <a:cs typeface="Calibri"/>
            </a:endParaRPr>
          </a:p>
          <a:p>
            <a:pPr marL="401320" lvl="1" indent="-221615">
              <a:lnSpc>
                <a:spcPct val="100000"/>
              </a:lnSpc>
              <a:buAutoNum type="arabicPeriod"/>
              <a:tabLst>
                <a:tab pos="401955" algn="l"/>
              </a:tabLst>
            </a:pPr>
            <a:r>
              <a:rPr sz="1150" spc="-5" dirty="0">
                <a:latin typeface="Calibri"/>
                <a:cs typeface="Calibri"/>
              </a:rPr>
              <a:t>Muestreo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aceptación</a:t>
            </a:r>
            <a:endParaRPr sz="1150" dirty="0">
              <a:latin typeface="Calibri"/>
              <a:cs typeface="Calibri"/>
            </a:endParaRPr>
          </a:p>
          <a:p>
            <a:pPr marL="712470" lvl="2" indent="-334645">
              <a:lnSpc>
                <a:spcPct val="100000"/>
              </a:lnSpc>
              <a:buSzPct val="91304"/>
              <a:buAutoNum type="arabicPeriod"/>
              <a:tabLst>
                <a:tab pos="713105" algn="l"/>
              </a:tabLst>
            </a:pPr>
            <a:r>
              <a:rPr sz="1150" spc="-5" dirty="0">
                <a:latin typeface="Calibri"/>
                <a:cs typeface="Calibri"/>
              </a:rPr>
              <a:t>Conceptos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muestreo.</a:t>
            </a:r>
            <a:endParaRPr sz="1150" dirty="0">
              <a:latin typeface="Calibri"/>
              <a:cs typeface="Calibri"/>
            </a:endParaRPr>
          </a:p>
          <a:p>
            <a:pPr marL="712470" lvl="2" indent="-334645">
              <a:lnSpc>
                <a:spcPct val="100000"/>
              </a:lnSpc>
              <a:buSzPct val="91304"/>
              <a:buAutoNum type="arabicPeriod"/>
              <a:tabLst>
                <a:tab pos="713105" algn="l"/>
              </a:tabLst>
            </a:pPr>
            <a:r>
              <a:rPr sz="1150" spc="-5" dirty="0">
                <a:latin typeface="Calibri"/>
                <a:cs typeface="Calibri"/>
              </a:rPr>
              <a:t>Planes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normas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muestreo.</a:t>
            </a:r>
            <a:endParaRPr sz="1150" dirty="0">
              <a:latin typeface="Calibri"/>
              <a:cs typeface="Calibri"/>
            </a:endParaRPr>
          </a:p>
          <a:p>
            <a:pPr marL="712470" lvl="2" indent="-334645">
              <a:lnSpc>
                <a:spcPct val="100000"/>
              </a:lnSpc>
              <a:buSzPct val="91304"/>
              <a:buAutoNum type="arabicPeriod"/>
              <a:tabLst>
                <a:tab pos="713105" algn="l"/>
              </a:tabLst>
            </a:pPr>
            <a:r>
              <a:rPr sz="1150" spc="-5" dirty="0">
                <a:latin typeface="Calibri"/>
                <a:cs typeface="Calibri"/>
              </a:rPr>
              <a:t>Integridad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muestra.</a:t>
            </a:r>
            <a:endParaRPr sz="1150" dirty="0">
              <a:latin typeface="Calibri"/>
              <a:cs typeface="Calibri"/>
            </a:endParaRPr>
          </a:p>
          <a:p>
            <a:pPr marL="401320" lvl="1" indent="-22161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401955" algn="l"/>
              </a:tabLst>
            </a:pPr>
            <a:r>
              <a:rPr sz="1150" dirty="0">
                <a:latin typeface="Calibri"/>
                <a:cs typeface="Calibri"/>
              </a:rPr>
              <a:t>Medición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prueba</a:t>
            </a:r>
            <a:endParaRPr sz="115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52469" y="304800"/>
            <a:ext cx="2543810" cy="159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4805" lvl="2" indent="-332740">
              <a:lnSpc>
                <a:spcPts val="1360"/>
              </a:lnSpc>
              <a:spcBef>
                <a:spcPts val="100"/>
              </a:spcBef>
              <a:buSzPct val="91304"/>
              <a:buAutoNum type="arabicPeriod"/>
              <a:tabLst>
                <a:tab pos="345440" algn="l"/>
              </a:tabLst>
            </a:pPr>
            <a:r>
              <a:rPr sz="1150" spc="-5" dirty="0">
                <a:latin typeface="Calibri"/>
                <a:cs typeface="Calibri"/>
              </a:rPr>
              <a:t>H</a:t>
            </a:r>
            <a:r>
              <a:rPr sz="1150" dirty="0">
                <a:latin typeface="Calibri"/>
                <a:cs typeface="Calibri"/>
              </a:rPr>
              <a:t>e</a:t>
            </a:r>
            <a:r>
              <a:rPr sz="1150" spc="-10" dirty="0">
                <a:latin typeface="Calibri"/>
                <a:cs typeface="Calibri"/>
              </a:rPr>
              <a:t>rr</a:t>
            </a:r>
            <a:r>
              <a:rPr sz="1150" dirty="0">
                <a:latin typeface="Calibri"/>
                <a:cs typeface="Calibri"/>
              </a:rPr>
              <a:t>amie</a:t>
            </a:r>
            <a:r>
              <a:rPr sz="1150" spc="-5" dirty="0">
                <a:latin typeface="Calibri"/>
                <a:cs typeface="Calibri"/>
              </a:rPr>
              <a:t>n</a:t>
            </a:r>
            <a:r>
              <a:rPr sz="1150" dirty="0">
                <a:latin typeface="Calibri"/>
                <a:cs typeface="Calibri"/>
              </a:rPr>
              <a:t>tas</a:t>
            </a:r>
            <a:r>
              <a:rPr sz="1150" spc="-5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d</a:t>
            </a:r>
            <a:r>
              <a:rPr sz="1150" dirty="0">
                <a:latin typeface="Calibri"/>
                <a:cs typeface="Calibri"/>
              </a:rPr>
              <a:t>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med</a:t>
            </a:r>
            <a:r>
              <a:rPr sz="1150" spc="-5" dirty="0">
                <a:latin typeface="Calibri"/>
                <a:cs typeface="Calibri"/>
              </a:rPr>
              <a:t>i</a:t>
            </a:r>
            <a:r>
              <a:rPr sz="1150" dirty="0">
                <a:latin typeface="Calibri"/>
                <a:cs typeface="Calibri"/>
              </a:rPr>
              <a:t>c</a:t>
            </a:r>
            <a:r>
              <a:rPr sz="1150" spc="-15" dirty="0">
                <a:latin typeface="Calibri"/>
                <a:cs typeface="Calibri"/>
              </a:rPr>
              <a:t>i</a:t>
            </a:r>
            <a:r>
              <a:rPr sz="1150" spc="-10" dirty="0">
                <a:latin typeface="Calibri"/>
                <a:cs typeface="Calibri"/>
              </a:rPr>
              <a:t>ón</a:t>
            </a:r>
            <a:r>
              <a:rPr sz="1150" dirty="0">
                <a:latin typeface="Calibri"/>
                <a:cs typeface="Calibri"/>
              </a:rPr>
              <a:t>.</a:t>
            </a:r>
            <a:endParaRPr sz="1150">
              <a:latin typeface="Calibri"/>
              <a:cs typeface="Calibri"/>
            </a:endParaRPr>
          </a:p>
          <a:p>
            <a:pPr marL="12700" marR="675640" lvl="2">
              <a:lnSpc>
                <a:spcPts val="1390"/>
              </a:lnSpc>
              <a:spcBef>
                <a:spcPts val="20"/>
              </a:spcBef>
              <a:buSzPct val="91304"/>
              <a:buAutoNum type="arabicPeriod"/>
              <a:tabLst>
                <a:tab pos="346710" algn="l"/>
              </a:tabLst>
            </a:pPr>
            <a:r>
              <a:rPr sz="1150" spc="-5" dirty="0">
                <a:latin typeface="Calibri"/>
                <a:cs typeface="Calibri"/>
              </a:rPr>
              <a:t>Pruebas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destructivas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no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destructivas.</a:t>
            </a:r>
            <a:endParaRPr sz="1150">
              <a:latin typeface="Calibri"/>
              <a:cs typeface="Calibri"/>
            </a:endParaRPr>
          </a:p>
          <a:p>
            <a:pPr marL="243840" lvl="1" indent="-219710">
              <a:lnSpc>
                <a:spcPts val="1340"/>
              </a:lnSpc>
              <a:buAutoNum type="arabicPeriod" startAt="5"/>
              <a:tabLst>
                <a:tab pos="244475" algn="l"/>
              </a:tabLst>
            </a:pPr>
            <a:r>
              <a:rPr sz="1150" spc="-5" dirty="0">
                <a:latin typeface="Calibri"/>
                <a:cs typeface="Calibri"/>
              </a:rPr>
              <a:t>Metrología</a:t>
            </a:r>
            <a:endParaRPr sz="1150">
              <a:latin typeface="Calibri"/>
              <a:cs typeface="Calibri"/>
            </a:endParaRPr>
          </a:p>
          <a:p>
            <a:pPr marL="225425" marR="269240" lvl="2">
              <a:lnSpc>
                <a:spcPts val="1370"/>
              </a:lnSpc>
              <a:spcBef>
                <a:spcPts val="35"/>
              </a:spcBef>
              <a:buSzPct val="91304"/>
              <a:buAutoNum type="arabicPeriod"/>
              <a:tabLst>
                <a:tab pos="555625" algn="l"/>
              </a:tabLst>
            </a:pPr>
            <a:r>
              <a:rPr sz="1150" spc="-5" dirty="0">
                <a:latin typeface="Calibri"/>
                <a:cs typeface="Calibri"/>
              </a:rPr>
              <a:t>Identificar,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describir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aplicar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técnicas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metrología.</a:t>
            </a:r>
            <a:endParaRPr sz="1150">
              <a:latin typeface="Calibri"/>
              <a:cs typeface="Calibri"/>
            </a:endParaRPr>
          </a:p>
          <a:p>
            <a:pPr marL="225425" marR="5080" lvl="1" indent="-201295">
              <a:lnSpc>
                <a:spcPts val="1370"/>
              </a:lnSpc>
              <a:spcBef>
                <a:spcPts val="35"/>
              </a:spcBef>
              <a:buAutoNum type="arabicPeriod" startAt="5"/>
              <a:tabLst>
                <a:tab pos="226060" algn="l"/>
              </a:tabLst>
            </a:pPr>
            <a:r>
              <a:rPr sz="1150" spc="-5" dirty="0">
                <a:latin typeface="Calibri"/>
                <a:cs typeface="Calibri"/>
              </a:rPr>
              <a:t>Análisis del sistema de medición (MSA)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4.6.1Calcular,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analizar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interpretar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</a:t>
            </a:r>
            <a:endParaRPr sz="1150">
              <a:latin typeface="Calibri"/>
              <a:cs typeface="Calibri"/>
            </a:endParaRPr>
          </a:p>
          <a:p>
            <a:pPr marL="225425">
              <a:lnSpc>
                <a:spcPts val="1335"/>
              </a:lnSpc>
            </a:pPr>
            <a:r>
              <a:rPr sz="1150" spc="-5" dirty="0">
                <a:latin typeface="Calibri"/>
                <a:cs typeface="Calibri"/>
              </a:rPr>
              <a:t>repetibilidad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5" dirty="0">
                <a:latin typeface="Calibri"/>
                <a:cs typeface="Calibri"/>
              </a:rPr>
              <a:t> reproducibilidad.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18713" y="2054607"/>
            <a:ext cx="2945130" cy="282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020" indent="-147955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160655" algn="l"/>
              </a:tabLst>
            </a:pPr>
            <a:r>
              <a:rPr sz="1150" b="1" spc="-5" dirty="0">
                <a:latin typeface="Calibri"/>
                <a:cs typeface="Calibri"/>
              </a:rPr>
              <a:t>Módulo</a:t>
            </a:r>
            <a:r>
              <a:rPr sz="1150" b="1" spc="-50" dirty="0">
                <a:latin typeface="Calibri"/>
                <a:cs typeface="Calibri"/>
              </a:rPr>
              <a:t> </a:t>
            </a:r>
            <a:r>
              <a:rPr sz="1150" b="1" dirty="0">
                <a:latin typeface="Calibri"/>
                <a:cs typeface="Calibri"/>
              </a:rPr>
              <a:t>5:</a:t>
            </a:r>
            <a:r>
              <a:rPr sz="1150" b="1" spc="1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Mejora</a:t>
            </a:r>
            <a:r>
              <a:rPr sz="1150" b="1" spc="-50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continua</a:t>
            </a:r>
            <a:endParaRPr sz="1150">
              <a:latin typeface="Calibri"/>
              <a:cs typeface="Calibri"/>
            </a:endParaRPr>
          </a:p>
          <a:p>
            <a:pPr marL="401320" lvl="1" indent="-21971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Herramientas</a:t>
            </a:r>
            <a:r>
              <a:rPr sz="1150" spc="-6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 control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</a:t>
            </a:r>
            <a:endParaRPr sz="1150">
              <a:latin typeface="Calibri"/>
              <a:cs typeface="Calibri"/>
            </a:endParaRPr>
          </a:p>
          <a:p>
            <a:pPr marL="346075">
              <a:lnSpc>
                <a:spcPts val="1360"/>
              </a:lnSpc>
              <a:spcBef>
                <a:spcPts val="5"/>
              </a:spcBef>
            </a:pPr>
            <a:r>
              <a:rPr sz="1150" spc="-5" dirty="0">
                <a:latin typeface="Calibri"/>
                <a:cs typeface="Calibri"/>
              </a:rPr>
              <a:t>5.1.2</a:t>
            </a:r>
            <a:r>
              <a:rPr sz="1150" spc="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Herramientas</a:t>
            </a:r>
            <a:r>
              <a:rPr sz="1150" spc="-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básicas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calidad.</a:t>
            </a:r>
            <a:endParaRPr sz="1150">
              <a:latin typeface="Calibri"/>
              <a:cs typeface="Calibri"/>
            </a:endParaRPr>
          </a:p>
          <a:p>
            <a:pPr marL="181610" marR="201930" lvl="1">
              <a:lnSpc>
                <a:spcPts val="1390"/>
              </a:lnSpc>
              <a:spcBef>
                <a:spcPts val="20"/>
              </a:spcBef>
              <a:buAutoNum type="arabicPeriod" startAt="2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Gestión de </a:t>
            </a:r>
            <a:r>
              <a:rPr sz="1150" dirty="0">
                <a:latin typeface="Calibri"/>
                <a:cs typeface="Calibri"/>
              </a:rPr>
              <a:t>la </a:t>
            </a:r>
            <a:r>
              <a:rPr sz="1150" spc="-5" dirty="0">
                <a:latin typeface="Calibri"/>
                <a:cs typeface="Calibri"/>
              </a:rPr>
              <a:t>calidad </a:t>
            </a:r>
            <a:r>
              <a:rPr sz="1150" dirty="0">
                <a:latin typeface="Calibri"/>
                <a:cs typeface="Calibri"/>
              </a:rPr>
              <a:t>y </a:t>
            </a:r>
            <a:r>
              <a:rPr sz="1150" spc="-5" dirty="0">
                <a:latin typeface="Calibri"/>
                <a:cs typeface="Calibri"/>
              </a:rPr>
              <a:t>herramientas </a:t>
            </a:r>
            <a:r>
              <a:rPr sz="1150" spc="-10" dirty="0">
                <a:latin typeface="Calibri"/>
                <a:cs typeface="Calibri"/>
              </a:rPr>
              <a:t>de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planeación</a:t>
            </a:r>
            <a:endParaRPr sz="1150">
              <a:latin typeface="Calibri"/>
              <a:cs typeface="Calibri"/>
            </a:endParaRPr>
          </a:p>
          <a:p>
            <a:pPr marL="346075" marR="84455" lvl="2">
              <a:lnSpc>
                <a:spcPts val="1380"/>
              </a:lnSpc>
              <a:spcBef>
                <a:spcPts val="25"/>
              </a:spcBef>
              <a:buSzPct val="91304"/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Seleccionar </a:t>
            </a:r>
            <a:r>
              <a:rPr sz="1150" dirty="0">
                <a:latin typeface="Calibri"/>
                <a:cs typeface="Calibri"/>
              </a:rPr>
              <a:t>e </a:t>
            </a:r>
            <a:r>
              <a:rPr sz="1150" spc="-5" dirty="0">
                <a:latin typeface="Calibri"/>
                <a:cs typeface="Calibri"/>
              </a:rPr>
              <a:t>interpretar 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herramientas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para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gestión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</a:t>
            </a:r>
            <a:r>
              <a:rPr sz="1150" spc="-5" dirty="0">
                <a:latin typeface="Calibri"/>
                <a:cs typeface="Calibri"/>
              </a:rPr>
              <a:t> calidad.</a:t>
            </a:r>
            <a:endParaRPr sz="1150">
              <a:latin typeface="Calibri"/>
              <a:cs typeface="Calibri"/>
            </a:endParaRPr>
          </a:p>
          <a:p>
            <a:pPr marL="401320" lvl="1" indent="-219710">
              <a:lnSpc>
                <a:spcPts val="1315"/>
              </a:lnSpc>
              <a:buAutoNum type="arabicPeriod" startAt="2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Técnicas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mejora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continua</a:t>
            </a:r>
            <a:endParaRPr sz="1150">
              <a:latin typeface="Calibri"/>
              <a:cs typeface="Calibri"/>
            </a:endParaRPr>
          </a:p>
          <a:p>
            <a:pPr marL="346075" marR="78105" lvl="2">
              <a:lnSpc>
                <a:spcPts val="1370"/>
              </a:lnSpc>
              <a:spcBef>
                <a:spcPts val="35"/>
              </a:spcBef>
              <a:buSzPct val="91304"/>
              <a:buAutoNum type="arabicPeriod"/>
              <a:tabLst>
                <a:tab pos="680720" algn="l"/>
              </a:tabLst>
            </a:pPr>
            <a:r>
              <a:rPr sz="1150" spc="-5" dirty="0">
                <a:latin typeface="Calibri"/>
                <a:cs typeface="Calibri"/>
              </a:rPr>
              <a:t>Definir</a:t>
            </a:r>
            <a:r>
              <a:rPr sz="1150" spc="-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distinguir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entre</a:t>
            </a:r>
            <a:r>
              <a:rPr sz="1150" dirty="0">
                <a:latin typeface="Calibri"/>
                <a:cs typeface="Calibri"/>
              </a:rPr>
              <a:t> los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modelos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mejora</a:t>
            </a:r>
            <a:r>
              <a:rPr sz="1150" spc="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continua.</a:t>
            </a:r>
            <a:endParaRPr sz="1150">
              <a:latin typeface="Calibri"/>
              <a:cs typeface="Calibri"/>
            </a:endParaRPr>
          </a:p>
          <a:p>
            <a:pPr marL="401320" lvl="1" indent="-219710">
              <a:lnSpc>
                <a:spcPts val="1360"/>
              </a:lnSpc>
              <a:buAutoNum type="arabicPeriod" startAt="2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Acción</a:t>
            </a:r>
            <a:r>
              <a:rPr sz="1150" spc="-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correctiva</a:t>
            </a:r>
            <a:endParaRPr sz="1150">
              <a:latin typeface="Calibri"/>
              <a:cs typeface="Calibri"/>
            </a:endParaRPr>
          </a:p>
          <a:p>
            <a:pPr marL="346075" marR="152400" lvl="2">
              <a:lnSpc>
                <a:spcPct val="100000"/>
              </a:lnSpc>
              <a:buSzPct val="91304"/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Identificar </a:t>
            </a:r>
            <a:r>
              <a:rPr sz="1150" dirty="0">
                <a:latin typeface="Calibri"/>
                <a:cs typeface="Calibri"/>
              </a:rPr>
              <a:t>y </a:t>
            </a:r>
            <a:r>
              <a:rPr sz="1150" spc="-5" dirty="0">
                <a:latin typeface="Calibri"/>
                <a:cs typeface="Calibri"/>
              </a:rPr>
              <a:t>describir </a:t>
            </a:r>
            <a:r>
              <a:rPr sz="1150" dirty="0">
                <a:latin typeface="Calibri"/>
                <a:cs typeface="Calibri"/>
              </a:rPr>
              <a:t>los </a:t>
            </a:r>
            <a:r>
              <a:rPr sz="1150" spc="-5" dirty="0">
                <a:latin typeface="Calibri"/>
                <a:cs typeface="Calibri"/>
              </a:rPr>
              <a:t>elementos </a:t>
            </a:r>
            <a:r>
              <a:rPr sz="1150" spc="-2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acción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correctiva.</a:t>
            </a:r>
            <a:endParaRPr sz="1150">
              <a:latin typeface="Calibri"/>
              <a:cs typeface="Calibri"/>
            </a:endParaRPr>
          </a:p>
          <a:p>
            <a:pPr marL="401320" lvl="1" indent="-219710">
              <a:lnSpc>
                <a:spcPts val="1370"/>
              </a:lnSpc>
              <a:buAutoNum type="arabicPeriod" startAt="2"/>
              <a:tabLst>
                <a:tab pos="401320" algn="l"/>
              </a:tabLst>
            </a:pPr>
            <a:r>
              <a:rPr sz="1150" spc="-5" dirty="0">
                <a:latin typeface="Calibri"/>
                <a:cs typeface="Calibri"/>
              </a:rPr>
              <a:t>Acción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preventiva</a:t>
            </a:r>
            <a:endParaRPr sz="1150">
              <a:latin typeface="Calibri"/>
              <a:cs typeface="Calibri"/>
            </a:endParaRPr>
          </a:p>
          <a:p>
            <a:pPr marL="312420" marR="5080" lvl="2">
              <a:lnSpc>
                <a:spcPts val="1370"/>
              </a:lnSpc>
              <a:spcBef>
                <a:spcPts val="45"/>
              </a:spcBef>
              <a:buSzPct val="91304"/>
              <a:buAutoNum type="arabicPeriod"/>
              <a:tabLst>
                <a:tab pos="645160" algn="l"/>
              </a:tabLst>
            </a:pPr>
            <a:r>
              <a:rPr sz="1150" spc="-5" dirty="0">
                <a:latin typeface="Calibri"/>
                <a:cs typeface="Calibri"/>
              </a:rPr>
              <a:t>Identificar </a:t>
            </a:r>
            <a:r>
              <a:rPr sz="1150" dirty="0">
                <a:latin typeface="Calibri"/>
                <a:cs typeface="Calibri"/>
              </a:rPr>
              <a:t>y </a:t>
            </a:r>
            <a:r>
              <a:rPr sz="1150" spc="-5" dirty="0">
                <a:latin typeface="Calibri"/>
                <a:cs typeface="Calibri"/>
              </a:rPr>
              <a:t>describir </a:t>
            </a:r>
            <a:r>
              <a:rPr sz="1150" dirty="0">
                <a:latin typeface="Calibri"/>
                <a:cs typeface="Calibri"/>
              </a:rPr>
              <a:t>los </a:t>
            </a:r>
            <a:r>
              <a:rPr sz="1150" spc="-5" dirty="0">
                <a:latin typeface="Calibri"/>
                <a:cs typeface="Calibri"/>
              </a:rPr>
              <a:t>elementos </a:t>
            </a:r>
            <a:r>
              <a:rPr sz="1150" spc="-10" dirty="0">
                <a:latin typeface="Calibri"/>
                <a:cs typeface="Calibri"/>
              </a:rPr>
              <a:t>de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 acción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preventiva.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20236" y="5046345"/>
            <a:ext cx="2945130" cy="3383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18490">
              <a:lnSpc>
                <a:spcPct val="100000"/>
              </a:lnSpc>
              <a:spcBef>
                <a:spcPts val="100"/>
              </a:spcBef>
              <a:buAutoNum type="arabicPeriod" startAt="6"/>
              <a:tabLst>
                <a:tab pos="159385" algn="l"/>
              </a:tabLst>
            </a:pPr>
            <a:r>
              <a:rPr sz="1150" b="1" spc="-5" dirty="0">
                <a:latin typeface="Calibri"/>
                <a:cs typeface="Calibri"/>
              </a:rPr>
              <a:t>Módulo </a:t>
            </a:r>
            <a:r>
              <a:rPr sz="1150" b="1" dirty="0">
                <a:latin typeface="Calibri"/>
                <a:cs typeface="Calibri"/>
              </a:rPr>
              <a:t>6: </a:t>
            </a:r>
            <a:r>
              <a:rPr sz="1150" b="1" spc="-5" dirty="0">
                <a:latin typeface="Calibri"/>
                <a:cs typeface="Calibri"/>
              </a:rPr>
              <a:t>Herramientas </a:t>
            </a:r>
            <a:r>
              <a:rPr sz="1150" b="1" dirty="0">
                <a:latin typeface="Calibri"/>
                <a:cs typeface="Calibri"/>
              </a:rPr>
              <a:t>y </a:t>
            </a:r>
            <a:r>
              <a:rPr sz="1150" b="1" spc="-5" dirty="0">
                <a:latin typeface="Calibri"/>
                <a:cs typeface="Calibri"/>
              </a:rPr>
              <a:t>métodos </a:t>
            </a:r>
            <a:r>
              <a:rPr sz="1150" b="1" spc="-245" dirty="0">
                <a:latin typeface="Calibri"/>
                <a:cs typeface="Calibri"/>
              </a:rPr>
              <a:t> </a:t>
            </a:r>
            <a:r>
              <a:rPr sz="1150" b="1" spc="-5" dirty="0">
                <a:latin typeface="Calibri"/>
                <a:cs typeface="Calibri"/>
              </a:rPr>
              <a:t>cuantitativos</a:t>
            </a:r>
            <a:endParaRPr sz="1150">
              <a:latin typeface="Calibri"/>
              <a:cs typeface="Calibri"/>
            </a:endParaRPr>
          </a:p>
          <a:p>
            <a:pPr marL="399415" lvl="1" indent="-220345">
              <a:lnSpc>
                <a:spcPct val="100000"/>
              </a:lnSpc>
              <a:spcBef>
                <a:spcPts val="35"/>
              </a:spcBef>
              <a:buAutoNum type="arabicPeriod"/>
              <a:tabLst>
                <a:tab pos="400050" algn="l"/>
              </a:tabLst>
            </a:pPr>
            <a:r>
              <a:rPr sz="1150" spc="-5" dirty="0">
                <a:latin typeface="Calibri"/>
                <a:cs typeface="Calibri"/>
              </a:rPr>
              <a:t>Recopilación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resumen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de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datos</a:t>
            </a:r>
            <a:endParaRPr sz="1150">
              <a:latin typeface="Calibri"/>
              <a:cs typeface="Calibri"/>
            </a:endParaRPr>
          </a:p>
          <a:p>
            <a:pPr marL="676910" lvl="2" indent="-332740">
              <a:lnSpc>
                <a:spcPct val="100000"/>
              </a:lnSpc>
              <a:buSzPct val="91304"/>
              <a:buAutoNum type="arabicPeriod"/>
              <a:tabLst>
                <a:tab pos="677545" algn="l"/>
              </a:tabLst>
            </a:pPr>
            <a:r>
              <a:rPr sz="1150" spc="-5" dirty="0">
                <a:latin typeface="Calibri"/>
                <a:cs typeface="Calibri"/>
              </a:rPr>
              <a:t>Tipos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datos.</a:t>
            </a:r>
            <a:endParaRPr sz="1150">
              <a:latin typeface="Calibri"/>
              <a:cs typeface="Calibri"/>
            </a:endParaRPr>
          </a:p>
          <a:p>
            <a:pPr marL="676910" lvl="2" indent="-332740">
              <a:lnSpc>
                <a:spcPct val="100000"/>
              </a:lnSpc>
              <a:buSzPct val="91304"/>
              <a:buAutoNum type="arabicPeriod"/>
              <a:tabLst>
                <a:tab pos="677545" algn="l"/>
              </a:tabLst>
            </a:pPr>
            <a:r>
              <a:rPr sz="1150" spc="-5" dirty="0">
                <a:latin typeface="Calibri"/>
                <a:cs typeface="Calibri"/>
              </a:rPr>
              <a:t>Escalas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medición.</a:t>
            </a:r>
            <a:endParaRPr sz="1150">
              <a:latin typeface="Calibri"/>
              <a:cs typeface="Calibri"/>
            </a:endParaRPr>
          </a:p>
          <a:p>
            <a:pPr marL="676910" lvl="2" indent="-332740">
              <a:lnSpc>
                <a:spcPct val="100000"/>
              </a:lnSpc>
              <a:spcBef>
                <a:spcPts val="5"/>
              </a:spcBef>
              <a:buSzPct val="91304"/>
              <a:buAutoNum type="arabicPeriod"/>
              <a:tabLst>
                <a:tab pos="677545" algn="l"/>
              </a:tabLst>
            </a:pPr>
            <a:r>
              <a:rPr sz="1150" spc="-5" dirty="0">
                <a:latin typeface="Calibri"/>
                <a:cs typeface="Calibri"/>
              </a:rPr>
              <a:t>Métodos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recopilación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datos.</a:t>
            </a:r>
            <a:endParaRPr sz="1150">
              <a:latin typeface="Calibri"/>
              <a:cs typeface="Calibri"/>
            </a:endParaRPr>
          </a:p>
          <a:p>
            <a:pPr marL="676910" lvl="2" indent="-332740">
              <a:lnSpc>
                <a:spcPct val="100000"/>
              </a:lnSpc>
              <a:buSzPct val="91304"/>
              <a:buAutoNum type="arabicPeriod"/>
              <a:tabLst>
                <a:tab pos="677545" algn="l"/>
              </a:tabLst>
            </a:pPr>
            <a:r>
              <a:rPr sz="1150" spc="-5" dirty="0">
                <a:latin typeface="Calibri"/>
                <a:cs typeface="Calibri"/>
              </a:rPr>
              <a:t>Precisión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 los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datos.</a:t>
            </a:r>
            <a:endParaRPr sz="1150">
              <a:latin typeface="Calibri"/>
              <a:cs typeface="Calibri"/>
            </a:endParaRPr>
          </a:p>
          <a:p>
            <a:pPr marL="676910" lvl="2" indent="-332740">
              <a:lnSpc>
                <a:spcPts val="1360"/>
              </a:lnSpc>
              <a:buSzPct val="91304"/>
              <a:buAutoNum type="arabicPeriod"/>
              <a:tabLst>
                <a:tab pos="677545" algn="l"/>
              </a:tabLst>
            </a:pPr>
            <a:r>
              <a:rPr sz="1150" spc="-5" dirty="0">
                <a:latin typeface="Calibri"/>
                <a:cs typeface="Calibri"/>
              </a:rPr>
              <a:t>Estadísticas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descriptivas.</a:t>
            </a:r>
            <a:endParaRPr sz="1150">
              <a:latin typeface="Calibri"/>
              <a:cs typeface="Calibri"/>
            </a:endParaRPr>
          </a:p>
          <a:p>
            <a:pPr marL="344805" marR="193040" lvl="2">
              <a:lnSpc>
                <a:spcPts val="1380"/>
              </a:lnSpc>
              <a:spcBef>
                <a:spcPts val="30"/>
              </a:spcBef>
              <a:buSzPct val="91304"/>
              <a:buAutoNum type="arabicPeriod"/>
              <a:tabLst>
                <a:tab pos="678815" algn="l"/>
              </a:tabLst>
            </a:pPr>
            <a:r>
              <a:rPr sz="1150" spc="-5" dirty="0">
                <a:latin typeface="Calibri"/>
                <a:cs typeface="Calibri"/>
              </a:rPr>
              <a:t>Métodos gráficos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para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representar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relaciones.</a:t>
            </a:r>
            <a:endParaRPr sz="1150">
              <a:latin typeface="Calibri"/>
              <a:cs typeface="Calibri"/>
            </a:endParaRPr>
          </a:p>
          <a:p>
            <a:pPr marL="344805" marR="197485" lvl="2">
              <a:lnSpc>
                <a:spcPts val="1370"/>
              </a:lnSpc>
              <a:spcBef>
                <a:spcPts val="55"/>
              </a:spcBef>
              <a:buSzPct val="91304"/>
              <a:buAutoNum type="arabicPeriod"/>
              <a:tabLst>
                <a:tab pos="677545" algn="l"/>
              </a:tabLst>
            </a:pPr>
            <a:r>
              <a:rPr sz="1150" spc="-5" dirty="0">
                <a:latin typeface="Calibri"/>
                <a:cs typeface="Calibri"/>
              </a:rPr>
              <a:t>Métodos gráficos para representar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distribuciones.</a:t>
            </a:r>
            <a:endParaRPr sz="1150">
              <a:latin typeface="Calibri"/>
              <a:cs typeface="Calibri"/>
            </a:endParaRPr>
          </a:p>
          <a:p>
            <a:pPr marL="399415" lvl="1" indent="-220345">
              <a:lnSpc>
                <a:spcPts val="1335"/>
              </a:lnSpc>
              <a:buAutoNum type="arabicPeriod"/>
              <a:tabLst>
                <a:tab pos="400050" algn="l"/>
              </a:tabLst>
            </a:pPr>
            <a:r>
              <a:rPr sz="1150" spc="-5" dirty="0">
                <a:latin typeface="Calibri"/>
                <a:cs typeface="Calibri"/>
              </a:rPr>
              <a:t>Conc</a:t>
            </a:r>
            <a:r>
              <a:rPr sz="1150" dirty="0">
                <a:latin typeface="Calibri"/>
                <a:cs typeface="Calibri"/>
              </a:rPr>
              <a:t>e</a:t>
            </a:r>
            <a:r>
              <a:rPr sz="1150" spc="-10" dirty="0">
                <a:latin typeface="Calibri"/>
                <a:cs typeface="Calibri"/>
              </a:rPr>
              <a:t>p</a:t>
            </a:r>
            <a:r>
              <a:rPr sz="1150" dirty="0">
                <a:latin typeface="Calibri"/>
                <a:cs typeface="Calibri"/>
              </a:rPr>
              <a:t>tos</a:t>
            </a:r>
            <a:r>
              <a:rPr sz="1150" spc="-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c</a:t>
            </a:r>
            <a:r>
              <a:rPr sz="1150" spc="-10" dirty="0">
                <a:latin typeface="Calibri"/>
                <a:cs typeface="Calibri"/>
              </a:rPr>
              <a:t>u</a:t>
            </a:r>
            <a:r>
              <a:rPr sz="1150" dirty="0">
                <a:latin typeface="Calibri"/>
                <a:cs typeface="Calibri"/>
              </a:rPr>
              <a:t>a</a:t>
            </a:r>
            <a:r>
              <a:rPr sz="1150" spc="-5" dirty="0">
                <a:latin typeface="Calibri"/>
                <a:cs typeface="Calibri"/>
              </a:rPr>
              <a:t>n</a:t>
            </a:r>
            <a:r>
              <a:rPr sz="1150" dirty="0">
                <a:latin typeface="Calibri"/>
                <a:cs typeface="Calibri"/>
              </a:rPr>
              <a:t>ti</a:t>
            </a:r>
            <a:r>
              <a:rPr sz="1150" spc="-5" dirty="0">
                <a:latin typeface="Calibri"/>
                <a:cs typeface="Calibri"/>
              </a:rPr>
              <a:t>t</a:t>
            </a:r>
            <a:r>
              <a:rPr sz="1150" dirty="0">
                <a:latin typeface="Calibri"/>
                <a:cs typeface="Calibri"/>
              </a:rPr>
              <a:t>ati</a:t>
            </a:r>
            <a:r>
              <a:rPr sz="1150" spc="-10" dirty="0">
                <a:latin typeface="Calibri"/>
                <a:cs typeface="Calibri"/>
              </a:rPr>
              <a:t>v</a:t>
            </a:r>
            <a:r>
              <a:rPr sz="1150" dirty="0">
                <a:latin typeface="Calibri"/>
                <a:cs typeface="Calibri"/>
              </a:rPr>
              <a:t>os</a:t>
            </a:r>
            <a:endParaRPr sz="1150">
              <a:latin typeface="Calibri"/>
              <a:cs typeface="Calibri"/>
            </a:endParaRPr>
          </a:p>
          <a:p>
            <a:pPr marL="676910" lvl="2" indent="-332740">
              <a:lnSpc>
                <a:spcPct val="100000"/>
              </a:lnSpc>
              <a:buSzPct val="91304"/>
              <a:buAutoNum type="arabicPeriod"/>
              <a:tabLst>
                <a:tab pos="677545" algn="l"/>
              </a:tabLst>
            </a:pPr>
            <a:r>
              <a:rPr sz="1150" spc="-5" dirty="0">
                <a:latin typeface="Calibri"/>
                <a:cs typeface="Calibri"/>
              </a:rPr>
              <a:t>Terminología.</a:t>
            </a:r>
            <a:endParaRPr sz="1150">
              <a:latin typeface="Calibri"/>
              <a:cs typeface="Calibri"/>
            </a:endParaRPr>
          </a:p>
          <a:p>
            <a:pPr marL="676910" lvl="2" indent="-332740">
              <a:lnSpc>
                <a:spcPct val="100000"/>
              </a:lnSpc>
              <a:buSzPct val="91304"/>
              <a:buAutoNum type="arabicPeriod"/>
              <a:tabLst>
                <a:tab pos="677545" algn="l"/>
              </a:tabLst>
            </a:pPr>
            <a:r>
              <a:rPr sz="1150" dirty="0">
                <a:latin typeface="Calibri"/>
                <a:cs typeface="Calibri"/>
              </a:rPr>
              <a:t>O</a:t>
            </a:r>
            <a:r>
              <a:rPr sz="1150" spc="-10" dirty="0">
                <a:latin typeface="Calibri"/>
                <a:cs typeface="Calibri"/>
              </a:rPr>
              <a:t>b</a:t>
            </a:r>
            <a:r>
              <a:rPr sz="1150" dirty="0">
                <a:latin typeface="Calibri"/>
                <a:cs typeface="Calibri"/>
              </a:rPr>
              <a:t>te</a:t>
            </a:r>
            <a:r>
              <a:rPr sz="1150" spc="-5" dirty="0">
                <a:latin typeface="Calibri"/>
                <a:cs typeface="Calibri"/>
              </a:rPr>
              <a:t>n</a:t>
            </a:r>
            <a:r>
              <a:rPr sz="1150" dirty="0">
                <a:latin typeface="Calibri"/>
                <a:cs typeface="Calibri"/>
              </a:rPr>
              <a:t>er</a:t>
            </a:r>
            <a:r>
              <a:rPr sz="1150" spc="-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co</a:t>
            </a:r>
            <a:r>
              <a:rPr sz="1150" spc="-10" dirty="0">
                <a:latin typeface="Calibri"/>
                <a:cs typeface="Calibri"/>
              </a:rPr>
              <a:t>n</a:t>
            </a:r>
            <a:r>
              <a:rPr sz="1150" dirty="0">
                <a:latin typeface="Calibri"/>
                <a:cs typeface="Calibri"/>
              </a:rPr>
              <a:t>cl</a:t>
            </a:r>
            <a:r>
              <a:rPr sz="1150" spc="-10" dirty="0">
                <a:latin typeface="Calibri"/>
                <a:cs typeface="Calibri"/>
              </a:rPr>
              <a:t>u</a:t>
            </a:r>
            <a:r>
              <a:rPr sz="1150" dirty="0">
                <a:latin typeface="Calibri"/>
                <a:cs typeface="Calibri"/>
              </a:rPr>
              <a:t>s</a:t>
            </a:r>
            <a:r>
              <a:rPr sz="1150" spc="-15" dirty="0">
                <a:latin typeface="Calibri"/>
                <a:cs typeface="Calibri"/>
              </a:rPr>
              <a:t>i</a:t>
            </a:r>
            <a:r>
              <a:rPr sz="1150" dirty="0">
                <a:latin typeface="Calibri"/>
                <a:cs typeface="Calibri"/>
              </a:rPr>
              <a:t>o</a:t>
            </a:r>
            <a:r>
              <a:rPr sz="1150" spc="-10" dirty="0">
                <a:latin typeface="Calibri"/>
                <a:cs typeface="Calibri"/>
              </a:rPr>
              <a:t>n</a:t>
            </a:r>
            <a:r>
              <a:rPr sz="1150" dirty="0">
                <a:latin typeface="Calibri"/>
                <a:cs typeface="Calibri"/>
              </a:rPr>
              <a:t>es</a:t>
            </a:r>
            <a:r>
              <a:rPr sz="1150" spc="-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</a:t>
            </a:r>
            <a:r>
              <a:rPr sz="1150" spc="5" dirty="0">
                <a:latin typeface="Calibri"/>
                <a:cs typeface="Calibri"/>
              </a:rPr>
              <a:t>s</a:t>
            </a:r>
            <a:r>
              <a:rPr sz="1150" spc="-15" dirty="0">
                <a:latin typeface="Calibri"/>
                <a:cs typeface="Calibri"/>
              </a:rPr>
              <a:t>t</a:t>
            </a:r>
            <a:r>
              <a:rPr sz="1150" dirty="0">
                <a:latin typeface="Calibri"/>
                <a:cs typeface="Calibri"/>
              </a:rPr>
              <a:t>a</a:t>
            </a:r>
            <a:r>
              <a:rPr sz="1150" spc="-5" dirty="0">
                <a:latin typeface="Calibri"/>
                <a:cs typeface="Calibri"/>
              </a:rPr>
              <a:t>d</a:t>
            </a:r>
            <a:r>
              <a:rPr sz="1150" dirty="0">
                <a:latin typeface="Calibri"/>
                <a:cs typeface="Calibri"/>
              </a:rPr>
              <a:t>ística</a:t>
            </a:r>
            <a:r>
              <a:rPr sz="1150" spc="5" dirty="0">
                <a:latin typeface="Calibri"/>
                <a:cs typeface="Calibri"/>
              </a:rPr>
              <a:t>s</a:t>
            </a:r>
            <a:r>
              <a:rPr sz="1150" dirty="0">
                <a:latin typeface="Calibri"/>
                <a:cs typeface="Calibri"/>
              </a:rPr>
              <a:t>.</a:t>
            </a:r>
            <a:endParaRPr sz="1150">
              <a:latin typeface="Calibri"/>
              <a:cs typeface="Calibri"/>
            </a:endParaRPr>
          </a:p>
          <a:p>
            <a:pPr marL="640080" lvl="2" indent="-295910">
              <a:lnSpc>
                <a:spcPts val="1375"/>
              </a:lnSpc>
              <a:buSzPct val="91304"/>
              <a:buAutoNum type="arabicPeriod"/>
              <a:tabLst>
                <a:tab pos="640715" algn="l"/>
              </a:tabLst>
            </a:pPr>
            <a:r>
              <a:rPr sz="1150" spc="-5" dirty="0">
                <a:latin typeface="Calibri"/>
                <a:cs typeface="Calibri"/>
              </a:rPr>
              <a:t>Conceptos</a:t>
            </a:r>
            <a:r>
              <a:rPr sz="1150" spc="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términos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probabilidad.</a:t>
            </a:r>
            <a:endParaRPr sz="1150">
              <a:latin typeface="Calibri"/>
              <a:cs typeface="Calibri"/>
            </a:endParaRPr>
          </a:p>
          <a:p>
            <a:pPr marL="228600" marR="647700" lvl="1" indent="-228600" algn="r">
              <a:lnSpc>
                <a:spcPts val="1435"/>
              </a:lnSpc>
              <a:buAutoNum type="arabicPeriod"/>
              <a:tabLst>
                <a:tab pos="228600" algn="l"/>
              </a:tabLst>
            </a:pP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is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one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ba</a:t>
            </a:r>
            <a:r>
              <a:rPr sz="1200" spc="-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ili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ad</a:t>
            </a:r>
            <a:endParaRPr sz="1200">
              <a:latin typeface="Calibri"/>
              <a:cs typeface="Calibri"/>
            </a:endParaRPr>
          </a:p>
          <a:p>
            <a:pPr marL="344805" marR="675640" lvl="2" indent="-344805" algn="r">
              <a:lnSpc>
                <a:spcPct val="100000"/>
              </a:lnSpc>
              <a:buSzPct val="87500"/>
              <a:buAutoNum type="arabicPeriod"/>
              <a:tabLst>
                <a:tab pos="344805" algn="l"/>
              </a:tabLst>
            </a:pPr>
            <a:r>
              <a:rPr sz="1200" spc="-10" dirty="0">
                <a:latin typeface="Calibri"/>
                <a:cs typeface="Calibri"/>
              </a:rPr>
              <a:t>Distribuciones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continuas.</a:t>
            </a:r>
            <a:endParaRPr sz="1200">
              <a:latin typeface="Calibri"/>
              <a:cs typeface="Calibri"/>
            </a:endParaRPr>
          </a:p>
          <a:p>
            <a:pPr marL="344805" marR="725805" lvl="2" indent="-344805" algn="r">
              <a:lnSpc>
                <a:spcPct val="100000"/>
              </a:lnSpc>
              <a:spcBef>
                <a:spcPts val="15"/>
              </a:spcBef>
              <a:buSzPct val="87500"/>
              <a:buAutoNum type="arabicPeriod"/>
              <a:tabLst>
                <a:tab pos="344805" algn="l"/>
              </a:tabLst>
            </a:pPr>
            <a:r>
              <a:rPr sz="1200" spc="-5" dirty="0">
                <a:latin typeface="Calibri"/>
                <a:cs typeface="Calibri"/>
              </a:rPr>
              <a:t>Distribuciones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discretas.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Flecha derecha 11">
            <a:hlinkClick r:id="rId2" action="ppaction://hlinksldjump"/>
          </p:cNvPr>
          <p:cNvSpPr/>
          <p:nvPr/>
        </p:nvSpPr>
        <p:spPr>
          <a:xfrm flipH="1">
            <a:off x="6465336" y="848864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7788" y="357631"/>
            <a:ext cx="2545080" cy="7162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lvl="1" indent="-228600">
              <a:lnSpc>
                <a:spcPts val="1435"/>
              </a:lnSpc>
              <a:spcBef>
                <a:spcPts val="100"/>
              </a:spcBef>
              <a:buAutoNum type="arabicPeriod" startAt="4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Toma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decisiones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estadísticas</a:t>
            </a:r>
            <a:endParaRPr sz="1200">
              <a:latin typeface="Calibri"/>
              <a:cs typeface="Calibri"/>
            </a:endParaRPr>
          </a:p>
          <a:p>
            <a:pPr marL="362585" marR="267335" lvl="2" indent="-9525">
              <a:lnSpc>
                <a:spcPts val="1440"/>
              </a:lnSpc>
              <a:spcBef>
                <a:spcPts val="40"/>
              </a:spcBef>
              <a:buSzPct val="87500"/>
              <a:buAutoNum type="arabicPeriod"/>
              <a:tabLst>
                <a:tab pos="700405" algn="l"/>
              </a:tabLst>
            </a:pPr>
            <a:r>
              <a:rPr sz="1200" spc="-5" dirty="0">
                <a:latin typeface="Calibri"/>
                <a:cs typeface="Calibri"/>
              </a:rPr>
              <a:t>Estimaciones puntuales </a:t>
            </a:r>
            <a:r>
              <a:rPr sz="1200" dirty="0">
                <a:latin typeface="Calibri"/>
                <a:cs typeface="Calibri"/>
              </a:rPr>
              <a:t>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intervalos</a:t>
            </a:r>
            <a:r>
              <a:rPr sz="1200" dirty="0">
                <a:latin typeface="Calibri"/>
                <a:cs typeface="Calibri"/>
              </a:rPr>
              <a:t> de </a:t>
            </a:r>
            <a:r>
              <a:rPr sz="1200" spc="-5" dirty="0">
                <a:latin typeface="Calibri"/>
                <a:cs typeface="Calibri"/>
              </a:rPr>
              <a:t>confianza.</a:t>
            </a:r>
            <a:endParaRPr sz="1200">
              <a:latin typeface="Calibri"/>
              <a:cs typeface="Calibri"/>
            </a:endParaRPr>
          </a:p>
          <a:p>
            <a:pPr marL="697865" lvl="2" indent="-344805">
              <a:lnSpc>
                <a:spcPts val="1400"/>
              </a:lnSpc>
              <a:buSzPct val="87500"/>
              <a:buAutoNum type="arabicPeriod"/>
              <a:tabLst>
                <a:tab pos="698500" algn="l"/>
              </a:tabLst>
            </a:pPr>
            <a:r>
              <a:rPr sz="1200" spc="-5" dirty="0">
                <a:latin typeface="Calibri"/>
                <a:cs typeface="Calibri"/>
              </a:rPr>
              <a:t>Pruebas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hipótesis.</a:t>
            </a:r>
            <a:endParaRPr sz="1200">
              <a:latin typeface="Calibri"/>
              <a:cs typeface="Calibri"/>
            </a:endParaRPr>
          </a:p>
          <a:p>
            <a:pPr marL="353695" marR="182880" lvl="2">
              <a:lnSpc>
                <a:spcPts val="1440"/>
              </a:lnSpc>
              <a:spcBef>
                <a:spcPts val="40"/>
              </a:spcBef>
              <a:buSzPct val="87500"/>
              <a:buAutoNum type="arabicPeriod"/>
              <a:tabLst>
                <a:tab pos="700405" algn="l"/>
              </a:tabLst>
            </a:pPr>
            <a:r>
              <a:rPr sz="1200" spc="-5" dirty="0">
                <a:latin typeface="Calibri"/>
                <a:cs typeface="Calibri"/>
              </a:rPr>
              <a:t>Pruebas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comparaciones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pareadas.</a:t>
            </a:r>
            <a:endParaRPr sz="1200">
              <a:latin typeface="Calibri"/>
              <a:cs typeface="Calibri"/>
            </a:endParaRPr>
          </a:p>
          <a:p>
            <a:pPr marL="697865" lvl="2" indent="-344805">
              <a:lnSpc>
                <a:spcPts val="1410"/>
              </a:lnSpc>
              <a:buSzPct val="87500"/>
              <a:buAutoNum type="arabicPeriod"/>
              <a:tabLst>
                <a:tab pos="698500" algn="l"/>
              </a:tabLst>
            </a:pPr>
            <a:r>
              <a:rPr sz="1200" spc="-5" dirty="0">
                <a:latin typeface="Calibri"/>
                <a:cs typeface="Calibri"/>
              </a:rPr>
              <a:t>Pruebas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bondad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ajuste.</a:t>
            </a:r>
            <a:endParaRPr sz="1200">
              <a:latin typeface="Calibri"/>
              <a:cs typeface="Calibri"/>
            </a:endParaRPr>
          </a:p>
          <a:p>
            <a:pPr marL="353695" marR="495934" lvl="2">
              <a:lnSpc>
                <a:spcPts val="1430"/>
              </a:lnSpc>
              <a:spcBef>
                <a:spcPts val="50"/>
              </a:spcBef>
              <a:buSzPct val="87500"/>
              <a:buAutoNum type="arabicPeriod"/>
              <a:tabLst>
                <a:tab pos="700405" algn="l"/>
              </a:tabLst>
            </a:pP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varianza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(ANOVA).</a:t>
            </a:r>
            <a:endParaRPr sz="1200">
              <a:latin typeface="Calibri"/>
              <a:cs typeface="Calibri"/>
            </a:endParaRPr>
          </a:p>
          <a:p>
            <a:pPr marL="697865" lvl="2" indent="-344805">
              <a:lnSpc>
                <a:spcPts val="1405"/>
              </a:lnSpc>
              <a:buSzPct val="87500"/>
              <a:buAutoNum type="arabicPeriod"/>
              <a:tabLst>
                <a:tab pos="698500" algn="l"/>
              </a:tabLst>
            </a:pPr>
            <a:r>
              <a:rPr sz="1200" spc="-5" dirty="0">
                <a:latin typeface="Calibri"/>
                <a:cs typeface="Calibri"/>
              </a:rPr>
              <a:t>Tablas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contingencia.</a:t>
            </a:r>
            <a:endParaRPr sz="1200">
              <a:latin typeface="Calibri"/>
              <a:cs typeface="Calibri"/>
            </a:endParaRPr>
          </a:p>
          <a:p>
            <a:pPr marL="245745" lvl="1" indent="-229235">
              <a:lnSpc>
                <a:spcPct val="100000"/>
              </a:lnSpc>
              <a:buAutoNum type="arabicPeriod" startAt="4"/>
              <a:tabLst>
                <a:tab pos="246379" algn="l"/>
              </a:tabLst>
            </a:pPr>
            <a:r>
              <a:rPr sz="1200" dirty="0">
                <a:latin typeface="Calibri"/>
                <a:cs typeface="Calibri"/>
              </a:rPr>
              <a:t>Re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tre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les</a:t>
            </a:r>
            <a:endParaRPr sz="1200">
              <a:latin typeface="Calibri"/>
              <a:cs typeface="Calibri"/>
            </a:endParaRPr>
          </a:p>
          <a:p>
            <a:pPr marL="704215" lvl="2" indent="-344805">
              <a:lnSpc>
                <a:spcPts val="1435"/>
              </a:lnSpc>
              <a:buSzPct val="87500"/>
              <a:buAutoNum type="arabicPeriod"/>
              <a:tabLst>
                <a:tab pos="704850" algn="l"/>
              </a:tabLst>
            </a:pPr>
            <a:r>
              <a:rPr sz="1200" spc="-10" dirty="0">
                <a:latin typeface="Calibri"/>
                <a:cs typeface="Calibri"/>
              </a:rPr>
              <a:t>Regresión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lineal.</a:t>
            </a:r>
            <a:endParaRPr sz="1200">
              <a:latin typeface="Calibri"/>
              <a:cs typeface="Calibri"/>
            </a:endParaRPr>
          </a:p>
          <a:p>
            <a:pPr marL="353695" marR="232410" lvl="2">
              <a:lnSpc>
                <a:spcPts val="1440"/>
              </a:lnSpc>
              <a:spcBef>
                <a:spcPts val="45"/>
              </a:spcBef>
              <a:buSzPct val="87500"/>
              <a:buAutoNum type="arabicPeriod"/>
              <a:tabLst>
                <a:tab pos="700405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dirty="0">
                <a:latin typeface="Calibri"/>
                <a:cs typeface="Calibri"/>
              </a:rPr>
              <a:t>efi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dirty="0">
                <a:latin typeface="Calibri"/>
                <a:cs typeface="Calibri"/>
              </a:rPr>
              <a:t>rrelaci</a:t>
            </a:r>
            <a:r>
              <a:rPr sz="1200" spc="-15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  lineal.</a:t>
            </a:r>
            <a:endParaRPr sz="1200">
              <a:latin typeface="Calibri"/>
              <a:cs typeface="Calibri"/>
            </a:endParaRPr>
          </a:p>
          <a:p>
            <a:pPr marL="697865" lvl="2" indent="-344805">
              <a:lnSpc>
                <a:spcPts val="1405"/>
              </a:lnSpc>
              <a:buSzPct val="87500"/>
              <a:buAutoNum type="arabicPeriod"/>
              <a:tabLst>
                <a:tab pos="698500" algn="l"/>
              </a:tabLst>
            </a:pPr>
            <a:r>
              <a:rPr sz="1200" dirty="0">
                <a:latin typeface="Calibri"/>
                <a:cs typeface="Calibri"/>
              </a:rPr>
              <a:t>Análisis 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series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  <a:p>
            <a:pPr marL="697865" lvl="2" indent="-344805">
              <a:lnSpc>
                <a:spcPct val="100000"/>
              </a:lnSpc>
              <a:buSzPct val="87500"/>
              <a:buAutoNum type="arabicPeriod"/>
              <a:tabLst>
                <a:tab pos="698500" algn="l"/>
              </a:tabLst>
            </a:pPr>
            <a:r>
              <a:rPr sz="1200" dirty="0">
                <a:latin typeface="Calibri"/>
                <a:cs typeface="Calibri"/>
              </a:rPr>
              <a:t>Regresión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múltiple.</a:t>
            </a:r>
            <a:endParaRPr sz="1200">
              <a:latin typeface="Calibri"/>
              <a:cs typeface="Calibri"/>
            </a:endParaRPr>
          </a:p>
          <a:p>
            <a:pPr marL="697865" lvl="2" indent="-344805">
              <a:lnSpc>
                <a:spcPct val="100000"/>
              </a:lnSpc>
              <a:buSzPct val="87500"/>
              <a:buAutoNum type="arabicPeriod"/>
              <a:tabLst>
                <a:tab pos="698500" algn="l"/>
              </a:tabLst>
            </a:pPr>
            <a:r>
              <a:rPr sz="1200" dirty="0">
                <a:latin typeface="Calibri"/>
                <a:cs typeface="Calibri"/>
              </a:rPr>
              <a:t>Regresión</a:t>
            </a:r>
            <a:r>
              <a:rPr sz="1200" spc="-10" dirty="0">
                <a:latin typeface="Calibri"/>
                <a:cs typeface="Calibri"/>
              </a:rPr>
              <a:t> p</a:t>
            </a:r>
            <a:r>
              <a:rPr sz="1200" spc="-5" dirty="0">
                <a:latin typeface="Calibri"/>
                <a:cs typeface="Calibri"/>
              </a:rPr>
              <a:t>oly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mial</a:t>
            </a:r>
            <a:endParaRPr sz="1200">
              <a:latin typeface="Calibri"/>
              <a:cs typeface="Calibri"/>
            </a:endParaRPr>
          </a:p>
          <a:p>
            <a:pPr marL="247015" lvl="1" indent="-229235">
              <a:lnSpc>
                <a:spcPct val="100000"/>
              </a:lnSpc>
              <a:buAutoNum type="arabicPeriod" startAt="4"/>
              <a:tabLst>
                <a:tab pos="247650" algn="l"/>
              </a:tabLst>
            </a:pP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proceso</a:t>
            </a:r>
            <a:endParaRPr sz="1200">
              <a:latin typeface="Calibri"/>
              <a:cs typeface="Calibri"/>
            </a:endParaRPr>
          </a:p>
          <a:p>
            <a:pPr marL="705485" lvl="2" indent="-344805">
              <a:lnSpc>
                <a:spcPts val="1435"/>
              </a:lnSpc>
              <a:buSzPct val="87500"/>
              <a:buAutoNum type="arabicPeriod"/>
              <a:tabLst>
                <a:tab pos="706120" algn="l"/>
              </a:tabLst>
            </a:pPr>
            <a:r>
              <a:rPr sz="1200" spc="-5" dirty="0">
                <a:latin typeface="Calibri"/>
                <a:cs typeface="Calibri"/>
              </a:rPr>
              <a:t>Objetivos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beneficios.</a:t>
            </a:r>
            <a:endParaRPr sz="1200">
              <a:latin typeface="Calibri"/>
              <a:cs typeface="Calibri"/>
            </a:endParaRPr>
          </a:p>
          <a:p>
            <a:pPr marL="353695" marR="46990" lvl="2">
              <a:lnSpc>
                <a:spcPts val="1440"/>
              </a:lnSpc>
              <a:spcBef>
                <a:spcPts val="45"/>
              </a:spcBef>
              <a:buSzPct val="87500"/>
              <a:buAutoNum type="arabicPeriod"/>
              <a:tabLst>
                <a:tab pos="700405" algn="l"/>
              </a:tabLst>
            </a:pPr>
            <a:r>
              <a:rPr sz="1200" spc="-5" dirty="0">
                <a:latin typeface="Calibri"/>
                <a:cs typeface="Calibri"/>
              </a:rPr>
              <a:t>Causas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especiales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variación.</a:t>
            </a:r>
            <a:endParaRPr sz="1200">
              <a:latin typeface="Calibri"/>
              <a:cs typeface="Calibri"/>
            </a:endParaRPr>
          </a:p>
          <a:p>
            <a:pPr marL="697865" lvl="2" indent="-344805">
              <a:lnSpc>
                <a:spcPts val="1405"/>
              </a:lnSpc>
              <a:buSzPct val="87500"/>
              <a:buAutoNum type="arabicPeriod"/>
              <a:tabLst>
                <a:tab pos="698500" algn="l"/>
              </a:tabLst>
            </a:pP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variable.</a:t>
            </a:r>
            <a:endParaRPr sz="1200">
              <a:latin typeface="Calibri"/>
              <a:cs typeface="Calibri"/>
            </a:endParaRPr>
          </a:p>
          <a:p>
            <a:pPr marL="697865" lvl="2" indent="-344805">
              <a:lnSpc>
                <a:spcPct val="100000"/>
              </a:lnSpc>
              <a:buSzPct val="87500"/>
              <a:buAutoNum type="arabicPeriod"/>
              <a:tabLst>
                <a:tab pos="698500" algn="l"/>
              </a:tabLst>
            </a:pPr>
            <a:r>
              <a:rPr sz="1200" spc="-5" dirty="0">
                <a:latin typeface="Calibri"/>
                <a:cs typeface="Calibri"/>
              </a:rPr>
              <a:t>Sub-agrupación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racional.</a:t>
            </a:r>
            <a:endParaRPr sz="1200">
              <a:latin typeface="Calibri"/>
              <a:cs typeface="Calibri"/>
            </a:endParaRPr>
          </a:p>
          <a:p>
            <a:pPr marL="697865" lvl="2" indent="-344805">
              <a:lnSpc>
                <a:spcPts val="1435"/>
              </a:lnSpc>
              <a:buSzPct val="87500"/>
              <a:buAutoNum type="arabicPeriod"/>
              <a:tabLst>
                <a:tab pos="698500" algn="l"/>
              </a:tabLst>
            </a:pPr>
            <a:r>
              <a:rPr sz="1200" dirty="0">
                <a:latin typeface="Calibri"/>
                <a:cs typeface="Calibri"/>
              </a:rPr>
              <a:t>Gráficas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353695" marR="283210" lvl="2">
              <a:lnSpc>
                <a:spcPts val="1440"/>
              </a:lnSpc>
              <a:spcBef>
                <a:spcPts val="40"/>
              </a:spcBef>
              <a:buSzPct val="87500"/>
              <a:buAutoNum type="arabicPeriod"/>
              <a:tabLst>
                <a:tab pos="700405" algn="l"/>
              </a:tabLst>
            </a:pP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gráficas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697865" lvl="2" indent="-344805">
              <a:lnSpc>
                <a:spcPts val="1405"/>
              </a:lnSpc>
              <a:buSzPct val="87500"/>
              <a:buAutoNum type="arabicPeriod"/>
              <a:tabLst>
                <a:tab pos="698500" algn="l"/>
              </a:tabLst>
            </a:pPr>
            <a:r>
              <a:rPr sz="1200" dirty="0">
                <a:latin typeface="Calibri"/>
                <a:cs typeface="Calibri"/>
              </a:rPr>
              <a:t>Gráficas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353695" marR="459105" lvl="2">
              <a:lnSpc>
                <a:spcPts val="1460"/>
              </a:lnSpc>
              <a:spcBef>
                <a:spcPts val="30"/>
              </a:spcBef>
              <a:buSzPct val="87500"/>
              <a:buAutoNum type="arabicPeriod"/>
              <a:tabLst>
                <a:tab pos="698500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trol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dísti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corto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plazo.</a:t>
            </a:r>
            <a:endParaRPr sz="12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40"/>
              </a:spcBef>
              <a:buFont typeface="Calibri"/>
              <a:buAutoNum type="arabicPeriod"/>
            </a:pPr>
            <a:endParaRPr sz="1100">
              <a:latin typeface="Calibri"/>
              <a:cs typeface="Calibri"/>
            </a:endParaRPr>
          </a:p>
          <a:p>
            <a:pPr marL="241300" lvl="1" indent="-228600">
              <a:lnSpc>
                <a:spcPts val="1435"/>
              </a:lnSpc>
              <a:buAutoNum type="arabicPeriod" startAt="4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Capacidad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endParaRPr sz="1200">
              <a:latin typeface="Calibri"/>
              <a:cs typeface="Calibri"/>
            </a:endParaRPr>
          </a:p>
          <a:p>
            <a:pPr marL="353695" marR="250190" lvl="2">
              <a:lnSpc>
                <a:spcPts val="1440"/>
              </a:lnSpc>
              <a:spcBef>
                <a:spcPts val="45"/>
              </a:spcBef>
              <a:buSzPct val="87500"/>
              <a:buAutoNum type="arabicPeriod"/>
              <a:tabLst>
                <a:tab pos="698500" algn="l"/>
              </a:tabLst>
            </a:pPr>
            <a:r>
              <a:rPr sz="1200" spc="-5" dirty="0">
                <a:latin typeface="Calibri"/>
                <a:cs typeface="Calibri"/>
              </a:rPr>
              <a:t>Estudios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capacidad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>
              <a:latin typeface="Calibri"/>
              <a:cs typeface="Calibri"/>
            </a:endParaRPr>
          </a:p>
          <a:p>
            <a:pPr marL="699770" lvl="2" indent="-346710">
              <a:lnSpc>
                <a:spcPts val="1380"/>
              </a:lnSpc>
              <a:buSzPct val="87500"/>
              <a:buAutoNum type="arabicPeriod"/>
              <a:tabLst>
                <a:tab pos="700405" algn="l"/>
              </a:tabLst>
            </a:pPr>
            <a:r>
              <a:rPr sz="1200" dirty="0">
                <a:latin typeface="Calibri"/>
                <a:cs typeface="Calibri"/>
              </a:rPr>
              <a:t>Desempeño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vs</a:t>
            </a:r>
            <a:endParaRPr sz="1200">
              <a:latin typeface="Calibri"/>
              <a:cs typeface="Calibri"/>
            </a:endParaRPr>
          </a:p>
          <a:p>
            <a:pPr marL="35369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especificaciones.</a:t>
            </a:r>
            <a:endParaRPr sz="1200">
              <a:latin typeface="Calibri"/>
              <a:cs typeface="Calibri"/>
            </a:endParaRPr>
          </a:p>
          <a:p>
            <a:pPr marL="353695" marR="335915" lvl="2">
              <a:lnSpc>
                <a:spcPct val="100000"/>
              </a:lnSpc>
              <a:buSzPct val="87500"/>
              <a:buAutoNum type="arabicPeriod" startAt="3"/>
              <a:tabLst>
                <a:tab pos="700405" algn="l"/>
              </a:tabLst>
            </a:pPr>
            <a:r>
              <a:rPr sz="1200" spc="-5" dirty="0">
                <a:latin typeface="Calibri"/>
                <a:cs typeface="Calibri"/>
              </a:rPr>
              <a:t>Índices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capacidad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>
              <a:latin typeface="Calibri"/>
              <a:cs typeface="Calibri"/>
            </a:endParaRPr>
          </a:p>
          <a:p>
            <a:pPr marL="353695" marR="226060" lvl="2">
              <a:lnSpc>
                <a:spcPts val="1460"/>
              </a:lnSpc>
              <a:spcBef>
                <a:spcPts val="45"/>
              </a:spcBef>
              <a:buSzPct val="87500"/>
              <a:buAutoNum type="arabicPeriod" startAt="3"/>
              <a:tabLst>
                <a:tab pos="698500" algn="l"/>
              </a:tabLst>
            </a:pPr>
            <a:r>
              <a:rPr sz="1200" spc="-5" dirty="0">
                <a:latin typeface="Calibri"/>
                <a:cs typeface="Calibri"/>
              </a:rPr>
              <a:t>Índices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desempeño del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4" name="CuadroTexto 3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sp>
        <p:nvSpPr>
          <p:cNvPr id="6" name="Flecha derecha 5">
            <a:hlinkClick r:id="rId3" action="ppaction://hlinksldjump"/>
          </p:cNvPr>
          <p:cNvSpPr/>
          <p:nvPr/>
        </p:nvSpPr>
        <p:spPr>
          <a:xfrm flipH="1">
            <a:off x="6465336" y="781844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2795" y="1771142"/>
            <a:ext cx="6314440" cy="6885305"/>
            <a:chOff x="272795" y="1771142"/>
            <a:chExt cx="6314440" cy="6885305"/>
          </a:xfrm>
        </p:grpSpPr>
        <p:sp>
          <p:nvSpPr>
            <p:cNvPr id="3" name="object 3"/>
            <p:cNvSpPr/>
            <p:nvPr/>
          </p:nvSpPr>
          <p:spPr>
            <a:xfrm>
              <a:off x="2781300" y="1772412"/>
              <a:ext cx="0" cy="6883400"/>
            </a:xfrm>
            <a:custGeom>
              <a:avLst/>
              <a:gdLst/>
              <a:ahLst/>
              <a:cxnLst/>
              <a:rect l="l" t="t" r="r" b="b"/>
              <a:pathLst>
                <a:path h="6883400">
                  <a:moveTo>
                    <a:pt x="0" y="0"/>
                  </a:moveTo>
                  <a:lnTo>
                    <a:pt x="0" y="68834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2795" y="1777238"/>
              <a:ext cx="6312535" cy="0"/>
            </a:xfrm>
            <a:custGeom>
              <a:avLst/>
              <a:gdLst/>
              <a:ahLst/>
              <a:cxnLst/>
              <a:rect l="l" t="t" r="r" b="b"/>
              <a:pathLst>
                <a:path w="6312534">
                  <a:moveTo>
                    <a:pt x="0" y="0"/>
                  </a:moveTo>
                  <a:lnTo>
                    <a:pt x="6312408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3557" y="8637270"/>
              <a:ext cx="6313170" cy="0"/>
            </a:xfrm>
            <a:custGeom>
              <a:avLst/>
              <a:gdLst/>
              <a:ahLst/>
              <a:cxnLst/>
              <a:rect l="l" t="t" r="r" b="b"/>
              <a:pathLst>
                <a:path w="6313170">
                  <a:moveTo>
                    <a:pt x="0" y="0"/>
                  </a:moveTo>
                  <a:lnTo>
                    <a:pt x="631317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61687" y="1897380"/>
              <a:ext cx="633469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55572" y="837946"/>
            <a:ext cx="44754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CERTIFICACIÓN</a:t>
            </a:r>
            <a:r>
              <a:rPr spc="25" dirty="0"/>
              <a:t> </a:t>
            </a:r>
            <a:r>
              <a:rPr spc="-5" dirty="0"/>
              <a:t>TÉCNICOS</a:t>
            </a:r>
            <a:r>
              <a:rPr dirty="0"/>
              <a:t> </a:t>
            </a:r>
            <a:r>
              <a:rPr spc="-5" dirty="0"/>
              <a:t>DE</a:t>
            </a:r>
            <a:r>
              <a:rPr spc="-10" dirty="0"/>
              <a:t> CALIDAD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57631" y="1805685"/>
            <a:ext cx="2331720" cy="4594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Objetivos</a:t>
            </a:r>
            <a:endParaRPr sz="1200">
              <a:latin typeface="Calibri"/>
              <a:cs typeface="Calibri"/>
            </a:endParaRPr>
          </a:p>
          <a:p>
            <a:pPr marL="12700" marR="52069">
              <a:lnSpc>
                <a:spcPts val="143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Desarrollar </a:t>
            </a:r>
            <a:r>
              <a:rPr sz="1200" dirty="0">
                <a:latin typeface="Calibri"/>
                <a:cs typeface="Calibri"/>
              </a:rPr>
              <a:t>al </a:t>
            </a:r>
            <a:r>
              <a:rPr sz="1200" spc="-5" dirty="0">
                <a:latin typeface="Calibri"/>
                <a:cs typeface="Calibri"/>
              </a:rPr>
              <a:t>personal técnico para </a:t>
            </a:r>
            <a:r>
              <a:rPr sz="1200" dirty="0">
                <a:latin typeface="Calibri"/>
                <a:cs typeface="Calibri"/>
              </a:rPr>
              <a:t> 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pueda </a:t>
            </a:r>
            <a:r>
              <a:rPr sz="1200" dirty="0">
                <a:latin typeface="Calibri"/>
                <a:cs typeface="Calibri"/>
              </a:rPr>
              <a:t>llevar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cabo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5" dirty="0">
                <a:latin typeface="Calibri"/>
                <a:cs typeface="Calibri"/>
              </a:rPr>
              <a:t> análisis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12700" marR="40005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resolver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 relacionados</a:t>
            </a:r>
            <a:r>
              <a:rPr sz="1200" dirty="0">
                <a:latin typeface="Calibri"/>
                <a:cs typeface="Calibri"/>
              </a:rPr>
              <a:t> a 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preparar planes</a:t>
            </a:r>
            <a:r>
              <a:rPr sz="1200" dirty="0">
                <a:latin typeface="Calibri"/>
                <a:cs typeface="Calibri"/>
              </a:rPr>
              <a:t> e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instrucciones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inspección,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seleccionar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aplicaciones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33020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muestreo, </a:t>
            </a:r>
            <a:r>
              <a:rPr sz="1200" spc="-5" dirty="0">
                <a:latin typeface="Calibri"/>
                <a:cs typeface="Calibri"/>
              </a:rPr>
              <a:t>preparar procedimientos </a:t>
            </a:r>
            <a:r>
              <a:rPr sz="1200" dirty="0">
                <a:latin typeface="Calibri"/>
                <a:cs typeface="Calibri"/>
              </a:rPr>
              <a:t> estándares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calidad,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inspectores,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realizar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auditorías,</a:t>
            </a:r>
            <a:endParaRPr sz="1200">
              <a:latin typeface="Calibri"/>
              <a:cs typeface="Calibri"/>
            </a:endParaRPr>
          </a:p>
          <a:p>
            <a:pPr marL="12700" marR="128270">
              <a:lnSpc>
                <a:spcPct val="995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analizar </a:t>
            </a:r>
            <a:r>
              <a:rPr sz="1200" spc="-5" dirty="0">
                <a:latin typeface="Calibri"/>
                <a:cs typeface="Calibri"/>
              </a:rPr>
              <a:t>costos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calidad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otros </a:t>
            </a:r>
            <a:r>
              <a:rPr sz="1200" dirty="0">
                <a:latin typeface="Calibri"/>
                <a:cs typeface="Calibri"/>
              </a:rPr>
              <a:t> datos de </a:t>
            </a:r>
            <a:r>
              <a:rPr sz="1200" spc="-5" dirty="0">
                <a:latin typeface="Calibri"/>
                <a:cs typeface="Calibri"/>
              </a:rPr>
              <a:t>calidad,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aplicar métodos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esenciales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procesos.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13335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El entrenamiento para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desarrollo 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está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dirigido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apoyo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está bajo</a:t>
            </a:r>
            <a:r>
              <a:rPr sz="1200" dirty="0">
                <a:latin typeface="Calibri"/>
                <a:cs typeface="Calibri"/>
              </a:rPr>
              <a:t> la</a:t>
            </a:r>
            <a:endParaRPr sz="1200">
              <a:latin typeface="Calibri"/>
              <a:cs typeface="Calibri"/>
            </a:endParaRPr>
          </a:p>
          <a:p>
            <a:pPr marL="12700" marR="747395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dirección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ingenieros</a:t>
            </a:r>
            <a:r>
              <a:rPr sz="1200" dirty="0">
                <a:latin typeface="Calibri"/>
                <a:cs typeface="Calibri"/>
              </a:rPr>
              <a:t> 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supervisores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352425">
              <a:lnSpc>
                <a:spcPts val="1440"/>
              </a:lnSpc>
              <a:spcBef>
                <a:spcPts val="35"/>
              </a:spcBef>
            </a:pPr>
            <a:r>
              <a:rPr sz="1200" dirty="0">
                <a:latin typeface="Calibri"/>
                <a:cs typeface="Calibri"/>
              </a:rPr>
              <a:t>96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60675" y="2171445"/>
            <a:ext cx="3586479" cy="6427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 indent="-15748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70180" algn="l"/>
              </a:tabLst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dirty="0">
                <a:latin typeface="Calibri"/>
                <a:cs typeface="Calibri"/>
              </a:rPr>
              <a:t>: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conceptos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Conceptos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ts val="1435"/>
              </a:lnSpc>
              <a:buAutoNum type="arabicPeriod"/>
              <a:tabLst>
                <a:tab pos="708025" algn="l"/>
              </a:tabLst>
            </a:pPr>
            <a:r>
              <a:rPr sz="1200" dirty="0">
                <a:latin typeface="Calibri"/>
                <a:cs typeface="Calibri"/>
              </a:rPr>
              <a:t>Clientes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proveedores.</a:t>
            </a:r>
            <a:endParaRPr sz="1200">
              <a:latin typeface="Calibri"/>
              <a:cs typeface="Calibri"/>
            </a:endParaRPr>
          </a:p>
          <a:p>
            <a:pPr marL="364490" marR="537845" lvl="2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709930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procesos.</a:t>
            </a:r>
            <a:endParaRPr sz="1200">
              <a:latin typeface="Calibri"/>
              <a:cs typeface="Calibri"/>
            </a:endParaRPr>
          </a:p>
          <a:p>
            <a:pPr marL="364490" marR="405130" lvl="2" indent="-1905">
              <a:lnSpc>
                <a:spcPts val="1440"/>
              </a:lnSpc>
              <a:spcBef>
                <a:spcPts val="15"/>
              </a:spcBef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Estándares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requerimientos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especificaciones.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ts val="139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Costos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Seis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sigma.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Lean.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continua.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7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calidad.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Funciones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dirty="0">
                <a:latin typeface="Calibri"/>
                <a:cs typeface="Calibri"/>
              </a:rPr>
              <a:t>Gestión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juntas.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Métodos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dirty="0">
                <a:latin typeface="Calibri"/>
                <a:cs typeface="Calibri"/>
              </a:rPr>
              <a:t>Etapas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global.</a:t>
            </a:r>
            <a:endParaRPr sz="1200">
              <a:latin typeface="Calibri"/>
              <a:cs typeface="Calibri"/>
            </a:endParaRPr>
          </a:p>
          <a:p>
            <a:pPr marL="169545" indent="-157480">
              <a:lnSpc>
                <a:spcPct val="100000"/>
              </a:lnSpc>
              <a:buAutoNum type="arabicPeriod"/>
              <a:tabLst>
                <a:tab pos="170180" algn="l"/>
              </a:tabLst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2</a:t>
            </a:r>
            <a:r>
              <a:rPr sz="1200" spc="-5" dirty="0">
                <a:latin typeface="Calibri"/>
                <a:cs typeface="Calibri"/>
              </a:rPr>
              <a:t>: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estadísticas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Conceptos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generales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Terminología.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Distribuciones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frecuencia.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Cálculos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Medidas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tendencia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central.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Medidas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dispersión.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Inferencia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estadística.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Límites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confianza.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Probabilidad.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dirty="0">
                <a:latin typeface="Calibri"/>
                <a:cs typeface="Calibri"/>
              </a:rPr>
              <a:t>Grá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ol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Límites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Límites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especificación.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10" dirty="0">
                <a:latin typeface="Calibri"/>
                <a:cs typeface="Calibri"/>
              </a:rPr>
              <a:t>Gráficas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datos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variables.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dirty="0">
                <a:latin typeface="Calibri"/>
                <a:cs typeface="Calibri"/>
              </a:rPr>
              <a:t>Grá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nt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tri</a:t>
            </a:r>
            <a:r>
              <a:rPr sz="1200" spc="-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os.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Medidas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>
              <a:latin typeface="Calibri"/>
              <a:cs typeface="Calibri"/>
            </a:endParaRPr>
          </a:p>
          <a:p>
            <a:pPr marL="707390" lvl="2" indent="-345440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Causas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comunes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especiales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variación.</a:t>
            </a:r>
            <a:endParaRPr sz="1200">
              <a:latin typeface="Calibri"/>
              <a:cs typeface="Calibri"/>
            </a:endParaRPr>
          </a:p>
          <a:p>
            <a:pPr marL="672465" lvl="2" indent="-34671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673100" algn="l"/>
              </a:tabLst>
            </a:pPr>
            <a:r>
              <a:rPr sz="1200" spc="-5" dirty="0">
                <a:latin typeface="Calibri"/>
                <a:cs typeface="Calibri"/>
              </a:rPr>
              <a:t>Despliegue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gráficas.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3" action="ppaction://hlinksldjump"/>
          </p:cNvPr>
          <p:cNvSpPr/>
          <p:nvPr/>
        </p:nvSpPr>
        <p:spPr>
          <a:xfrm flipH="1">
            <a:off x="6482344" y="859891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208" y="286004"/>
            <a:ext cx="2910205" cy="5145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7640" indent="-155575">
              <a:lnSpc>
                <a:spcPts val="1430"/>
              </a:lnSpc>
              <a:spcBef>
                <a:spcPts val="100"/>
              </a:spcBef>
              <a:buAutoNum type="arabicPeriod" startAt="3"/>
              <a:tabLst>
                <a:tab pos="168275" algn="l"/>
              </a:tabLst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</a:t>
            </a:r>
            <a:r>
              <a:rPr sz="1200" dirty="0">
                <a:latin typeface="Calibri"/>
                <a:cs typeface="Calibri"/>
              </a:rPr>
              <a:t>: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Metrología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calibración</a:t>
            </a:r>
            <a:endParaRPr sz="1200">
              <a:latin typeface="Calibri"/>
              <a:cs typeface="Calibri"/>
            </a:endParaRPr>
          </a:p>
          <a:p>
            <a:pPr marL="186055" marR="75565" lvl="1">
              <a:lnSpc>
                <a:spcPts val="1440"/>
              </a:lnSpc>
              <a:spcBef>
                <a:spcPts val="35"/>
              </a:spcBef>
              <a:buAutoNum type="arabicPeriod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Tipos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medición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prueba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(M&amp;TE)</a:t>
            </a:r>
            <a:endParaRPr sz="1200">
              <a:latin typeface="Calibri"/>
              <a:cs typeface="Calibri"/>
            </a:endParaRPr>
          </a:p>
          <a:p>
            <a:pPr marL="707390" lvl="2" indent="-344805">
              <a:lnSpc>
                <a:spcPts val="1405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manuales.</a:t>
            </a:r>
            <a:endParaRPr sz="1200">
              <a:latin typeface="Calibri"/>
              <a:cs typeface="Calibri"/>
            </a:endParaRPr>
          </a:p>
          <a:p>
            <a:pPr marL="707390" lvl="2" indent="-344805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dirty="0">
                <a:latin typeface="Calibri"/>
                <a:cs typeface="Calibri"/>
              </a:rPr>
              <a:t>Gages.</a:t>
            </a:r>
            <a:endParaRPr sz="1200">
              <a:latin typeface="Calibri"/>
              <a:cs typeface="Calibri"/>
            </a:endParaRPr>
          </a:p>
          <a:p>
            <a:pPr marL="707390" lvl="2" indent="-344805">
              <a:lnSpc>
                <a:spcPts val="1435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ópticas.</a:t>
            </a:r>
            <a:endParaRPr sz="1200">
              <a:latin typeface="Calibri"/>
              <a:cs typeface="Calibri"/>
            </a:endParaRPr>
          </a:p>
          <a:p>
            <a:pPr marL="363220" marR="659765" lvl="2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708025" algn="l"/>
              </a:tabLst>
            </a:pPr>
            <a:r>
              <a:rPr sz="1200" dirty="0">
                <a:latin typeface="Calibri"/>
                <a:cs typeface="Calibri"/>
              </a:rPr>
              <a:t>Má</a:t>
            </a:r>
            <a:r>
              <a:rPr sz="1200" spc="-5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 </a:t>
            </a:r>
            <a:r>
              <a:rPr sz="1200" spc="5" dirty="0">
                <a:latin typeface="Calibri"/>
                <a:cs typeface="Calibri"/>
              </a:rPr>
              <a:t>de  </a:t>
            </a:r>
            <a:r>
              <a:rPr sz="1200" spc="-5" dirty="0">
                <a:latin typeface="Calibri"/>
                <a:cs typeface="Calibri"/>
              </a:rPr>
              <a:t>coordenadas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(CMM).</a:t>
            </a:r>
            <a:endParaRPr sz="1200">
              <a:latin typeface="Calibri"/>
              <a:cs typeface="Calibri"/>
            </a:endParaRPr>
          </a:p>
          <a:p>
            <a:pPr marL="707390" lvl="2" indent="-344805">
              <a:lnSpc>
                <a:spcPts val="1405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electrónica.</a:t>
            </a:r>
            <a:endParaRPr sz="1200">
              <a:latin typeface="Calibri"/>
              <a:cs typeface="Calibri"/>
            </a:endParaRPr>
          </a:p>
          <a:p>
            <a:pPr marL="707390" lvl="2" indent="-344805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Pesos,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balanzas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escalas.</a:t>
            </a:r>
            <a:endParaRPr sz="1200">
              <a:latin typeface="Calibri"/>
              <a:cs typeface="Calibri"/>
            </a:endParaRPr>
          </a:p>
          <a:p>
            <a:pPr marL="707390" lvl="2" indent="-344805">
              <a:lnSpc>
                <a:spcPts val="1435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ue</a:t>
            </a:r>
            <a:r>
              <a:rPr sz="1200" spc="-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dur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za.</a:t>
            </a:r>
            <a:endParaRPr sz="1200">
              <a:latin typeface="Calibri"/>
              <a:cs typeface="Calibri"/>
            </a:endParaRPr>
          </a:p>
          <a:p>
            <a:pPr marL="363220" marR="57150" lvl="2">
              <a:lnSpc>
                <a:spcPts val="1440"/>
              </a:lnSpc>
              <a:spcBef>
                <a:spcPts val="45"/>
              </a:spcBef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métodos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recuento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placa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superficie.</a:t>
            </a:r>
            <a:endParaRPr sz="1200">
              <a:latin typeface="Calibri"/>
              <a:cs typeface="Calibri"/>
            </a:endParaRPr>
          </a:p>
          <a:p>
            <a:pPr marL="707390" lvl="2" indent="-344805">
              <a:lnSpc>
                <a:spcPts val="140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Analizadores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superficie.</a:t>
            </a:r>
            <a:endParaRPr sz="1200">
              <a:latin typeface="Calibri"/>
              <a:cs typeface="Calibri"/>
            </a:endParaRPr>
          </a:p>
          <a:p>
            <a:pPr marL="363220" marR="291465" lvl="2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784225" algn="l"/>
              </a:tabLst>
            </a:pP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fuerza.</a:t>
            </a:r>
            <a:endParaRPr sz="1200">
              <a:latin typeface="Calibri"/>
              <a:cs typeface="Calibri"/>
            </a:endParaRPr>
          </a:p>
          <a:p>
            <a:pPr marL="363220" marR="291465" lvl="2">
              <a:lnSpc>
                <a:spcPts val="1440"/>
              </a:lnSpc>
              <a:buAutoNum type="arabicPeriod"/>
              <a:tabLst>
                <a:tab pos="784225" algn="l"/>
              </a:tabLst>
            </a:pP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ángulo.</a:t>
            </a:r>
            <a:endParaRPr sz="1200">
              <a:latin typeface="Calibri"/>
              <a:cs typeface="Calibri"/>
            </a:endParaRPr>
          </a:p>
          <a:p>
            <a:pPr marL="783590" lvl="2" indent="-421005">
              <a:lnSpc>
                <a:spcPts val="1380"/>
              </a:lnSpc>
              <a:buAutoNum type="arabicPeriod"/>
              <a:tabLst>
                <a:tab pos="784225" algn="l"/>
              </a:tabLst>
            </a:pP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363220">
              <a:lnSpc>
                <a:spcPct val="100000"/>
              </a:lnSpc>
              <a:spcBef>
                <a:spcPts val="15"/>
              </a:spcBef>
            </a:pPr>
            <a:r>
              <a:rPr sz="1200" spc="-5" dirty="0">
                <a:latin typeface="Calibri"/>
                <a:cs typeface="Calibri"/>
              </a:rPr>
              <a:t>color.</a:t>
            </a:r>
            <a:endParaRPr sz="1200">
              <a:latin typeface="Calibri"/>
              <a:cs typeface="Calibri"/>
            </a:endParaRPr>
          </a:p>
          <a:p>
            <a:pPr marL="415290" lvl="1" indent="-231140">
              <a:lnSpc>
                <a:spcPts val="1425"/>
              </a:lnSpc>
              <a:spcBef>
                <a:spcPts val="20"/>
              </a:spcBef>
              <a:buAutoNum type="arabicPeriod" startAt="2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Mantenimiento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M&amp;TE.</a:t>
            </a:r>
            <a:endParaRPr sz="1200">
              <a:latin typeface="Calibri"/>
              <a:cs typeface="Calibri"/>
            </a:endParaRPr>
          </a:p>
          <a:p>
            <a:pPr marL="363220" marR="141605" lvl="2">
              <a:lnSpc>
                <a:spcPts val="1440"/>
              </a:lnSpc>
              <a:spcBef>
                <a:spcPts val="35"/>
              </a:spcBef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M&amp;TE,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mantenimiento.</a:t>
            </a:r>
            <a:endParaRPr sz="1200">
              <a:latin typeface="Calibri"/>
              <a:cs typeface="Calibri"/>
            </a:endParaRPr>
          </a:p>
          <a:p>
            <a:pPr marL="363220" marR="5080" lvl="2">
              <a:lnSpc>
                <a:spcPts val="1430"/>
              </a:lnSpc>
              <a:spcBef>
                <a:spcPts val="20"/>
              </a:spcBef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M&amp;TE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suministrados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cliente.</a:t>
            </a:r>
            <a:endParaRPr sz="1200">
              <a:latin typeface="Calibri"/>
              <a:cs typeface="Calibri"/>
            </a:endParaRPr>
          </a:p>
          <a:p>
            <a:pPr marL="381635" lvl="1" indent="-229870">
              <a:lnSpc>
                <a:spcPts val="1405"/>
              </a:lnSpc>
              <a:buAutoNum type="arabicPeriod" startAt="2"/>
              <a:tabLst>
                <a:tab pos="382270" algn="l"/>
              </a:tabLst>
            </a:pPr>
            <a:r>
              <a:rPr sz="1200" dirty="0">
                <a:latin typeface="Calibri"/>
                <a:cs typeface="Calibri"/>
              </a:rPr>
              <a:t>Calibración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M&amp;TE</a:t>
            </a:r>
            <a:endParaRPr sz="1200">
              <a:latin typeface="Calibri"/>
              <a:cs typeface="Calibri"/>
            </a:endParaRPr>
          </a:p>
          <a:p>
            <a:pPr marL="671195" lvl="2" indent="-346710">
              <a:lnSpc>
                <a:spcPct val="100000"/>
              </a:lnSpc>
              <a:buAutoNum type="arabicPeriod"/>
              <a:tabLst>
                <a:tab pos="671830" algn="l"/>
              </a:tabLst>
            </a:pPr>
            <a:r>
              <a:rPr sz="1200" dirty="0">
                <a:latin typeface="Calibri"/>
                <a:cs typeface="Calibri"/>
              </a:rPr>
              <a:t>Intervalos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calibración.</a:t>
            </a:r>
            <a:endParaRPr sz="1200">
              <a:latin typeface="Calibri"/>
              <a:cs typeface="Calibri"/>
            </a:endParaRPr>
          </a:p>
          <a:p>
            <a:pPr marL="671195" lvl="2" indent="-34671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671830" algn="l"/>
              </a:tabLst>
            </a:pPr>
            <a:r>
              <a:rPr sz="1200" spc="-5" dirty="0">
                <a:latin typeface="Calibri"/>
                <a:cs typeface="Calibri"/>
              </a:rPr>
              <a:t>Error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calibración.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208" y="5588889"/>
            <a:ext cx="2932430" cy="295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7640" indent="-155575">
              <a:lnSpc>
                <a:spcPts val="1435"/>
              </a:lnSpc>
              <a:spcBef>
                <a:spcPts val="100"/>
              </a:spcBef>
              <a:buAutoNum type="arabicPeriod" startAt="4"/>
              <a:tabLst>
                <a:tab pos="168275" algn="l"/>
              </a:tabLst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4: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Inspección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prueba</a:t>
            </a:r>
            <a:endParaRPr sz="1200" dirty="0">
              <a:latin typeface="Calibri"/>
              <a:cs typeface="Calibri"/>
            </a:endParaRPr>
          </a:p>
          <a:p>
            <a:pPr marL="415290" lvl="1" indent="-231140">
              <a:lnSpc>
                <a:spcPts val="1435"/>
              </a:lnSpc>
              <a:buAutoNum type="arabicPeriod"/>
              <a:tabLst>
                <a:tab pos="415925" algn="l"/>
              </a:tabLst>
            </a:pPr>
            <a:r>
              <a:rPr sz="1200" spc="-5" dirty="0">
                <a:latin typeface="Calibri"/>
                <a:cs typeface="Calibri"/>
              </a:rPr>
              <a:t>Lectura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interpretación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planos</a:t>
            </a:r>
            <a:endParaRPr sz="1200" dirty="0">
              <a:latin typeface="Calibri"/>
              <a:cs typeface="Calibri"/>
            </a:endParaRPr>
          </a:p>
          <a:p>
            <a:pPr marL="707390" lvl="2" indent="-344805">
              <a:lnSpc>
                <a:spcPts val="1435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Símbolos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componentes.</a:t>
            </a:r>
            <a:endParaRPr sz="1200" dirty="0">
              <a:latin typeface="Calibri"/>
              <a:cs typeface="Calibri"/>
            </a:endParaRPr>
          </a:p>
          <a:p>
            <a:pPr marL="363220" marR="248285" lvl="2">
              <a:lnSpc>
                <a:spcPts val="1440"/>
              </a:lnSpc>
              <a:spcBef>
                <a:spcPts val="45"/>
              </a:spcBef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Terminología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tolerancias </a:t>
            </a:r>
            <a:r>
              <a:rPr sz="1200" dirty="0">
                <a:latin typeface="Calibri"/>
                <a:cs typeface="Calibri"/>
              </a:rPr>
              <a:t> geomé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ricas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ime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onale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spc="-10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&amp;T).</a:t>
            </a:r>
            <a:endParaRPr sz="1200" dirty="0">
              <a:latin typeface="Calibri"/>
              <a:cs typeface="Calibri"/>
            </a:endParaRPr>
          </a:p>
          <a:p>
            <a:pPr marL="363220" marR="168910" lvl="2">
              <a:lnSpc>
                <a:spcPts val="1440"/>
              </a:lnSpc>
              <a:buAutoNum type="arabi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Clasificación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defectos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producto.</a:t>
            </a:r>
            <a:endParaRPr sz="1200" dirty="0">
              <a:latin typeface="Calibri"/>
              <a:cs typeface="Calibri"/>
            </a:endParaRPr>
          </a:p>
          <a:p>
            <a:pPr marL="422909">
              <a:lnSpc>
                <a:spcPts val="1405"/>
              </a:lnSpc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pec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</a:t>
            </a:r>
          </a:p>
          <a:p>
            <a:pPr marL="678815" lvl="2" indent="-346710">
              <a:lnSpc>
                <a:spcPct val="100000"/>
              </a:lnSpc>
              <a:buAutoNum type="arabicPeriod"/>
              <a:tabLst>
                <a:tab pos="679450" algn="l"/>
              </a:tabLst>
            </a:pP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mediciones.</a:t>
            </a:r>
            <a:endParaRPr sz="1200" dirty="0">
              <a:latin typeface="Calibri"/>
              <a:cs typeface="Calibri"/>
            </a:endParaRPr>
          </a:p>
          <a:p>
            <a:pPr marL="671195" lvl="2" indent="-346710">
              <a:lnSpc>
                <a:spcPts val="1435"/>
              </a:lnSpc>
              <a:buAutoNum type="arabicPeriod"/>
              <a:tabLst>
                <a:tab pos="671830" algn="l"/>
              </a:tabLst>
            </a:pP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gage.</a:t>
            </a:r>
          </a:p>
          <a:p>
            <a:pPr marL="326390" marR="253365" lvl="2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671830" algn="l"/>
              </a:tabLst>
            </a:pPr>
            <a:r>
              <a:rPr sz="1200" dirty="0">
                <a:latin typeface="Calibri"/>
                <a:cs typeface="Calibri"/>
              </a:rPr>
              <a:t>Análisis </a:t>
            </a:r>
            <a:r>
              <a:rPr sz="1200" spc="-5" dirty="0">
                <a:latin typeface="Calibri"/>
                <a:cs typeface="Calibri"/>
              </a:rPr>
              <a:t>del 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medición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(MSA).</a:t>
            </a:r>
            <a:endParaRPr sz="1200" dirty="0">
              <a:latin typeface="Calibri"/>
              <a:cs typeface="Calibri"/>
            </a:endParaRPr>
          </a:p>
          <a:p>
            <a:pPr marL="671195" lvl="2" indent="-346710">
              <a:lnSpc>
                <a:spcPts val="1405"/>
              </a:lnSpc>
              <a:buAutoNum type="arabicPeriod"/>
              <a:tabLst>
                <a:tab pos="671830" algn="l"/>
              </a:tabLst>
            </a:pPr>
            <a:r>
              <a:rPr sz="1200" spc="-5" dirty="0">
                <a:latin typeface="Calibri"/>
                <a:cs typeface="Calibri"/>
              </a:rPr>
              <a:t>Normas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redondeo.</a:t>
            </a:r>
            <a:endParaRPr sz="1200" dirty="0">
              <a:latin typeface="Calibri"/>
              <a:cs typeface="Calibri"/>
            </a:endParaRPr>
          </a:p>
          <a:p>
            <a:pPr marL="671195" lvl="2" indent="-346710">
              <a:lnSpc>
                <a:spcPct val="100000"/>
              </a:lnSpc>
              <a:buAutoNum type="arabicPeriod"/>
              <a:tabLst>
                <a:tab pos="671830" algn="l"/>
              </a:tabLst>
            </a:pPr>
            <a:r>
              <a:rPr sz="1200" spc="-5" dirty="0">
                <a:latin typeface="Calibri"/>
                <a:cs typeface="Calibri"/>
              </a:rPr>
              <a:t>Conversión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medidas.</a:t>
            </a:r>
            <a:endParaRPr sz="1200" dirty="0">
              <a:latin typeface="Calibri"/>
              <a:cs typeface="Calibri"/>
            </a:endParaRPr>
          </a:p>
          <a:p>
            <a:pPr marL="671195" lvl="2" indent="-346710">
              <a:lnSpc>
                <a:spcPct val="100000"/>
              </a:lnSpc>
              <a:buAutoNum type="arabicPeriod"/>
              <a:tabLst>
                <a:tab pos="671830" algn="l"/>
              </a:tabLst>
            </a:pPr>
            <a:r>
              <a:rPr sz="1200" spc="-5" dirty="0">
                <a:latin typeface="Calibri"/>
                <a:cs typeface="Calibri"/>
              </a:rPr>
              <a:t>Puntos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inspección.</a:t>
            </a:r>
            <a:endParaRPr sz="1200" dirty="0">
              <a:latin typeface="Calibri"/>
              <a:cs typeface="Calibri"/>
            </a:endParaRPr>
          </a:p>
          <a:p>
            <a:pPr marL="671195" lvl="2" indent="-346710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671830" algn="l"/>
              </a:tabLst>
            </a:pPr>
            <a:r>
              <a:rPr sz="1200" spc="-5" dirty="0">
                <a:latin typeface="Calibri"/>
                <a:cs typeface="Calibri"/>
              </a:rPr>
              <a:t>Error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inspección.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128" y="6867906"/>
            <a:ext cx="215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4</a:t>
            </a:r>
            <a:r>
              <a:rPr sz="1200" spc="-1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2448" y="261619"/>
            <a:ext cx="2777490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0" lvl="2" indent="-344805">
              <a:lnSpc>
                <a:spcPts val="1430"/>
              </a:lnSpc>
              <a:spcBef>
                <a:spcPts val="100"/>
              </a:spcBef>
              <a:buAutoNum type="arabicPeriod" startAt="8"/>
              <a:tabLst>
                <a:tab pos="534035" algn="l"/>
              </a:tabLst>
            </a:pPr>
            <a:r>
              <a:rPr sz="1200" dirty="0">
                <a:latin typeface="Calibri"/>
                <a:cs typeface="Calibri"/>
              </a:rPr>
              <a:t>Ra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trea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il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dad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o.</a:t>
            </a:r>
            <a:endParaRPr sz="1200">
              <a:latin typeface="Calibri"/>
              <a:cs typeface="Calibri"/>
            </a:endParaRPr>
          </a:p>
          <a:p>
            <a:pPr marL="190500" marR="5080" lvl="2">
              <a:lnSpc>
                <a:spcPts val="1440"/>
              </a:lnSpc>
              <a:spcBef>
                <a:spcPts val="35"/>
              </a:spcBef>
              <a:buAutoNum type="arabicPeriod" startAt="8"/>
              <a:tabLst>
                <a:tab pos="535940" algn="l"/>
              </a:tabLst>
            </a:pP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erti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do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nf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rm</a:t>
            </a:r>
            <a:r>
              <a:rPr sz="1200" spc="-10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)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 análisis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(COA).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ts val="1400"/>
              </a:lnSpc>
              <a:buAutoNum type="arabicPeriod" startAt="3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inspección</a:t>
            </a:r>
            <a:endParaRPr sz="1200">
              <a:latin typeface="Calibri"/>
              <a:cs typeface="Calibri"/>
            </a:endParaRPr>
          </a:p>
          <a:p>
            <a:pPr marL="190500" marR="23495" lvl="2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535940" algn="l"/>
              </a:tabLst>
            </a:pP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pruebas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destructivas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(NDT).</a:t>
            </a:r>
            <a:endParaRPr sz="1200">
              <a:latin typeface="Calibri"/>
              <a:cs typeface="Calibri"/>
            </a:endParaRPr>
          </a:p>
          <a:p>
            <a:pPr marL="533400" lvl="2" indent="-344805">
              <a:lnSpc>
                <a:spcPts val="1415"/>
              </a:lnSpc>
              <a:buAutoNum type="arabicPeriod"/>
              <a:tabLst>
                <a:tab pos="534035" algn="l"/>
              </a:tabLst>
            </a:pP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pruebas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destructivas.</a:t>
            </a:r>
            <a:endParaRPr sz="1200">
              <a:latin typeface="Calibri"/>
              <a:cs typeface="Calibri"/>
            </a:endParaRPr>
          </a:p>
          <a:p>
            <a:pPr marL="533400" lvl="2" indent="-344805">
              <a:lnSpc>
                <a:spcPct val="100000"/>
              </a:lnSpc>
              <a:buAutoNum type="arabicPeriod"/>
              <a:tabLst>
                <a:tab pos="534035" algn="l"/>
              </a:tabLst>
            </a:pPr>
            <a:r>
              <a:rPr sz="1200" spc="-5" dirty="0">
                <a:latin typeface="Calibri"/>
                <a:cs typeface="Calibri"/>
              </a:rPr>
              <a:t>Otras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pruebas.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 startAt="3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Muestreo</a:t>
            </a:r>
            <a:endParaRPr sz="1200">
              <a:latin typeface="Calibri"/>
              <a:cs typeface="Calibri"/>
            </a:endParaRPr>
          </a:p>
          <a:p>
            <a:pPr marL="533400" lvl="2" indent="-344805">
              <a:lnSpc>
                <a:spcPct val="100000"/>
              </a:lnSpc>
              <a:buAutoNum type="arabicPeriod"/>
              <a:tabLst>
                <a:tab pos="534035" algn="l"/>
              </a:tabLst>
            </a:pP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muestreo.</a:t>
            </a:r>
            <a:endParaRPr sz="1200">
              <a:latin typeface="Calibri"/>
              <a:cs typeface="Calibri"/>
            </a:endParaRPr>
          </a:p>
          <a:p>
            <a:pPr marL="533400" lvl="2" indent="-344805">
              <a:lnSpc>
                <a:spcPct val="100000"/>
              </a:lnSpc>
              <a:buAutoNum type="arabicPeriod"/>
              <a:tabLst>
                <a:tab pos="534035" algn="l"/>
              </a:tabLst>
            </a:pP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muestreo.</a:t>
            </a:r>
            <a:endParaRPr sz="1200">
              <a:latin typeface="Calibri"/>
              <a:cs typeface="Calibri"/>
            </a:endParaRPr>
          </a:p>
          <a:p>
            <a:pPr marL="533400" lvl="2" indent="-344805">
              <a:lnSpc>
                <a:spcPct val="100000"/>
              </a:lnSpc>
              <a:buAutoNum type="arabicPeriod"/>
              <a:tabLst>
                <a:tab pos="534035" algn="l"/>
              </a:tabLst>
            </a:pP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muestras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lotes.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Material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conforme</a:t>
            </a:r>
            <a:endParaRPr sz="1200">
              <a:latin typeface="Calibri"/>
              <a:cs typeface="Calibri"/>
            </a:endParaRPr>
          </a:p>
          <a:p>
            <a:pPr marL="533400" lvl="2" indent="-344805">
              <a:lnSpc>
                <a:spcPct val="100000"/>
              </a:lnSpc>
              <a:buAutoNum type="arabicPeriod"/>
              <a:tabLst>
                <a:tab pos="534035" algn="l"/>
              </a:tabLst>
            </a:pP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segregación.</a:t>
            </a:r>
            <a:endParaRPr sz="1200">
              <a:latin typeface="Calibri"/>
              <a:cs typeface="Calibri"/>
            </a:endParaRPr>
          </a:p>
          <a:p>
            <a:pPr marL="533400" lvl="2" indent="-34480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534035" algn="l"/>
              </a:tabLst>
            </a:pP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revisión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22345" y="3186810"/>
            <a:ext cx="2980690" cy="3685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7640" indent="-155575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168275" algn="l"/>
              </a:tabLst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5</a:t>
            </a:r>
            <a:r>
              <a:rPr sz="1200" dirty="0">
                <a:latin typeface="Calibri"/>
                <a:cs typeface="Calibri"/>
              </a:rPr>
              <a:t>: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311150" lvl="1" indent="-229235">
              <a:lnSpc>
                <a:spcPct val="100000"/>
              </a:lnSpc>
              <a:buAutoNum type="arabicPeriod"/>
              <a:tabLst>
                <a:tab pos="311785" algn="l"/>
              </a:tabLst>
            </a:pPr>
            <a:r>
              <a:rPr sz="1200" spc="-5" dirty="0">
                <a:latin typeface="Calibri"/>
                <a:cs typeface="Calibri"/>
              </a:rPr>
              <a:t>Terminología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</a:t>
            </a:r>
            <a:endParaRPr sz="1200">
              <a:latin typeface="Calibri"/>
              <a:cs typeface="Calibri"/>
            </a:endParaRPr>
          </a:p>
          <a:p>
            <a:pPr marL="260985" marR="325755" lvl="2" indent="-1905">
              <a:lnSpc>
                <a:spcPct val="100000"/>
              </a:lnSpc>
              <a:buAutoNum type="arabicPeriod"/>
              <a:tabLst>
                <a:tab pos="604520" algn="l"/>
              </a:tabLst>
            </a:pPr>
            <a:r>
              <a:rPr sz="1200" spc="-5" dirty="0">
                <a:latin typeface="Calibri"/>
                <a:cs typeface="Calibri"/>
              </a:rPr>
              <a:t>Definición </a:t>
            </a:r>
            <a:r>
              <a:rPr sz="1200" dirty="0">
                <a:latin typeface="Calibri"/>
                <a:cs typeface="Calibri"/>
              </a:rPr>
              <a:t>de los </a:t>
            </a:r>
            <a:r>
              <a:rPr sz="1200" spc="-5" dirty="0">
                <a:latin typeface="Calibri"/>
                <a:cs typeface="Calibri"/>
              </a:rPr>
              <a:t>tipos básicos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auditorías.</a:t>
            </a:r>
            <a:endParaRPr sz="1200">
              <a:latin typeface="Calibri"/>
              <a:cs typeface="Calibri"/>
            </a:endParaRPr>
          </a:p>
          <a:p>
            <a:pPr marL="311150" lvl="1" indent="-229235">
              <a:lnSpc>
                <a:spcPct val="100000"/>
              </a:lnSpc>
              <a:buAutoNum type="arabicPeriod"/>
              <a:tabLst>
                <a:tab pos="311785" algn="l"/>
              </a:tabLst>
            </a:pPr>
            <a:r>
              <a:rPr sz="1200" spc="-5" dirty="0">
                <a:latin typeface="Calibri"/>
                <a:cs typeface="Calibri"/>
              </a:rPr>
              <a:t>Componentes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</a:t>
            </a:r>
            <a:endParaRPr sz="1200">
              <a:latin typeface="Calibri"/>
              <a:cs typeface="Calibri"/>
            </a:endParaRPr>
          </a:p>
          <a:p>
            <a:pPr marL="603885" lvl="2" indent="-345440">
              <a:lnSpc>
                <a:spcPct val="100000"/>
              </a:lnSpc>
              <a:buAutoNum type="arabicPeriod"/>
              <a:tabLst>
                <a:tab pos="604520" algn="l"/>
              </a:tabLst>
            </a:pPr>
            <a:r>
              <a:rPr sz="1200" spc="-5" dirty="0">
                <a:latin typeface="Calibri"/>
                <a:cs typeface="Calibri"/>
              </a:rPr>
              <a:t>Elementos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auditoría.</a:t>
            </a:r>
            <a:endParaRPr sz="1200">
              <a:latin typeface="Calibri"/>
              <a:cs typeface="Calibri"/>
            </a:endParaRPr>
          </a:p>
          <a:p>
            <a:pPr marL="311150" lvl="1" indent="-229235">
              <a:lnSpc>
                <a:spcPct val="100000"/>
              </a:lnSpc>
              <a:buAutoNum type="arabicPeriod"/>
              <a:tabLst>
                <a:tab pos="311785" algn="l"/>
              </a:tabLst>
            </a:pP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</a:t>
            </a:r>
            <a:endParaRPr sz="1200">
              <a:latin typeface="Calibri"/>
              <a:cs typeface="Calibri"/>
            </a:endParaRPr>
          </a:p>
          <a:p>
            <a:pPr marL="260985" marR="695960" lvl="2" indent="-1905">
              <a:lnSpc>
                <a:spcPct val="100000"/>
              </a:lnSpc>
              <a:buAutoNum type="arabicPeriod"/>
              <a:tabLst>
                <a:tab pos="604520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diferentes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auditorías.</a:t>
            </a:r>
            <a:endParaRPr sz="1200">
              <a:latin typeface="Calibri"/>
              <a:cs typeface="Calibri"/>
            </a:endParaRPr>
          </a:p>
          <a:p>
            <a:pPr marL="82550" marR="546735" lvl="1">
              <a:lnSpc>
                <a:spcPts val="1430"/>
              </a:lnSpc>
              <a:spcBef>
                <a:spcPts val="45"/>
              </a:spcBef>
              <a:buAutoNum type="arabicPeriod"/>
              <a:tabLst>
                <a:tab pos="313055" algn="l"/>
              </a:tabLst>
            </a:pP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</a:t>
            </a:r>
            <a:endParaRPr sz="1200">
              <a:latin typeface="Calibri"/>
              <a:cs typeface="Calibri"/>
            </a:endParaRPr>
          </a:p>
          <a:p>
            <a:pPr marL="260985" marR="384175" lvl="2">
              <a:lnSpc>
                <a:spcPts val="1430"/>
              </a:lnSpc>
              <a:spcBef>
                <a:spcPts val="20"/>
              </a:spcBef>
              <a:buAutoNum type="arabicPeriod"/>
              <a:tabLst>
                <a:tab pos="605790" algn="l"/>
              </a:tabLst>
            </a:pP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utilización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adecuadas.</a:t>
            </a:r>
            <a:endParaRPr sz="1200">
              <a:latin typeface="Calibri"/>
              <a:cs typeface="Calibri"/>
            </a:endParaRPr>
          </a:p>
          <a:p>
            <a:pPr marL="167640" indent="-155575">
              <a:lnSpc>
                <a:spcPts val="1415"/>
              </a:lnSpc>
              <a:buAutoNum type="arabicPeriod" startAt="5"/>
              <a:tabLst>
                <a:tab pos="168275" algn="l"/>
              </a:tabLst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6</a:t>
            </a:r>
            <a:r>
              <a:rPr sz="1200" dirty="0">
                <a:latin typeface="Calibri"/>
                <a:cs typeface="Calibri"/>
              </a:rPr>
              <a:t>: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preventivas</a:t>
            </a:r>
            <a:endParaRPr sz="1200">
              <a:latin typeface="Calibri"/>
              <a:cs typeface="Calibri"/>
            </a:endParaRPr>
          </a:p>
          <a:p>
            <a:pPr marL="311150" lvl="1" indent="-229235">
              <a:lnSpc>
                <a:spcPts val="1435"/>
              </a:lnSpc>
              <a:buAutoNum type="arabicPeriod"/>
              <a:tabLst>
                <a:tab pos="311785" algn="l"/>
              </a:tabLst>
            </a:pPr>
            <a:r>
              <a:rPr sz="1200" spc="-5" dirty="0">
                <a:latin typeface="Calibri"/>
                <a:cs typeface="Calibri"/>
              </a:rPr>
              <a:t>Acción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</a:t>
            </a:r>
            <a:endParaRPr sz="1200">
              <a:latin typeface="Calibri"/>
              <a:cs typeface="Calibri"/>
            </a:endParaRPr>
          </a:p>
          <a:p>
            <a:pPr marL="260985" marR="224154" lvl="2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605790" algn="l"/>
              </a:tabLst>
            </a:pP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elementos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correctiva.</a:t>
            </a:r>
            <a:endParaRPr sz="1200">
              <a:latin typeface="Calibri"/>
              <a:cs typeface="Calibri"/>
            </a:endParaRPr>
          </a:p>
          <a:p>
            <a:pPr marL="311150" lvl="1" indent="-229235">
              <a:lnSpc>
                <a:spcPts val="1405"/>
              </a:lnSpc>
              <a:buAutoNum type="arabicPeriod"/>
              <a:tabLst>
                <a:tab pos="311785" algn="l"/>
              </a:tabLst>
            </a:pPr>
            <a:r>
              <a:rPr sz="1200" spc="-5" dirty="0">
                <a:latin typeface="Calibri"/>
                <a:cs typeface="Calibri"/>
              </a:rPr>
              <a:t>Acción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preventiva</a:t>
            </a:r>
            <a:endParaRPr sz="1200">
              <a:latin typeface="Calibri"/>
              <a:cs typeface="Calibri"/>
            </a:endParaRPr>
          </a:p>
          <a:p>
            <a:pPr marL="260985" marR="221615" lvl="2" indent="-1905">
              <a:lnSpc>
                <a:spcPts val="1460"/>
              </a:lnSpc>
              <a:spcBef>
                <a:spcPts val="35"/>
              </a:spcBef>
              <a:buAutoNum type="arabicPeriod"/>
              <a:tabLst>
                <a:tab pos="604520" algn="l"/>
              </a:tabLst>
            </a:pP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elementos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preventiva.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2094" y="837946"/>
            <a:ext cx="10433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REV</a:t>
            </a:r>
            <a:r>
              <a:rPr spc="-15" dirty="0"/>
              <a:t>E</a:t>
            </a:r>
            <a:r>
              <a:rPr spc="-5" dirty="0"/>
              <a:t>RSE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58945" y="837946"/>
            <a:ext cx="17824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78815" algn="l"/>
                <a:tab pos="1259205" algn="l"/>
              </a:tabLst>
            </a:pPr>
            <a:r>
              <a:rPr sz="2200" b="1" spc="-5" dirty="0">
                <a:latin typeface="Calibri"/>
                <a:cs typeface="Calibri"/>
              </a:rPr>
              <a:t>A  M</a:t>
            </a:r>
            <a:r>
              <a:rPr sz="2200" b="1" dirty="0">
                <a:latin typeface="Calibri"/>
                <a:cs typeface="Calibri"/>
              </a:rPr>
              <a:t>	</a:t>
            </a:r>
            <a:r>
              <a:rPr sz="2200" b="1" spc="-5" dirty="0">
                <a:latin typeface="Calibri"/>
                <a:cs typeface="Calibri"/>
              </a:rPr>
              <a:t>E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 F</a:t>
            </a:r>
            <a:r>
              <a:rPr sz="2200" b="1" dirty="0">
                <a:latin typeface="Calibri"/>
                <a:cs typeface="Calibri"/>
              </a:rPr>
              <a:t>	</a:t>
            </a:r>
            <a:r>
              <a:rPr sz="2200" b="1" spc="-10" dirty="0">
                <a:latin typeface="Calibri"/>
                <a:cs typeface="Calibri"/>
              </a:rPr>
              <a:t>VDA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4208" y="1746250"/>
            <a:ext cx="2437130" cy="313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Verificar </a:t>
            </a:r>
            <a:r>
              <a:rPr sz="1200" spc="-5" dirty="0">
                <a:latin typeface="Calibri"/>
                <a:cs typeface="Calibri"/>
              </a:rPr>
              <a:t>que todos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modos </a:t>
            </a:r>
            <a:r>
              <a:rPr sz="1200" dirty="0">
                <a:latin typeface="Calibri"/>
                <a:cs typeface="Calibri"/>
              </a:rPr>
              <a:t>de falla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tengan </a:t>
            </a:r>
            <a:r>
              <a:rPr sz="1200" spc="-10" dirty="0">
                <a:latin typeface="Calibri"/>
                <a:cs typeface="Calibri"/>
              </a:rPr>
              <a:t>controles apropiados (controles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Prevención</a:t>
            </a:r>
            <a:r>
              <a:rPr sz="1200" dirty="0">
                <a:latin typeface="Calibri"/>
                <a:cs typeface="Calibri"/>
              </a:rPr>
              <a:t> 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Detección)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que están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trabajando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apropiadamente.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187325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Ingenieros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Diseño,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Manufactura, </a:t>
            </a:r>
            <a:r>
              <a:rPr sz="1200" spc="-5" dirty="0">
                <a:latin typeface="Calibri"/>
                <a:cs typeface="Calibri"/>
              </a:rPr>
              <a:t>Procesos, Producción,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endParaRPr sz="1200">
              <a:latin typeface="Calibri"/>
              <a:cs typeface="Calibri"/>
            </a:endParaRPr>
          </a:p>
          <a:p>
            <a:pPr marL="12700" marR="185420">
              <a:lnSpc>
                <a:spcPts val="1430"/>
              </a:lnSpc>
              <a:spcBef>
                <a:spcPts val="55"/>
              </a:spcBef>
            </a:pPr>
            <a:r>
              <a:rPr sz="1200" dirty="0">
                <a:latin typeface="Calibri"/>
                <a:cs typeface="Calibri"/>
              </a:rPr>
              <a:t>interesado en las </a:t>
            </a:r>
            <a:r>
              <a:rPr sz="1200" spc="-5" dirty="0">
                <a:latin typeface="Calibri"/>
                <a:cs typeface="Calibri"/>
              </a:rPr>
              <a:t>herramientas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industria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Automotriz.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488950">
              <a:lnSpc>
                <a:spcPts val="1460"/>
              </a:lnSpc>
              <a:spcBef>
                <a:spcPts val="30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56915" y="2112009"/>
            <a:ext cx="3228975" cy="349821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86055" marR="1701164" indent="-173990">
              <a:lnSpc>
                <a:spcPts val="1430"/>
              </a:lnSpc>
              <a:spcBef>
                <a:spcPts val="155"/>
              </a:spcBef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Introducción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Curso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1.1.- Propósito</a:t>
            </a:r>
            <a:endParaRPr sz="1200">
              <a:latin typeface="Calibri"/>
              <a:cs typeface="Calibri"/>
            </a:endParaRPr>
          </a:p>
          <a:p>
            <a:pPr marL="186055">
              <a:lnSpc>
                <a:spcPts val="1395"/>
              </a:lnSpc>
            </a:pPr>
            <a:r>
              <a:rPr sz="1200" spc="-5" dirty="0">
                <a:latin typeface="Calibri"/>
                <a:cs typeface="Calibri"/>
              </a:rPr>
              <a:t>1.2.-Alcance</a:t>
            </a:r>
            <a:endParaRPr sz="1200">
              <a:latin typeface="Calibri"/>
              <a:cs typeface="Calibri"/>
            </a:endParaRPr>
          </a:p>
          <a:p>
            <a:pPr marL="186055">
              <a:lnSpc>
                <a:spcPct val="1000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1.3.-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Responsabilidades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Beneficio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AMEF</a:t>
            </a:r>
            <a:endParaRPr sz="1200">
              <a:latin typeface="Calibri"/>
              <a:cs typeface="Calibri"/>
            </a:endParaRPr>
          </a:p>
          <a:p>
            <a:pPr marL="186055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3.1.-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Definiciones</a:t>
            </a:r>
            <a:endParaRPr sz="1200">
              <a:latin typeface="Calibri"/>
              <a:cs typeface="Calibri"/>
            </a:endParaRPr>
          </a:p>
          <a:p>
            <a:pPr marL="12700" marR="238125" indent="17399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3.2.-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Calificaciones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PFMEA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(Manual </a:t>
            </a:r>
            <a:r>
              <a:rPr sz="1200" dirty="0">
                <a:latin typeface="Calibri"/>
                <a:cs typeface="Calibri"/>
              </a:rPr>
              <a:t>AIAG)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Revisión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AMEF</a:t>
            </a:r>
            <a:endParaRPr sz="1200">
              <a:latin typeface="Calibri"/>
              <a:cs typeface="Calibri"/>
            </a:endParaRPr>
          </a:p>
          <a:p>
            <a:pPr marL="186055" marR="1099185">
              <a:lnSpc>
                <a:spcPts val="1440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4.1.-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Preparación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Revisión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4.2</a:t>
            </a:r>
            <a:r>
              <a:rPr sz="1200" spc="-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er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revi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ón</a:t>
            </a:r>
            <a:endParaRPr sz="1200">
              <a:latin typeface="Calibri"/>
              <a:cs typeface="Calibri"/>
            </a:endParaRPr>
          </a:p>
          <a:p>
            <a:pPr marL="186055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4.3.-Actualización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AME</a:t>
            </a:r>
            <a:endParaRPr sz="1200">
              <a:latin typeface="Calibri"/>
              <a:cs typeface="Calibri"/>
            </a:endParaRPr>
          </a:p>
          <a:p>
            <a:pPr marL="186055" marR="763270" indent="-17399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5.-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Reducción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5.1.-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Reducción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Proactiva</a:t>
            </a:r>
            <a:endParaRPr sz="1200">
              <a:latin typeface="Calibri"/>
              <a:cs typeface="Calibri"/>
            </a:endParaRPr>
          </a:p>
          <a:p>
            <a:pPr marL="186055" marR="5080">
              <a:lnSpc>
                <a:spcPts val="1440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5.2.-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Revisión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Reversa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PFMEA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5.3.-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 reactivo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reducción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RPN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85"/>
              </a:lnSpc>
            </a:pPr>
            <a:r>
              <a:rPr sz="1200" spc="-5" dirty="0">
                <a:latin typeface="Calibri"/>
                <a:cs typeface="Calibri"/>
              </a:rPr>
              <a:t>6.-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Requerimientos</a:t>
            </a:r>
            <a:endParaRPr sz="1200">
              <a:latin typeface="Calibri"/>
              <a:cs typeface="Calibri"/>
            </a:endParaRPr>
          </a:p>
          <a:p>
            <a:pPr marL="12700" marR="1268730" indent="17399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6.1.-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Matriz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Seguimientos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7.-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Talleres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90288" y="1836998"/>
            <a:ext cx="633948" cy="22591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2924555" y="1720595"/>
            <a:ext cx="0" cy="5400040"/>
          </a:xfrm>
          <a:custGeom>
            <a:avLst/>
            <a:gdLst/>
            <a:ahLst/>
            <a:cxnLst/>
            <a:rect l="l" t="t" r="r" b="b"/>
            <a:pathLst>
              <a:path h="5400040">
                <a:moveTo>
                  <a:pt x="0" y="0"/>
                </a:moveTo>
                <a:lnTo>
                  <a:pt x="0" y="540004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upo 7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1" name="Grupo 10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2" name="CuadroTexto 11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4" name="Flecha derecha 13">
            <a:hlinkClick r:id="rId4" action="ppaction://hlinksldjump"/>
          </p:cNvPr>
          <p:cNvSpPr/>
          <p:nvPr/>
        </p:nvSpPr>
        <p:spPr>
          <a:xfrm flipH="1">
            <a:off x="6485890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6669" y="837946"/>
            <a:ext cx="4387850" cy="700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95"/>
              </a:spcBef>
              <a:tabLst>
                <a:tab pos="561975" algn="l"/>
              </a:tabLst>
            </a:pPr>
            <a:r>
              <a:rPr spc="-5" dirty="0"/>
              <a:t>SPC	AVANZADO</a:t>
            </a: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CONTROL</a:t>
            </a:r>
            <a:r>
              <a:rPr spc="-30" dirty="0"/>
              <a:t> </a:t>
            </a:r>
            <a:r>
              <a:rPr spc="-5" dirty="0"/>
              <a:t>ESTADÍSTICO</a:t>
            </a:r>
            <a:r>
              <a:rPr spc="-20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5" dirty="0"/>
              <a:t>PROCESOS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006854"/>
            <a:ext cx="2936875" cy="3134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dirty="0">
                <a:latin typeface="Calibri"/>
                <a:cs typeface="Calibri"/>
              </a:rPr>
              <a:t> 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Cartas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Estadístico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sirvan para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detectar </a:t>
            </a:r>
            <a:r>
              <a:rPr sz="1200" dirty="0">
                <a:latin typeface="Calibri"/>
                <a:cs typeface="Calibri"/>
              </a:rPr>
              <a:t> r</a:t>
            </a:r>
            <a:r>
              <a:rPr sz="1200" spc="-10" dirty="0">
                <a:latin typeface="Calibri"/>
                <a:cs typeface="Calibri"/>
              </a:rPr>
              <a:t>á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men</a:t>
            </a:r>
            <a:r>
              <a:rPr sz="1200" dirty="0">
                <a:latin typeface="Calibri"/>
                <a:cs typeface="Calibri"/>
              </a:rPr>
              <a:t>te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“ca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sa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aciales  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asignables”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" dirty="0">
                <a:latin typeface="Calibri"/>
                <a:cs typeface="Calibri"/>
              </a:rPr>
              <a:t> emprender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eviten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fabricación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defectuosos.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69215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Ingenieros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Producción,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Cliente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 </a:t>
            </a:r>
            <a:r>
              <a:rPr sz="1200" dirty="0">
                <a:latin typeface="Calibri"/>
                <a:cs typeface="Calibri"/>
              </a:rPr>
              <a:t> interesado en la </a:t>
            </a:r>
            <a:r>
              <a:rPr sz="1200" spc="-5" dirty="0">
                <a:latin typeface="Calibri"/>
                <a:cs typeface="Calibri"/>
              </a:rPr>
              <a:t>implementación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Cartas 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 Estadístico </a:t>
            </a:r>
            <a:r>
              <a:rPr sz="1200" dirty="0">
                <a:latin typeface="Calibri"/>
                <a:cs typeface="Calibri"/>
              </a:rPr>
              <a:t>en las áreas </a:t>
            </a:r>
            <a:r>
              <a:rPr sz="1200" spc="-5" dirty="0">
                <a:latin typeface="Calibri"/>
                <a:cs typeface="Calibri"/>
              </a:rPr>
              <a:t>productivas </a:t>
            </a:r>
            <a:r>
              <a:rPr sz="1200" dirty="0">
                <a:latin typeface="Calibri"/>
                <a:cs typeface="Calibri"/>
              </a:rPr>
              <a:t> para</a:t>
            </a:r>
            <a:r>
              <a:rPr sz="1200" spc="-5" dirty="0">
                <a:latin typeface="Calibri"/>
                <a:cs typeface="Calibri"/>
              </a:rPr>
              <a:t> monitorear</a:t>
            </a:r>
            <a:r>
              <a:rPr sz="1200" dirty="0">
                <a:latin typeface="Calibri"/>
                <a:cs typeface="Calibri"/>
              </a:rPr>
              <a:t> 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24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3" y="2371090"/>
            <a:ext cx="2945765" cy="4965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dirty="0">
                <a:latin typeface="Calibri"/>
                <a:cs typeface="Calibri"/>
              </a:rPr>
              <a:t>: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Historia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Historia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Japonesa.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ali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al.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Mejoramiento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ts val="143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Normalización.</a:t>
            </a:r>
            <a:endParaRPr sz="1200">
              <a:latin typeface="Calibri"/>
              <a:cs typeface="Calibri"/>
            </a:endParaRPr>
          </a:p>
          <a:p>
            <a:pPr marL="12700" marR="75565">
              <a:lnSpc>
                <a:spcPts val="1430"/>
              </a:lnSpc>
              <a:spcBef>
                <a:spcPts val="50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2: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Interpretación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Hojas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uso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ts val="1415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Hojas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Plan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3: </a:t>
            </a: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SPC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(I)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Prevención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Detección.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ia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n.</a:t>
            </a:r>
            <a:endParaRPr sz="1200">
              <a:latin typeface="Calibri"/>
              <a:cs typeface="Calibri"/>
            </a:endParaRPr>
          </a:p>
          <a:p>
            <a:pPr marL="356870" marR="426084" lvl="1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Datos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variables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Datos por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Atributos.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Causas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Causas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Especiales.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Medición.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4: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SPC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(II)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Gráficos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10" dirty="0">
                <a:latin typeface="Calibri"/>
                <a:cs typeface="Calibri"/>
              </a:rPr>
              <a:t>Gráficos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Variables.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Gráficos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Atributos.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Llenado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Gráficos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Interpretación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Gráficos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dirty="0">
                <a:latin typeface="Calibri"/>
                <a:cs typeface="Calibri"/>
              </a:rPr>
              <a:t>Toma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Recalculo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límites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586105" algn="l"/>
              </a:tabLst>
            </a:pPr>
            <a:r>
              <a:rPr sz="1200" spc="-5" dirty="0">
                <a:latin typeface="Calibri"/>
                <a:cs typeface="Calibri"/>
              </a:rPr>
              <a:t>Calculo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2096078"/>
            <a:ext cx="635221" cy="22591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1981200"/>
            <a:ext cx="0" cy="5577840"/>
          </a:xfrm>
          <a:custGeom>
            <a:avLst/>
            <a:gdLst/>
            <a:ahLst/>
            <a:cxnLst/>
            <a:rect l="l" t="t" r="r" b="b"/>
            <a:pathLst>
              <a:path h="5577840">
                <a:moveTo>
                  <a:pt x="0" y="0"/>
                </a:moveTo>
                <a:lnTo>
                  <a:pt x="0" y="557784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55918" y="783832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2568" y="837946"/>
            <a:ext cx="5299075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335405" marR="5080" indent="-132334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BASES INTERPRETACIÓN</a:t>
            </a:r>
            <a:r>
              <a:rPr spc="10" dirty="0"/>
              <a:t> </a:t>
            </a:r>
            <a:r>
              <a:rPr spc="-5" dirty="0"/>
              <a:t>E IMPLEMENTACIÓN </a:t>
            </a:r>
            <a:r>
              <a:rPr spc="-484" dirty="0"/>
              <a:t> </a:t>
            </a:r>
            <a:r>
              <a:rPr spc="-5" dirty="0"/>
              <a:t>DE</a:t>
            </a:r>
            <a:r>
              <a:rPr spc="-15" dirty="0"/>
              <a:t> </a:t>
            </a:r>
            <a:r>
              <a:rPr spc="-5" dirty="0"/>
              <a:t>NORMA FSSC22000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459863"/>
            <a:ext cx="272542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Conocer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fundamentos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Food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Safety con </a:t>
            </a:r>
            <a:r>
              <a:rPr sz="1200" dirty="0">
                <a:latin typeface="Calibri"/>
                <a:cs typeface="Calibri"/>
              </a:rPr>
              <a:t>base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dirty="0">
                <a:latin typeface="Calibri"/>
                <a:cs typeface="Calibri"/>
              </a:rPr>
              <a:t>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FSSC</a:t>
            </a:r>
            <a:r>
              <a:rPr sz="1200" dirty="0">
                <a:latin typeface="Calibri"/>
                <a:cs typeface="Calibri"/>
              </a:rPr>
              <a:t> 22000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516890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Directivos, </a:t>
            </a:r>
            <a:r>
              <a:rPr sz="1200" spc="-5" dirty="0">
                <a:latin typeface="Calibri"/>
                <a:cs typeface="Calibri"/>
              </a:rPr>
              <a:t>mansos mediod,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coordinafores</a:t>
            </a:r>
            <a:r>
              <a:rPr sz="1200" dirty="0">
                <a:latin typeface="Calibri"/>
                <a:cs typeface="Calibri"/>
              </a:rPr>
              <a:t> 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Instructores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miembros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inocuidad.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24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7353" y="2458339"/>
            <a:ext cx="2362200" cy="5149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240665" indent="-34480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Intr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du</a:t>
            </a:r>
            <a:r>
              <a:rPr sz="1200" spc="-5" dirty="0">
                <a:latin typeface="Calibri"/>
                <a:cs typeface="Calibri"/>
              </a:rPr>
              <a:t>cc</a:t>
            </a:r>
            <a:r>
              <a:rPr sz="1200" dirty="0">
                <a:latin typeface="Calibri"/>
                <a:cs typeface="Calibri"/>
              </a:rPr>
              <a:t>ión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 S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ty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 </a:t>
            </a:r>
            <a:r>
              <a:rPr sz="1200" spc="-5" dirty="0">
                <a:latin typeface="Calibri"/>
                <a:cs typeface="Calibri"/>
              </a:rPr>
              <a:t>Protección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Alimentos.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legales.</a:t>
            </a:r>
            <a:endParaRPr sz="12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segundas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partes.</a:t>
            </a:r>
            <a:endParaRPr sz="1200">
              <a:latin typeface="Calibri"/>
              <a:cs typeface="Calibri"/>
            </a:endParaRPr>
          </a:p>
          <a:p>
            <a:pPr marL="356870" marR="438150" indent="-344805">
              <a:lnSpc>
                <a:spcPts val="1440"/>
              </a:lnSpc>
              <a:spcBef>
                <a:spcPts val="3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10" dirty="0">
                <a:latin typeface="Calibri"/>
                <a:cs typeface="Calibri"/>
              </a:rPr>
              <a:t>Requisitos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Corporativos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Organizacionales.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ts val="1405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Prerrequisitos.</a:t>
            </a:r>
            <a:endParaRPr sz="1200">
              <a:latin typeface="Calibri"/>
              <a:cs typeface="Calibri"/>
            </a:endParaRPr>
          </a:p>
          <a:p>
            <a:pPr marL="356870" marR="139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Conceptos Básicos de Ingeniería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Sanitaria.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ts val="1435"/>
              </a:lnSpc>
              <a:spcBef>
                <a:spcPts val="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BPM´s.</a:t>
            </a:r>
            <a:endParaRPr sz="1200">
              <a:latin typeface="Calibri"/>
              <a:cs typeface="Calibri"/>
            </a:endParaRPr>
          </a:p>
          <a:p>
            <a:pPr marL="356870" marR="279400" indent="-344805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Análisis 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puntos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críticos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HACCP.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ts val="1405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Prerrequisitos.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Puntos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Críticos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Control.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ts val="1435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Áreas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Susceptibilidad.</a:t>
            </a:r>
            <a:endParaRPr sz="1200">
              <a:latin typeface="Calibri"/>
              <a:cs typeface="Calibri"/>
            </a:endParaRPr>
          </a:p>
          <a:p>
            <a:pPr marL="356870" marR="367030" indent="-344805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Esquema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monitoreo</a:t>
            </a:r>
            <a:r>
              <a:rPr sz="1200" spc="-10" dirty="0">
                <a:latin typeface="Calibri"/>
                <a:cs typeface="Calibri"/>
              </a:rPr>
              <a:t> 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calidad.</a:t>
            </a:r>
            <a:endParaRPr sz="1200">
              <a:latin typeface="Calibri"/>
              <a:cs typeface="Calibri"/>
            </a:endParaRPr>
          </a:p>
          <a:p>
            <a:pPr marL="356870" marR="451484" indent="-344805">
              <a:lnSpc>
                <a:spcPts val="1440"/>
              </a:lnSpc>
              <a:spcBef>
                <a:spcPts val="1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liberación</a:t>
            </a:r>
            <a:r>
              <a:rPr sz="1200" dirty="0">
                <a:latin typeface="Calibri"/>
                <a:cs typeface="Calibri"/>
              </a:rPr>
              <a:t> del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ts val="139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Norma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ISO22000.</a:t>
            </a:r>
            <a:endParaRPr sz="1200">
              <a:latin typeface="Calibri"/>
              <a:cs typeface="Calibri"/>
            </a:endParaRPr>
          </a:p>
          <a:p>
            <a:pPr marL="356870" marR="219075" indent="-344805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PPRO´s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Diferencia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PCC´s.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  <a:tabLst>
                <a:tab pos="356870" algn="l"/>
              </a:tabLst>
            </a:pPr>
            <a:r>
              <a:rPr sz="1200" dirty="0">
                <a:latin typeface="Calibri"/>
                <a:cs typeface="Calibri"/>
              </a:rPr>
              <a:t>16.	</a:t>
            </a:r>
            <a:r>
              <a:rPr sz="1200" spc="-5" dirty="0">
                <a:latin typeface="Calibri"/>
                <a:cs typeface="Calibri"/>
              </a:rPr>
              <a:t>FSSC2200.</a:t>
            </a:r>
            <a:endParaRPr sz="1200">
              <a:latin typeface="Calibri"/>
              <a:cs typeface="Calibri"/>
            </a:endParaRPr>
          </a:p>
          <a:p>
            <a:pPr marL="356870" marR="87630" indent="-344805">
              <a:lnSpc>
                <a:spcPct val="100000"/>
              </a:lnSpc>
              <a:buAutoNum type="arabicPeriod" startAt="17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Compromisos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Dirección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gerencia.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 startAt="17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Documentación.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5"/>
              </a:spcBef>
              <a:buAutoNum type="arabicPeriod" startAt="17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Manejo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crisis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Trazabilidad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96611" y="2188159"/>
            <a:ext cx="630936" cy="21854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2068067"/>
            <a:ext cx="0" cy="5577840"/>
          </a:xfrm>
          <a:custGeom>
            <a:avLst/>
            <a:gdLst/>
            <a:ahLst/>
            <a:cxnLst/>
            <a:rect l="l" t="t" r="r" b="b"/>
            <a:pathLst>
              <a:path h="5577840">
                <a:moveTo>
                  <a:pt x="0" y="0"/>
                </a:moveTo>
                <a:lnTo>
                  <a:pt x="0" y="557784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798569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52065" marR="5080" indent="-2036445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TWI (TÉCNICAS DE INSTRUCCIÓN</a:t>
            </a:r>
            <a:r>
              <a:rPr dirty="0"/>
              <a:t> </a:t>
            </a:r>
            <a:r>
              <a:rPr spc="-5" dirty="0"/>
              <a:t>DENTRO</a:t>
            </a:r>
            <a:r>
              <a:rPr spc="20" dirty="0"/>
              <a:t> </a:t>
            </a:r>
            <a:r>
              <a:rPr spc="-5" dirty="0"/>
              <a:t>DE LA </a:t>
            </a:r>
            <a:r>
              <a:rPr spc="-484" dirty="0"/>
              <a:t> </a:t>
            </a:r>
            <a:r>
              <a:rPr spc="-5" dirty="0"/>
              <a:t>INDUSTRIA)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912365"/>
            <a:ext cx="2941955" cy="59093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68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El objetivo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5" dirty="0">
                <a:latin typeface="Calibri"/>
                <a:cs typeface="Calibri"/>
              </a:rPr>
              <a:t>brindar </a:t>
            </a:r>
            <a:r>
              <a:rPr sz="1200" dirty="0">
                <a:latin typeface="Calibri"/>
                <a:cs typeface="Calibri"/>
              </a:rPr>
              <a:t>de manera </a:t>
            </a:r>
            <a:r>
              <a:rPr sz="1200" spc="-5" dirty="0">
                <a:latin typeface="Calibri"/>
                <a:cs typeface="Calibri"/>
              </a:rPr>
              <a:t>altamente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profesional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metodología </a:t>
            </a:r>
            <a:r>
              <a:rPr sz="1200" dirty="0">
                <a:latin typeface="Calibri"/>
                <a:cs typeface="Calibri"/>
              </a:rPr>
              <a:t>de 4 </a:t>
            </a:r>
            <a:r>
              <a:rPr sz="1200" spc="-5" dirty="0">
                <a:latin typeface="Calibri"/>
                <a:cs typeface="Calibri"/>
              </a:rPr>
              <a:t>Pasos </a:t>
            </a:r>
            <a:r>
              <a:rPr sz="1200" spc="5" dirty="0">
                <a:latin typeface="Calibri"/>
                <a:cs typeface="Calibri"/>
              </a:rPr>
              <a:t>que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propone TWI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lograr que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participante </a:t>
            </a:r>
            <a:r>
              <a:rPr sz="1200" dirty="0">
                <a:latin typeface="Calibri"/>
                <a:cs typeface="Calibri"/>
              </a:rPr>
              <a:t> diseñe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imparta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capacitaciones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asegurando </a:t>
            </a:r>
            <a:r>
              <a:rPr sz="1200" dirty="0">
                <a:latin typeface="Calibri"/>
                <a:cs typeface="Calibri"/>
              </a:rPr>
              <a:t> que los </a:t>
            </a:r>
            <a:r>
              <a:rPr sz="1200" spc="-5" dirty="0">
                <a:latin typeface="Calibri"/>
                <a:cs typeface="Calibri"/>
              </a:rPr>
              <a:t>trabajadores aprendan como </a:t>
            </a:r>
            <a:r>
              <a:rPr sz="1200" dirty="0">
                <a:latin typeface="Calibri"/>
                <a:cs typeface="Calibri"/>
              </a:rPr>
              <a:t>hacer </a:t>
            </a:r>
            <a:r>
              <a:rPr sz="1200" spc="-5" dirty="0">
                <a:latin typeface="Calibri"/>
                <a:cs typeface="Calibri"/>
              </a:rPr>
              <a:t>un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SEGURA,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CORRECTAMENTE 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5" dirty="0">
                <a:latin typeface="Calibri"/>
                <a:cs typeface="Calibri"/>
              </a:rPr>
              <a:t> CONSCIENTEMENTE.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Además, se </a:t>
            </a:r>
            <a:r>
              <a:rPr sz="1200" dirty="0">
                <a:latin typeface="Calibri"/>
                <a:cs typeface="Calibri"/>
              </a:rPr>
              <a:t>da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directrices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implementar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TWI</a:t>
            </a:r>
            <a:r>
              <a:rPr sz="1200" dirty="0">
                <a:latin typeface="Calibri"/>
                <a:cs typeface="Calibri"/>
              </a:rPr>
              <a:t> en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 como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 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estandarización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capaz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mantenerse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través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33020">
              <a:lnSpc>
                <a:spcPct val="1068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“TWI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5" dirty="0">
                <a:latin typeface="Calibri"/>
                <a:cs typeface="Calibri"/>
              </a:rPr>
              <a:t> Job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Instruction”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“Instrucción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Trabajo </a:t>
            </a:r>
            <a:r>
              <a:rPr sz="1200" spc="-5" dirty="0">
                <a:latin typeface="Calibri"/>
                <a:cs typeface="Calibri"/>
              </a:rPr>
              <a:t>TWI”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5" dirty="0">
                <a:latin typeface="Calibri"/>
                <a:cs typeface="Calibri"/>
              </a:rPr>
              <a:t>un programa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todas </a:t>
            </a:r>
            <a:r>
              <a:rPr sz="1200" dirty="0">
                <a:latin typeface="Calibri"/>
                <a:cs typeface="Calibri"/>
              </a:rPr>
              <a:t> aquellas </a:t>
            </a:r>
            <a:r>
              <a:rPr sz="1200" spc="-5" dirty="0">
                <a:latin typeface="Calibri"/>
                <a:cs typeface="Calibri"/>
              </a:rPr>
              <a:t>personas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10" dirty="0">
                <a:latin typeface="Calibri"/>
                <a:cs typeface="Calibri"/>
              </a:rPr>
              <a:t>una </a:t>
            </a:r>
            <a:r>
              <a:rPr sz="1200" spc="-5" dirty="0">
                <a:latin typeface="Calibri"/>
                <a:cs typeface="Calibri"/>
              </a:rPr>
              <a:t>organización que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algún </a:t>
            </a:r>
            <a:r>
              <a:rPr sz="1200" spc="-5" dirty="0">
                <a:latin typeface="Calibri"/>
                <a:cs typeface="Calibri"/>
              </a:rPr>
              <a:t>momento deben dar entrenamiento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otro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empleado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(supervisores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producción,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entrenadores, Team Leaders, </a:t>
            </a:r>
            <a:r>
              <a:rPr sz="1200" dirty="0">
                <a:latin typeface="Calibri"/>
                <a:cs typeface="Calibri"/>
              </a:rPr>
              <a:t>Best In </a:t>
            </a:r>
            <a:r>
              <a:rPr sz="1200" spc="-5" dirty="0">
                <a:latin typeface="Calibri"/>
                <a:cs typeface="Calibri"/>
              </a:rPr>
              <a:t>Class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Operators, Ingenieros, gerentes,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coordinadores,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etc.).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está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enfocado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enseñar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cómo preparar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impartir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entrenamiento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exitosa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siguiendo </a:t>
            </a:r>
            <a:r>
              <a:rPr sz="1200" dirty="0">
                <a:latin typeface="Calibri"/>
                <a:cs typeface="Calibri"/>
              </a:rPr>
              <a:t> un estándar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dirty="0">
                <a:latin typeface="Calibri"/>
                <a:cs typeface="Calibri"/>
              </a:rPr>
              <a:t>base en la </a:t>
            </a:r>
            <a:r>
              <a:rPr sz="1200" spc="-5" dirty="0">
                <a:latin typeface="Calibri"/>
                <a:cs typeface="Calibri"/>
              </a:rPr>
              <a:t>mundialmente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reconocida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metodología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TWI.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dirty="0">
                <a:latin typeface="Calibri"/>
                <a:cs typeface="Calibri"/>
              </a:rPr>
              <a:t>10</a:t>
            </a:r>
            <a:r>
              <a:rPr sz="1200" spc="2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3" y="2290318"/>
            <a:ext cx="2938780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Guía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participación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Objetivo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TWI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(Training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Within Industry)?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marR="171450" indent="-34480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Breve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historia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TWI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éxito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nivel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mundial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Necesidades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Supervisor.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marR="541655" indent="-344805">
              <a:lnSpc>
                <a:spcPct val="1008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nd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peraci</a:t>
            </a:r>
            <a:r>
              <a:rPr sz="1200" spc="-15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(Pasos  Importantes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Puntos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Clave).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marR="20955" indent="-34480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Hojas de Desglose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Operación TWI (Job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Breakdown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Sheet).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prepararse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Instruir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Matriz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Entrenamiento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TWI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Hojas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Estandarizado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TWI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Barreras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entrenamiento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efectivo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356870" marR="39370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TWI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manera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Sistémica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5" dirty="0">
                <a:latin typeface="Calibri"/>
                <a:cs typeface="Calibri"/>
              </a:rPr>
              <a:t> Organización?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2015306"/>
            <a:ext cx="635221" cy="22591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1900427"/>
            <a:ext cx="0" cy="6276975"/>
          </a:xfrm>
          <a:custGeom>
            <a:avLst/>
            <a:gdLst/>
            <a:ahLst/>
            <a:cxnLst/>
            <a:rect l="l" t="t" r="r" b="b"/>
            <a:pathLst>
              <a:path h="6276975">
                <a:moveTo>
                  <a:pt x="0" y="0"/>
                </a:moveTo>
                <a:lnTo>
                  <a:pt x="0" y="627697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83832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4" name="CuadroTexto 3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sp>
        <p:nvSpPr>
          <p:cNvPr id="6" name="Flecha derecha 5">
            <a:hlinkClick r:id="rId3" action="ppaction://hlinksldjump"/>
          </p:cNvPr>
          <p:cNvSpPr/>
          <p:nvPr/>
        </p:nvSpPr>
        <p:spPr>
          <a:xfrm flipH="1">
            <a:off x="6465336" y="7848600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71DF40C-6E00-DB44-8498-F85B81BF4F7F}"/>
              </a:ext>
            </a:extLst>
          </p:cNvPr>
          <p:cNvSpPr/>
          <p:nvPr/>
        </p:nvSpPr>
        <p:spPr>
          <a:xfrm>
            <a:off x="1141105" y="2737547"/>
            <a:ext cx="457578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SEGURIDAD INDUSTRIAL Y MEDIO AMBIENTE LABORAL</a:t>
            </a:r>
            <a:endParaRPr lang="es-ES" sz="40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5136" y="837946"/>
            <a:ext cx="53536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IDENTIFICACIÓN</a:t>
            </a:r>
            <a:r>
              <a:rPr spc="-10" dirty="0"/>
              <a:t> </a:t>
            </a:r>
            <a:r>
              <a:rPr spc="-5" dirty="0"/>
              <a:t>DE</a:t>
            </a:r>
            <a:r>
              <a:rPr spc="-20" dirty="0"/>
              <a:t> </a:t>
            </a:r>
            <a:r>
              <a:rPr spc="-5" dirty="0"/>
              <a:t>MATERIALES</a:t>
            </a:r>
            <a:r>
              <a:rPr spc="5" dirty="0"/>
              <a:t> </a:t>
            </a:r>
            <a:r>
              <a:rPr spc="-5" dirty="0"/>
              <a:t>PELIGROSOS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776730"/>
            <a:ext cx="2743835" cy="386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308610">
              <a:lnSpc>
                <a:spcPts val="143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finalizar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curso,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comprenderán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exponen,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identificarán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importancia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endParaRPr sz="1200">
              <a:latin typeface="Calibri"/>
              <a:cs typeface="Calibri"/>
            </a:endParaRPr>
          </a:p>
          <a:p>
            <a:pPr marL="12700" marR="7620">
              <a:lnSpc>
                <a:spcPct val="996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programa de </a:t>
            </a:r>
            <a:r>
              <a:rPr sz="1200" spc="-5" dirty="0">
                <a:latin typeface="Calibri"/>
                <a:cs typeface="Calibri"/>
              </a:rPr>
              <a:t>comunicación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peligros,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identificarán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comprenderás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etiquetas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pictogramas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utilizados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peligrosos,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sabrán interpretar una hoja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seguridad.</a:t>
            </a:r>
            <a:endParaRPr sz="1200">
              <a:latin typeface="Calibri"/>
              <a:cs typeface="Calibri"/>
            </a:endParaRPr>
          </a:p>
          <a:p>
            <a:pPr marL="12700" marR="53975">
              <a:lnSpc>
                <a:spcPct val="9970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Logrando con esto tomar medidas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protegerse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proteger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compañeros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algún incidente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Personas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 laboral,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industrial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minero,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preocupación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medio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ambiente.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3" y="2140966"/>
            <a:ext cx="2584450" cy="386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 indent="-18605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Introducción</a:t>
            </a:r>
            <a:endParaRPr sz="1200">
              <a:latin typeface="Calibri"/>
              <a:cs typeface="Calibri"/>
            </a:endParaRPr>
          </a:p>
          <a:p>
            <a:pPr marL="619125" lvl="1" indent="-26416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619760" algn="l"/>
              </a:tabLst>
            </a:pPr>
            <a:r>
              <a:rPr sz="1200" spc="-5" dirty="0">
                <a:latin typeface="Calibri"/>
                <a:cs typeface="Calibri"/>
              </a:rPr>
              <a:t>Normas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regulaciones.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86055" marR="386715" indent="-186055" algn="r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86055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peligros.</a:t>
            </a:r>
            <a:endParaRPr sz="1200">
              <a:latin typeface="Calibri"/>
              <a:cs typeface="Calibri"/>
            </a:endParaRPr>
          </a:p>
          <a:p>
            <a:pPr marL="299085" marR="441325" lvl="1" indent="-299085" algn="r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99085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GHS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beneficios.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¿A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quién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cubre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norma?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Clasificación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Responsabilidades.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/>
              <a:tabLst>
                <a:tab pos="198755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escrito.</a:t>
            </a:r>
            <a:endParaRPr sz="1200">
              <a:latin typeface="Calibri"/>
              <a:cs typeface="Calibri"/>
            </a:endParaRPr>
          </a:p>
          <a:p>
            <a:pPr marL="12700" marR="321310">
              <a:lnSpc>
                <a:spcPct val="200000"/>
              </a:lnSpc>
            </a:pPr>
            <a:r>
              <a:rPr sz="1200" dirty="0">
                <a:latin typeface="Calibri"/>
                <a:cs typeface="Calibri"/>
              </a:rPr>
              <a:t>7</a:t>
            </a:r>
            <a:r>
              <a:rPr sz="1200" spc="2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Etiquetas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pictogramas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GHS. </a:t>
            </a:r>
            <a:r>
              <a:rPr sz="1200" dirty="0">
                <a:latin typeface="Calibri"/>
                <a:cs typeface="Calibri"/>
              </a:rPr>
              <a:t> 8</a:t>
            </a:r>
            <a:r>
              <a:rPr sz="1200" spc="2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Hojas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(SDS)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9</a:t>
            </a:r>
            <a:r>
              <a:rPr sz="1200" spc="2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entrenamiento.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10.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Trabajando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peligrosos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1865954"/>
            <a:ext cx="633948" cy="22591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1751076"/>
            <a:ext cx="0" cy="4732020"/>
          </a:xfrm>
          <a:custGeom>
            <a:avLst/>
            <a:gdLst/>
            <a:ahLst/>
            <a:cxnLst/>
            <a:rect l="l" t="t" r="r" b="b"/>
            <a:pathLst>
              <a:path h="4732020">
                <a:moveTo>
                  <a:pt x="0" y="0"/>
                </a:moveTo>
                <a:lnTo>
                  <a:pt x="0" y="47320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21648"/>
              </p:ext>
            </p:extLst>
          </p:nvPr>
        </p:nvGraphicFramePr>
        <p:xfrm>
          <a:off x="344677" y="1447799"/>
          <a:ext cx="6117022" cy="60642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6313">
                <a:tc>
                  <a:txBody>
                    <a:bodyPr/>
                    <a:lstStyle/>
                    <a:p>
                      <a:pPr marL="31750">
                        <a:lnSpc>
                          <a:spcPts val="1230"/>
                        </a:lnSpc>
                      </a:pP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" action="ppaction://hlinksldjump"/>
                        </a:rPr>
                        <a:t>Coaching</a:t>
                      </a:r>
                      <a:r>
                        <a:rPr sz="1300" u="sng" spc="2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" action="ppaction://hlinksldjump"/>
                        </a:rPr>
                        <a:t> </a:t>
                      </a: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" action="ppaction://hlinksldjump"/>
                        </a:rPr>
                        <a:t>Empresarial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" action="ppaction://hlinksldjump"/>
                        </a:rPr>
                        <a:t> B –B 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165"/>
                        </a:lnSpc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75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34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Calidad</a:t>
                      </a:r>
                      <a:r>
                        <a:rPr sz="1300" u="sng" spc="2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 </a:t>
                      </a: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y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3" action="ppaction://hlinksldjump"/>
                        </a:rPr>
                        <a:t> Calidez en el Trabajo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77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34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4" action="ppaction://hlinksldjump"/>
                        </a:rPr>
                        <a:t>Gestión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4" action="ppaction://hlinksldjump"/>
                        </a:rPr>
                        <a:t> </a:t>
                      </a:r>
                      <a:r>
                        <a:rPr lang="es-MX" sz="1300" u="sng" spc="-5" baseline="0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4" action="ppaction://hlinksldjump"/>
                        </a:rPr>
                        <a:t>Resiliente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4" action="ppaction://hlinksldjump"/>
                        </a:rPr>
                        <a:t> </a:t>
                      </a:r>
                      <a:r>
                        <a:rPr sz="1300" u="sng" spc="8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4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4" action="ppaction://hlinksldjump"/>
                        </a:rPr>
                        <a:t>de</a:t>
                      </a:r>
                      <a:r>
                        <a:rPr sz="1300" u="sng" spc="-1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4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4" action="ppaction://hlinksldjump"/>
                        </a:rPr>
                        <a:t>Conflictos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78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9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77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5" action="ppaction://hlinksldjump"/>
                        </a:rPr>
                        <a:t>Taller</a:t>
                      </a:r>
                      <a:r>
                        <a:rPr sz="1300" u="sng" spc="2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5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5" action="ppaction://hlinksldjump"/>
                        </a:rPr>
                        <a:t>de</a:t>
                      </a:r>
                      <a:r>
                        <a:rPr sz="1300" u="sng" spc="-1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5" action="ppaction://hlinksldjump"/>
                        </a:rPr>
                        <a:t> 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5" action="ppaction://hlinksldjump"/>
                        </a:rPr>
                        <a:t>Comunicación</a:t>
                      </a: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5" action="ppaction://hlinksldjump"/>
                        </a:rPr>
                        <a:t> Asertiva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79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1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6" action="ppaction://hlinksldjump"/>
                        </a:rPr>
                        <a:t>Trabajo</a:t>
                      </a:r>
                      <a:r>
                        <a:rPr sz="130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6" action="ppaction://hlinksldjump"/>
                        </a:rPr>
                        <a:t> 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6" action="ppaction://hlinksldjump"/>
                        </a:rPr>
                        <a:t>en</a:t>
                      </a:r>
                      <a:r>
                        <a:rPr sz="1300" u="sng" spc="-1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6" action="ppaction://hlinksldjump"/>
                        </a:rPr>
                        <a:t> 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6" action="ppaction://hlinksldjump"/>
                        </a:rPr>
                        <a:t>equipo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6" action="ppaction://hlinksldjump"/>
                        </a:rPr>
                        <a:t> </a:t>
                      </a:r>
                      <a:r>
                        <a:rPr lang="es-MX" sz="1300" u="sng" spc="-5" baseline="0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6" action="ppaction://hlinksldjump"/>
                        </a:rPr>
                        <a:t>Sinergético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80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8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7" action="ppaction://hlinksldjump"/>
                        </a:rPr>
                        <a:t>Taller</a:t>
                      </a:r>
                      <a:r>
                        <a:rPr sz="1300" u="sng" spc="2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7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7" action="ppaction://hlinksldjump"/>
                        </a:rPr>
                        <a:t>de</a:t>
                      </a:r>
                      <a:r>
                        <a:rPr sz="1300" u="sng" spc="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7" action="ppaction://hlinksldjump"/>
                        </a:rPr>
                        <a:t> 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7" action="ppaction://hlinksldjump"/>
                        </a:rPr>
                        <a:t>Negociación</a:t>
                      </a: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7" action="ppaction://hlinksldjump"/>
                        </a:rPr>
                        <a:t> Efectiva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7" action="ppaction://hlinksldjump"/>
                        </a:rPr>
                        <a:t> Base Curso KARRAS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81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667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34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8" action="ppaction://hlinksldjump"/>
                        </a:rPr>
                        <a:t>Resiliencia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8" action="ppaction://hlinksldjump"/>
                        </a:rPr>
                        <a:t> con P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8" action="ppaction://hlinksldjump"/>
                        </a:rPr>
                        <a:t>ersonal</a:t>
                      </a:r>
                      <a:r>
                        <a:rPr sz="1300" u="sng" spc="6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8" action="ppaction://hlinksldjump"/>
                        </a:rPr>
                        <a:t> </a:t>
                      </a: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8" action="ppaction://hlinksldjump"/>
                        </a:rPr>
                        <a:t>C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8" action="ppaction://hlinksldjump"/>
                        </a:rPr>
                        <a:t>onflictivo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82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94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58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9" action="ppaction://hlinksldjump"/>
                        </a:rPr>
                        <a:t>Inteligenci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9" action="ppaction://hlinksldjump"/>
                        </a:rPr>
                        <a:t>a Emocional Empresarial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83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82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0" action="ppaction://hlinksldjump"/>
                        </a:rPr>
                        <a:t>Atención y Servicio 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0" action="ppaction://hlinksldjump"/>
                        </a:rPr>
                        <a:t>Excelente</a:t>
                      </a:r>
                      <a:r>
                        <a:rPr sz="1300" u="sng" spc="9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0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0" action="ppaction://hlinksldjump"/>
                        </a:rPr>
                        <a:t>al cliente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84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71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1" action="ppaction://hlinksldjump"/>
                        </a:rPr>
                        <a:t>Asertividad y 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1" action="ppaction://hlinksldjump"/>
                        </a:rPr>
                        <a:t>Sentido</a:t>
                      </a:r>
                      <a:r>
                        <a:rPr sz="1300" u="sng" spc="5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1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1" action="ppaction://hlinksldjump"/>
                        </a:rPr>
                        <a:t>de</a:t>
                      </a:r>
                      <a:r>
                        <a:rPr sz="1300" u="sng" spc="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1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1" action="ppaction://hlinksldjump"/>
                        </a:rPr>
                        <a:t>pertenencia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85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6669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47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2" action="ppaction://hlinksldjump"/>
                        </a:rPr>
                        <a:t>Venciendo Inercia de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2" action="ppaction://hlinksldjump"/>
                        </a:rPr>
                        <a:t>Resistencia</a:t>
                      </a:r>
                      <a:r>
                        <a:rPr sz="1300" u="sng" spc="7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2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2" action="ppaction://hlinksldjump"/>
                        </a:rPr>
                        <a:t>al cambio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86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94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58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Taller</a:t>
                      </a:r>
                      <a:r>
                        <a:rPr sz="1300" u="sng" spc="4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de</a:t>
                      </a:r>
                      <a:r>
                        <a:rPr sz="1300" u="sng" spc="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 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integración</a:t>
                      </a: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 para Resultados</a:t>
                      </a:r>
                      <a:r>
                        <a:rPr sz="1300" u="sng" spc="114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(team</a:t>
                      </a:r>
                      <a:r>
                        <a:rPr sz="1300" u="sng" spc="3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building</a:t>
                      </a:r>
                      <a:r>
                        <a:rPr sz="1300" u="sng" spc="9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in</a:t>
                      </a:r>
                      <a:r>
                        <a:rPr sz="1300" u="sng" spc="3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3" action="ppaction://hlinksldjump"/>
                        </a:rPr>
                        <a:t>door)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87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94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82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Formación</a:t>
                      </a:r>
                      <a:r>
                        <a:rPr sz="1300" u="sng" spc="5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de</a:t>
                      </a:r>
                      <a:r>
                        <a:rPr sz="1300" u="sng" spc="1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instructores</a:t>
                      </a:r>
                      <a:r>
                        <a:rPr sz="1300" u="sng" spc="10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internos</a:t>
                      </a:r>
                      <a:r>
                        <a:rPr sz="1300" u="sng" spc="8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y</a:t>
                      </a:r>
                      <a:r>
                        <a:rPr sz="1300" u="sng" spc="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 </a:t>
                      </a:r>
                      <a:r>
                        <a:rPr lang="es-MX" sz="1300" u="sng" spc="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Agente</a:t>
                      </a:r>
                      <a:r>
                        <a:rPr lang="es-MX" sz="1300" u="sng" spc="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4" action="ppaction://hlinksldjump"/>
                        </a:rPr>
                        <a:t>s de Cambio</a:t>
                      </a:r>
                      <a:r>
                        <a:rPr lang="es-MX" sz="1300" u="sng" spc="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</a:rPr>
                        <a:t> base ISO9001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s-ES" sz="1200" dirty="0">
                          <a:latin typeface="Calibri"/>
                          <a:cs typeface="Calibri"/>
                        </a:rPr>
                        <a:t>88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667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953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5" action="ppaction://hlinksldjump"/>
                        </a:rPr>
                        <a:t>Formación</a:t>
                      </a:r>
                      <a:r>
                        <a:rPr sz="1300" u="sng" spc="4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5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5" action="ppaction://hlinksldjump"/>
                        </a:rPr>
                        <a:t>de 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5" action="ppaction://hlinksldjump"/>
                        </a:rPr>
                        <a:t>facilitadores</a:t>
                      </a: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5" action="ppaction://hlinksldjump"/>
                        </a:rPr>
                        <a:t> y Líderes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5" action="ppaction://hlinksldjump"/>
                        </a:rPr>
                        <a:t> de Proyectos de Cambio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</a:rPr>
                        <a:t> base ISO9001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200" dirty="0">
                          <a:latin typeface="Calibri"/>
                          <a:cs typeface="Calibri"/>
                        </a:rPr>
                        <a:t>89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934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Inteligencia</a:t>
                      </a:r>
                      <a:r>
                        <a:rPr sz="1300" u="sng" spc="9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emocional</a:t>
                      </a:r>
                      <a:r>
                        <a:rPr sz="1300" u="sng" spc="7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 </a:t>
                      </a:r>
                      <a:r>
                        <a:rPr sz="130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aplicada</a:t>
                      </a:r>
                      <a:r>
                        <a:rPr sz="1300" u="sng" spc="3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en</a:t>
                      </a:r>
                      <a:r>
                        <a:rPr sz="1300" u="sng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 </a:t>
                      </a:r>
                      <a:r>
                        <a:rPr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el</a:t>
                      </a:r>
                      <a:r>
                        <a:rPr sz="1300" u="sng" spc="2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 </a:t>
                      </a:r>
                      <a:r>
                        <a:rPr sz="1300" u="sng" spc="-5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ámbito</a:t>
                      </a:r>
                      <a:r>
                        <a:rPr sz="1300" u="sng" spc="6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 </a:t>
                      </a: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6" action="ppaction://hlinksldjump"/>
                        </a:rPr>
                        <a:t>empresarial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s-ES" sz="1200" dirty="0">
                          <a:latin typeface="Calibri"/>
                          <a:cs typeface="Calibri"/>
                        </a:rPr>
                        <a:t>90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94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858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7" action="ppaction://hlinksldjump"/>
                        </a:rPr>
                        <a:t>Equipos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7" action="ppaction://hlinksldjump"/>
                        </a:rPr>
                        <a:t> </a:t>
                      </a:r>
                      <a:r>
                        <a:rPr lang="es-MX" sz="1300" u="sng" spc="-5" baseline="0" dirty="0" err="1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7" action="ppaction://hlinksldjump"/>
                        </a:rPr>
                        <a:t>autodirigidos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7" action="ppaction://hlinksldjump"/>
                        </a:rPr>
                        <a:t> de alto desempeño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200" dirty="0">
                          <a:latin typeface="Calibri"/>
                          <a:cs typeface="Calibri"/>
                        </a:rPr>
                        <a:t>91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795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8" action="ppaction://hlinksldjump"/>
                        </a:rPr>
                        <a:t>Gestión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8" action="ppaction://hlinksldjump"/>
                        </a:rPr>
                        <a:t> y Optimización del tiempo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s-ES" sz="1200" dirty="0">
                          <a:latin typeface="Calibri"/>
                          <a:cs typeface="Calibri"/>
                        </a:rPr>
                        <a:t>92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8871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9" action="ppaction://hlinksldjump"/>
                        </a:rPr>
                        <a:t>Gestión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19" action="ppaction://hlinksldjump"/>
                        </a:rPr>
                        <a:t> y Optimización del Tiempo (Avanzado)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s-ES" sz="1200" dirty="0">
                          <a:latin typeface="Calibri"/>
                          <a:cs typeface="Calibri"/>
                        </a:rPr>
                        <a:t>93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667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8048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lang="es-MX" sz="1300" u="sng" spc="-5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0" action="ppaction://hlinksldjump"/>
                        </a:rPr>
                        <a:t>Gestión</a:t>
                      </a:r>
                      <a:r>
                        <a:rPr lang="es-MX" sz="1300" u="sng" spc="-5" baseline="0" dirty="0">
                          <a:solidFill>
                            <a:srgbClr val="0461C1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20" action="ppaction://hlinksldjump"/>
                        </a:rPr>
                        <a:t> de proyectos orientado a resultados</a:t>
                      </a:r>
                      <a:endParaRPr lang="es-MX" sz="1300" u="sng" spc="-5" baseline="0" dirty="0">
                        <a:solidFill>
                          <a:srgbClr val="0461C1"/>
                        </a:solidFill>
                        <a:uFill>
                          <a:solidFill>
                            <a:srgbClr val="0461C1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s-MX" sz="1200" dirty="0">
                          <a:latin typeface="Calibri"/>
                          <a:cs typeface="Calibri"/>
                        </a:rPr>
                        <a:t>94</a:t>
                      </a:r>
                    </a:p>
                  </a:txBody>
                  <a:tcPr marL="0" marR="0" marT="2794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93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8760">
                        <a:lnSpc>
                          <a:spcPts val="1275"/>
                        </a:lnSpc>
                        <a:spcBef>
                          <a:spcPts val="9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1193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24262" y="894698"/>
            <a:ext cx="5937437" cy="307554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5" name="CuadroTexto 4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4740" y="991869"/>
            <a:ext cx="53492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TRABAJO</a:t>
            </a:r>
            <a:r>
              <a:rPr spc="-15" dirty="0"/>
              <a:t> </a:t>
            </a:r>
            <a:r>
              <a:rPr spc="-5" dirty="0"/>
              <a:t>SEGURO</a:t>
            </a:r>
            <a:r>
              <a:rPr spc="5" dirty="0"/>
              <a:t> </a:t>
            </a:r>
            <a:r>
              <a:rPr spc="-5" dirty="0"/>
              <a:t>EN</a:t>
            </a:r>
            <a:r>
              <a:rPr dirty="0"/>
              <a:t> </a:t>
            </a:r>
            <a:r>
              <a:rPr spc="-5" dirty="0"/>
              <a:t>ESPACIOS</a:t>
            </a:r>
            <a:r>
              <a:rPr spc="5" dirty="0"/>
              <a:t> </a:t>
            </a:r>
            <a:r>
              <a:rPr spc="-5" dirty="0"/>
              <a:t>CONFINADOS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080006"/>
            <a:ext cx="2852420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Al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finalizar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" dirty="0">
                <a:latin typeface="Calibri"/>
                <a:cs typeface="Calibri"/>
              </a:rPr>
              <a:t> curso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participante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será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capaz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5"/>
              </a:spcBef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describir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espacio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confinado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uno que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requiere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permiso.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spc="-5" dirty="0">
                <a:latin typeface="Calibri"/>
                <a:cs typeface="Calibri"/>
              </a:rPr>
              <a:t>•Identificar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específicos</a:t>
            </a:r>
            <a:r>
              <a:rPr sz="1200" dirty="0">
                <a:latin typeface="Calibri"/>
                <a:cs typeface="Calibri"/>
              </a:rPr>
              <a:t> asociados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endParaRPr sz="1200">
              <a:latin typeface="Calibri"/>
              <a:cs typeface="Calibri"/>
            </a:endParaRPr>
          </a:p>
          <a:p>
            <a:pPr marL="12700" marR="24765">
              <a:lnSpc>
                <a:spcPts val="1430"/>
              </a:lnSpc>
              <a:spcBef>
                <a:spcPts val="60"/>
              </a:spcBef>
            </a:pP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espacios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confinados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requieren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permiso.</a:t>
            </a:r>
            <a:endParaRPr sz="1200">
              <a:latin typeface="Calibri"/>
              <a:cs typeface="Calibri"/>
            </a:endParaRPr>
          </a:p>
          <a:p>
            <a:pPr marL="12700" marR="174625">
              <a:lnSpc>
                <a:spcPts val="143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•Conocer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tareas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responsabilidades </a:t>
            </a:r>
            <a:r>
              <a:rPr sz="1200" dirty="0">
                <a:latin typeface="Calibri"/>
                <a:cs typeface="Calibri"/>
              </a:rPr>
              <a:t> generales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entrante,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asistente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supervisor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entrada,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autorizados.</a:t>
            </a:r>
            <a:endParaRPr sz="1200">
              <a:latin typeface="Calibri"/>
              <a:cs typeface="Calibri"/>
            </a:endParaRPr>
          </a:p>
          <a:p>
            <a:pPr marL="12700" marR="36195">
              <a:lnSpc>
                <a:spcPct val="1008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•Identificar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tareas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responsabilidades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rescate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emergencia.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81915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Personas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encargadas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higiene,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operadores,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técnicos,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encargados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mantenimiento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comisiones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3" y="2446146"/>
            <a:ext cx="10394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1.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Introducción.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10153" y="2810383"/>
            <a:ext cx="2751455" cy="4413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 indent="-186055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espacios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confinados.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 startAt="2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 startAt="2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Ejemplos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espacios</a:t>
            </a:r>
            <a:r>
              <a:rPr sz="1200" spc="2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confinados.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 startAt="2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 startAt="2"/>
              <a:tabLst>
                <a:tab pos="198755" algn="l"/>
              </a:tabLst>
            </a:pPr>
            <a:r>
              <a:rPr sz="1200" dirty="0">
                <a:latin typeface="Calibri"/>
                <a:cs typeface="Calibri"/>
              </a:rPr>
              <a:t>Trabajos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espacios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confinados.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 startAt="2"/>
            </a:pPr>
            <a:endParaRPr sz="11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 startAt="2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Peligros</a:t>
            </a:r>
            <a:r>
              <a:rPr sz="1200" spc="2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espacios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confinados.</a:t>
            </a:r>
            <a:endParaRPr sz="1200">
              <a:latin typeface="Calibri"/>
              <a:cs typeface="Calibri"/>
            </a:endParaRPr>
          </a:p>
          <a:p>
            <a:pPr marL="619125" lvl="1" indent="-262890">
              <a:lnSpc>
                <a:spcPct val="100000"/>
              </a:lnSpc>
              <a:buAutoNum type="arabicPeriod"/>
              <a:tabLst>
                <a:tab pos="619760" algn="l"/>
              </a:tabLst>
            </a:pPr>
            <a:r>
              <a:rPr sz="1200" spc="-5" dirty="0">
                <a:latin typeface="Calibri"/>
                <a:cs typeface="Calibri"/>
              </a:rPr>
              <a:t>Atmosféricos.</a:t>
            </a:r>
            <a:endParaRPr sz="1200">
              <a:latin typeface="Calibri"/>
              <a:cs typeface="Calibri"/>
            </a:endParaRPr>
          </a:p>
          <a:p>
            <a:pPr marL="619125" lvl="1" indent="-26289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619760" algn="l"/>
              </a:tabLst>
            </a:pPr>
            <a:r>
              <a:rPr sz="1200" spc="-5" dirty="0">
                <a:latin typeface="Calibri"/>
                <a:cs typeface="Calibri"/>
              </a:rPr>
              <a:t>Físicos.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60"/>
              </a:spcBef>
              <a:buFont typeface="Calibri"/>
              <a:buAutoNum type="arabicPeriod"/>
            </a:pPr>
            <a:endParaRPr sz="1100">
              <a:latin typeface="Calibri"/>
              <a:cs typeface="Calibri"/>
            </a:endParaRPr>
          </a:p>
          <a:p>
            <a:pPr marL="356870" marR="213995" indent="-344805">
              <a:lnSpc>
                <a:spcPct val="100000"/>
              </a:lnSpc>
              <a:buAutoNum type="arabicPeriod" startAt="2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Disminución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espacios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confinados.</a:t>
            </a:r>
            <a:endParaRPr sz="1200">
              <a:latin typeface="Calibri"/>
              <a:cs typeface="Calibri"/>
            </a:endParaRPr>
          </a:p>
          <a:p>
            <a:pPr marL="619125" lvl="1" indent="-262890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619760" algn="l"/>
              </a:tabLst>
            </a:pPr>
            <a:r>
              <a:rPr sz="1200" spc="-5" dirty="0">
                <a:latin typeface="Calibri"/>
                <a:cs typeface="Calibri"/>
              </a:rPr>
              <a:t>Controles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Ingeniería.</a:t>
            </a:r>
            <a:endParaRPr sz="1200">
              <a:latin typeface="Calibri"/>
              <a:cs typeface="Calibri"/>
            </a:endParaRPr>
          </a:p>
          <a:p>
            <a:pPr marL="619125" lvl="1" indent="-262890">
              <a:lnSpc>
                <a:spcPts val="1435"/>
              </a:lnSpc>
              <a:buAutoNum type="arabicPeriod"/>
              <a:tabLst>
                <a:tab pos="619760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tro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dmi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tra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s.</a:t>
            </a:r>
            <a:endParaRPr sz="1200">
              <a:latin typeface="Calibri"/>
              <a:cs typeface="Calibri"/>
            </a:endParaRPr>
          </a:p>
          <a:p>
            <a:pPr marL="356870" marR="5080" lvl="1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619760" algn="l"/>
              </a:tabLst>
            </a:pPr>
            <a:r>
              <a:rPr sz="1200" spc="-5" dirty="0">
                <a:latin typeface="Calibri"/>
                <a:cs typeface="Calibri"/>
              </a:rPr>
              <a:t>Controles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Protección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Personal.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2700" marR="55880">
              <a:lnSpc>
                <a:spcPct val="100000"/>
              </a:lnSpc>
              <a:buAutoNum type="arabicPeriod" startAt="2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requerido 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espacios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confinados.</a:t>
            </a:r>
            <a:endParaRPr sz="1200">
              <a:latin typeface="Calibri"/>
              <a:cs typeface="Calibri"/>
            </a:endParaRPr>
          </a:p>
          <a:p>
            <a:pPr marL="619125" lvl="1" indent="-262890">
              <a:lnSpc>
                <a:spcPct val="100000"/>
              </a:lnSpc>
              <a:buAutoNum type="arabicPeriod"/>
              <a:tabLst>
                <a:tab pos="619760" algn="l"/>
              </a:tabLst>
            </a:pPr>
            <a:r>
              <a:rPr sz="1200" spc="-5" dirty="0">
                <a:latin typeface="Calibri"/>
                <a:cs typeface="Calibri"/>
              </a:rPr>
              <a:t>Entrante.</a:t>
            </a:r>
            <a:endParaRPr sz="1200">
              <a:latin typeface="Calibri"/>
              <a:cs typeface="Calibri"/>
            </a:endParaRPr>
          </a:p>
          <a:p>
            <a:pPr marL="619125" lvl="1" indent="-262890">
              <a:lnSpc>
                <a:spcPct val="100000"/>
              </a:lnSpc>
              <a:buAutoNum type="arabicPeriod"/>
              <a:tabLst>
                <a:tab pos="619760" algn="l"/>
              </a:tabLst>
            </a:pPr>
            <a:r>
              <a:rPr sz="1200" spc="-5" dirty="0">
                <a:latin typeface="Calibri"/>
                <a:cs typeface="Calibri"/>
              </a:rPr>
              <a:t>Asistente.</a:t>
            </a:r>
            <a:endParaRPr sz="1200">
              <a:latin typeface="Calibri"/>
              <a:cs typeface="Calibri"/>
            </a:endParaRPr>
          </a:p>
          <a:p>
            <a:pPr marL="619125" lvl="1" indent="-26289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619760" algn="l"/>
              </a:tabLst>
            </a:pPr>
            <a:r>
              <a:rPr sz="1200" spc="-5" dirty="0">
                <a:latin typeface="Calibri"/>
                <a:cs typeface="Calibri"/>
              </a:rPr>
              <a:t>Supervisor.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 startAt="2"/>
              <a:tabLst>
                <a:tab pos="198755" algn="l"/>
              </a:tabLst>
            </a:pPr>
            <a:r>
              <a:rPr sz="1200" dirty="0">
                <a:latin typeface="Calibri"/>
                <a:cs typeface="Calibri"/>
              </a:rPr>
              <a:t>Operaciones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rescate.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2169520"/>
            <a:ext cx="633948" cy="226863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3429000" y="2054351"/>
            <a:ext cx="0" cy="5400040"/>
          </a:xfrm>
          <a:custGeom>
            <a:avLst/>
            <a:gdLst/>
            <a:ahLst/>
            <a:cxnLst/>
            <a:rect l="l" t="t" r="r" b="b"/>
            <a:pathLst>
              <a:path h="5400040">
                <a:moveTo>
                  <a:pt x="0" y="0"/>
                </a:moveTo>
                <a:lnTo>
                  <a:pt x="0" y="540004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upo 7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1" name="Grupo 10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2" name="CuadroTexto 11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4" name="Flecha derecha 13">
            <a:hlinkClick r:id="rId4" action="ppaction://hlinksldjump"/>
          </p:cNvPr>
          <p:cNvSpPr/>
          <p:nvPr/>
        </p:nvSpPr>
        <p:spPr>
          <a:xfrm flipH="1">
            <a:off x="6465336" y="7798569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3275" y="1717548"/>
            <a:ext cx="6252210" cy="6434455"/>
            <a:chOff x="303275" y="1717548"/>
            <a:chExt cx="6252210" cy="6434455"/>
          </a:xfrm>
        </p:grpSpPr>
        <p:sp>
          <p:nvSpPr>
            <p:cNvPr id="3" name="object 3"/>
            <p:cNvSpPr/>
            <p:nvPr/>
          </p:nvSpPr>
          <p:spPr>
            <a:xfrm>
              <a:off x="2837687" y="1717548"/>
              <a:ext cx="0" cy="6433820"/>
            </a:xfrm>
            <a:custGeom>
              <a:avLst/>
              <a:gdLst/>
              <a:ahLst/>
              <a:cxnLst/>
              <a:rect l="l" t="t" r="r" b="b"/>
              <a:pathLst>
                <a:path h="6433820">
                  <a:moveTo>
                    <a:pt x="0" y="0"/>
                  </a:moveTo>
                  <a:lnTo>
                    <a:pt x="0" y="643382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3275" y="1723898"/>
              <a:ext cx="6249670" cy="0"/>
            </a:xfrm>
            <a:custGeom>
              <a:avLst/>
              <a:gdLst/>
              <a:ahLst/>
              <a:cxnLst/>
              <a:rect l="l" t="t" r="r" b="b"/>
              <a:pathLst>
                <a:path w="6249670">
                  <a:moveTo>
                    <a:pt x="0" y="0"/>
                  </a:moveTo>
                  <a:lnTo>
                    <a:pt x="6249289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5561" y="8132826"/>
              <a:ext cx="6249670" cy="0"/>
            </a:xfrm>
            <a:custGeom>
              <a:avLst/>
              <a:gdLst/>
              <a:ahLst/>
              <a:cxnLst/>
              <a:rect l="l" t="t" r="r" b="b"/>
              <a:pathLst>
                <a:path w="6249670">
                  <a:moveTo>
                    <a:pt x="0" y="0"/>
                  </a:moveTo>
                  <a:lnTo>
                    <a:pt x="624967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75404" y="1930908"/>
              <a:ext cx="633469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98777" y="837946"/>
            <a:ext cx="44392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TRABAJO INTELIGENTE </a:t>
            </a:r>
            <a:r>
              <a:rPr spc="-10" dirty="0"/>
              <a:t>…ERGONOMÍA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355" y="1840738"/>
            <a:ext cx="2252980" cy="3446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6900"/>
              </a:lnSpc>
              <a:spcBef>
                <a:spcPts val="825"/>
              </a:spcBef>
            </a:pPr>
            <a:r>
              <a:rPr sz="1200" dirty="0">
                <a:latin typeface="Calibri"/>
                <a:cs typeface="Calibri"/>
              </a:rPr>
              <a:t>Aplicar </a:t>
            </a:r>
            <a:r>
              <a:rPr sz="1200" spc="-5" dirty="0">
                <a:latin typeface="Calibri"/>
                <a:cs typeface="Calibri"/>
              </a:rPr>
              <a:t>conceptos,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estándares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ergonómicos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metodologías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evaluación de </a:t>
            </a:r>
            <a:r>
              <a:rPr sz="1200" spc="-5" dirty="0">
                <a:latin typeface="Calibri"/>
                <a:cs typeface="Calibri"/>
              </a:rPr>
              <a:t>riesgos ergonómicos </a:t>
            </a:r>
            <a:r>
              <a:rPr sz="1200" dirty="0">
                <a:latin typeface="Calibri"/>
                <a:cs typeface="Calibri"/>
              </a:rPr>
              <a:t> para diseñar o </a:t>
            </a:r>
            <a:r>
              <a:rPr sz="1200" spc="-5" dirty="0">
                <a:latin typeface="Calibri"/>
                <a:cs typeface="Calibri"/>
              </a:rPr>
              <a:t>rediseñar sistemas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hombre-máquina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cómodos,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eficientes.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latin typeface="Calibri"/>
                <a:cs typeface="Calibri"/>
              </a:rPr>
              <a:t>P</a:t>
            </a:r>
            <a:r>
              <a:rPr sz="1200" spc="5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rsonas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eciali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dirty="0">
                <a:latin typeface="Calibri"/>
                <a:cs typeface="Calibri"/>
              </a:rPr>
              <a:t>arse</a:t>
            </a:r>
            <a:endParaRPr sz="1200">
              <a:latin typeface="Calibri"/>
              <a:cs typeface="Calibri"/>
            </a:endParaRPr>
          </a:p>
          <a:p>
            <a:pPr marL="12700" marR="488315" algn="just">
              <a:lnSpc>
                <a:spcPct val="1067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en el área </a:t>
            </a:r>
            <a:r>
              <a:rPr sz="1200" spc="-5" dirty="0">
                <a:latin typeface="Calibri"/>
                <a:cs typeface="Calibri"/>
              </a:rPr>
              <a:t>de calidad, medio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ambiente y </a:t>
            </a:r>
            <a:r>
              <a:rPr sz="1200" spc="-5" dirty="0">
                <a:latin typeface="Calibri"/>
                <a:cs typeface="Calibri"/>
              </a:rPr>
              <a:t>su contenido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eminentemente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309880">
              <a:lnSpc>
                <a:spcPct val="1075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30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64307" y="2206497"/>
            <a:ext cx="3063875" cy="5697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MODULO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INTRODUCCION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ERGONOMIA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Definiciones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Generales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Antecedentes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Históricos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Ergonomía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Mejoramientos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Hábitos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 la </a:t>
            </a:r>
            <a:r>
              <a:rPr sz="1200" spc="-5" dirty="0">
                <a:latin typeface="Calibri"/>
                <a:cs typeface="Calibri"/>
              </a:rPr>
              <a:t>Seguridad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Reacción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MODULO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2.- ANALISIS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ERGONOMICOS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dirty="0">
                <a:latin typeface="Calibri"/>
                <a:cs typeface="Calibri"/>
              </a:rPr>
              <a:t>Análisis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Ergonómico Hombre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Maquina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Consecuencias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Pobre Ergonomía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Consecuencias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Buena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Ergonomía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Ergonomía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MODULO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buAutoNum type="arabicPeriod" startAt="3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MANEJO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CARGAS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SEGURAS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Estudio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operación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Pesos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Posiciones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Seguras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Leyes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Ergonomía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Tiempos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Traslados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Cargas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Seguras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MODULO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LESIONES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CONSECUENCIAS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dirty="0">
                <a:latin typeface="Calibri"/>
                <a:cs typeface="Calibri"/>
              </a:rPr>
              <a:t>Anatomía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Musculo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Esquelética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Lesiones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cuello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articulaciones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Lesiones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espalda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piernas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Lesiones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brazos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MODULO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TALLER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ERGONOMIA</a:t>
            </a:r>
            <a:endParaRPr sz="1200">
              <a:latin typeface="Calibri"/>
              <a:cs typeface="Calibri"/>
            </a:endParaRPr>
          </a:p>
          <a:p>
            <a:pPr marL="13970" marR="5080" lvl="1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282575" algn="l"/>
              </a:tabLst>
            </a:pPr>
            <a:r>
              <a:rPr sz="1200" dirty="0">
                <a:latin typeface="Calibri"/>
                <a:cs typeface="Calibri"/>
              </a:rPr>
              <a:t>Rutina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acuerdo</a:t>
            </a:r>
            <a:r>
              <a:rPr sz="1200" dirty="0">
                <a:latin typeface="Calibri"/>
                <a:cs typeface="Calibri"/>
              </a:rPr>
              <a:t> 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actividad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laboral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ts val="1415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Frecuencias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tiempos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Hidratación</a:t>
            </a:r>
            <a:endParaRPr sz="1200">
              <a:latin typeface="Calibri"/>
              <a:cs typeface="Calibri"/>
            </a:endParaRPr>
          </a:p>
          <a:p>
            <a:pPr marL="280670" lvl="1" indent="-26860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281305" algn="l"/>
              </a:tabLst>
            </a:pP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Factores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Ambientales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85518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9383" y="837946"/>
            <a:ext cx="56648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INTERPRETACIÓN</a:t>
            </a:r>
            <a:r>
              <a:rPr spc="5" dirty="0"/>
              <a:t> </a:t>
            </a:r>
            <a:r>
              <a:rPr spc="-5" dirty="0"/>
              <a:t>DE</a:t>
            </a:r>
            <a:r>
              <a:rPr spc="5" dirty="0"/>
              <a:t> </a:t>
            </a:r>
            <a:r>
              <a:rPr spc="-5" dirty="0"/>
              <a:t>LA NORMA ISO</a:t>
            </a:r>
            <a:r>
              <a:rPr spc="-10" dirty="0"/>
              <a:t> </a:t>
            </a:r>
            <a:r>
              <a:rPr spc="-5" dirty="0"/>
              <a:t>14001:2015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714245"/>
            <a:ext cx="3041015" cy="4598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151130">
              <a:lnSpc>
                <a:spcPct val="99500"/>
              </a:lnSpc>
              <a:buAutoNum type="alphaLcParenR"/>
              <a:tabLst>
                <a:tab pos="201930" algn="l"/>
              </a:tabLst>
            </a:pPr>
            <a:r>
              <a:rPr sz="1200" dirty="0">
                <a:latin typeface="Calibri"/>
                <a:cs typeface="Calibri"/>
              </a:rPr>
              <a:t>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adquieran</a:t>
            </a:r>
            <a:r>
              <a:rPr sz="1200" dirty="0">
                <a:latin typeface="Calibri"/>
                <a:cs typeface="Calibri"/>
              </a:rPr>
              <a:t>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competencia: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conocimientos, habilidades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 </a:t>
            </a:r>
            <a:r>
              <a:rPr sz="1200" dirty="0">
                <a:latin typeface="Calibri"/>
                <a:cs typeface="Calibri"/>
              </a:rPr>
              <a:t>necesarias </a:t>
            </a:r>
            <a:r>
              <a:rPr sz="1200" spc="-5" dirty="0">
                <a:latin typeface="Calibri"/>
                <a:cs typeface="Calibri"/>
              </a:rPr>
              <a:t>para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desarrollo </a:t>
            </a:r>
            <a:r>
              <a:rPr sz="1200" dirty="0">
                <a:latin typeface="Calibri"/>
                <a:cs typeface="Calibri"/>
              </a:rPr>
              <a:t>de un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calidad.</a:t>
            </a:r>
            <a:endParaRPr sz="1200">
              <a:latin typeface="Calibri"/>
              <a:cs typeface="Calibri"/>
            </a:endParaRPr>
          </a:p>
          <a:p>
            <a:pPr marL="12700" marR="149225">
              <a:lnSpc>
                <a:spcPct val="99400"/>
              </a:lnSpc>
              <a:spcBef>
                <a:spcPts val="30"/>
              </a:spcBef>
              <a:buAutoNum type="alphaLcParenR"/>
              <a:tabLst>
                <a:tab pos="208279" algn="l"/>
              </a:tabLst>
            </a:pP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tengan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capacidad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evaluar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requerimientos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estándar </a:t>
            </a:r>
            <a:r>
              <a:rPr sz="1200" dirty="0">
                <a:latin typeface="Calibri"/>
                <a:cs typeface="Calibri"/>
              </a:rPr>
              <a:t>ISO </a:t>
            </a:r>
            <a:r>
              <a:rPr sz="1200" spc="-5" dirty="0">
                <a:latin typeface="Calibri"/>
                <a:cs typeface="Calibri"/>
              </a:rPr>
              <a:t>14001:2015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evidencia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típica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puede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encontrarse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5" dirty="0">
                <a:latin typeface="Calibri"/>
                <a:cs typeface="Calibri"/>
              </a:rPr>
              <a:t> sistema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Competencias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que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se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adquieren:</a:t>
            </a:r>
            <a:endParaRPr sz="1200">
              <a:latin typeface="Calibri"/>
              <a:cs typeface="Calibri"/>
            </a:endParaRPr>
          </a:p>
          <a:p>
            <a:pPr marL="158750" indent="-146685">
              <a:lnSpc>
                <a:spcPts val="1435"/>
              </a:lnSpc>
              <a:buChar char="•"/>
              <a:tabLst>
                <a:tab pos="159385" algn="l"/>
              </a:tabLst>
            </a:pP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 Ambiental</a:t>
            </a:r>
            <a:endParaRPr sz="1200">
              <a:latin typeface="Calibri"/>
              <a:cs typeface="Calibri"/>
            </a:endParaRPr>
          </a:p>
          <a:p>
            <a:pPr marL="158750" indent="-146685">
              <a:lnSpc>
                <a:spcPct val="100000"/>
              </a:lnSpc>
              <a:buChar char="•"/>
              <a:tabLst>
                <a:tab pos="159385" algn="l"/>
              </a:tabLst>
            </a:pPr>
            <a:r>
              <a:rPr sz="1200" spc="-5" dirty="0">
                <a:latin typeface="Calibri"/>
                <a:cs typeface="Calibri"/>
              </a:rPr>
              <a:t>Auditoría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50"/>
              </a:lnSpc>
              <a:spcBef>
                <a:spcPts val="40"/>
              </a:spcBef>
              <a:buChar char="•"/>
              <a:tabLst>
                <a:tab pos="159385" algn="l"/>
              </a:tabLst>
            </a:pPr>
            <a:r>
              <a:rPr sz="1200" spc="-5" dirty="0">
                <a:latin typeface="Calibri"/>
                <a:cs typeface="Calibri"/>
              </a:rPr>
              <a:t>Liderazgo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Gestión.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0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Persona y/o empresas </a:t>
            </a:r>
            <a:r>
              <a:rPr sz="1200" spc="-5" dirty="0">
                <a:latin typeface="Calibri"/>
                <a:cs typeface="Calibri"/>
              </a:rPr>
              <a:t>que estén participando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vayan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implantación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algún </a:t>
            </a:r>
            <a:r>
              <a:rPr sz="1200" dirty="0">
                <a:latin typeface="Calibri"/>
                <a:cs typeface="Calibri"/>
              </a:rPr>
              <a:t> tipo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 </a:t>
            </a:r>
            <a:r>
              <a:rPr sz="1200" dirty="0">
                <a:latin typeface="Calibri"/>
                <a:cs typeface="Calibri"/>
              </a:rPr>
              <a:t>asociado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539750">
              <a:lnSpc>
                <a:spcPts val="145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8 </a:t>
            </a:r>
            <a:r>
              <a:rPr sz="1200" spc="-5" dirty="0">
                <a:latin typeface="Calibri"/>
                <a:cs typeface="Calibri"/>
              </a:rPr>
              <a:t>Horas (Distribuidas en horas teóricas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04640" y="2078481"/>
            <a:ext cx="2792095" cy="222377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56870" marR="71120" indent="-344805">
              <a:lnSpc>
                <a:spcPts val="1430"/>
              </a:lnSpc>
              <a:spcBef>
                <a:spcPts val="15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Entender las definiciones, conceptos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guías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ambiental.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ts val="1415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Entender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propósito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14000.</a:t>
            </a:r>
            <a:endParaRPr sz="1200">
              <a:latin typeface="Calibri"/>
              <a:cs typeface="Calibri"/>
            </a:endParaRPr>
          </a:p>
          <a:p>
            <a:pPr marL="356870" marR="226695" indent="-344805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Comprender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14001:2015.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ts val="1415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aspectos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impactos.</a:t>
            </a:r>
            <a:endParaRPr sz="1200">
              <a:latin typeface="Calibri"/>
              <a:cs typeface="Calibri"/>
            </a:endParaRPr>
          </a:p>
          <a:p>
            <a:pPr marL="356870" marR="286385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Iniciar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conducción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sesiones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apertura.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Llevar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cabo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actividades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sitio.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Conocer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legislación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medioambiental.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Pre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ar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sion</a:t>
            </a:r>
            <a:r>
              <a:rPr sz="1200" dirty="0">
                <a:latin typeface="Calibri"/>
                <a:cs typeface="Calibri"/>
              </a:rPr>
              <a:t>es.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Realizar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reuniones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cierre.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16779" y="1807464"/>
            <a:ext cx="632202" cy="219455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3525011" y="1687067"/>
            <a:ext cx="0" cy="5400040"/>
          </a:xfrm>
          <a:custGeom>
            <a:avLst/>
            <a:gdLst/>
            <a:ahLst/>
            <a:cxnLst/>
            <a:rect l="l" t="t" r="r" b="b"/>
            <a:pathLst>
              <a:path h="5400040">
                <a:moveTo>
                  <a:pt x="0" y="0"/>
                </a:moveTo>
                <a:lnTo>
                  <a:pt x="0" y="54000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77738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369695" marR="5080" indent="-16764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FORMACIÓN</a:t>
            </a:r>
            <a:r>
              <a:rPr spc="-10" dirty="0"/>
              <a:t> DE</a:t>
            </a:r>
            <a:r>
              <a:rPr dirty="0"/>
              <a:t> </a:t>
            </a:r>
            <a:r>
              <a:rPr spc="-5" dirty="0"/>
              <a:t>AUDITOR</a:t>
            </a:r>
            <a:r>
              <a:rPr dirty="0"/>
              <a:t> </a:t>
            </a:r>
            <a:r>
              <a:rPr spc="-5" dirty="0"/>
              <a:t>INTERNO </a:t>
            </a:r>
            <a:r>
              <a:rPr spc="-480" dirty="0"/>
              <a:t> </a:t>
            </a:r>
            <a:r>
              <a:rPr spc="-5" dirty="0"/>
              <a:t>ISO14001:2015</a:t>
            </a:r>
            <a:r>
              <a:rPr spc="-10" dirty="0"/>
              <a:t> </a:t>
            </a:r>
            <a:r>
              <a:rPr spc="-5" dirty="0"/>
              <a:t>/</a:t>
            </a:r>
            <a:r>
              <a:rPr dirty="0"/>
              <a:t> </a:t>
            </a:r>
            <a:r>
              <a:rPr spc="-5" dirty="0"/>
              <a:t>ISO19011:2018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022093"/>
            <a:ext cx="2217420" cy="2580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32384">
              <a:lnSpc>
                <a:spcPts val="1430"/>
              </a:lnSpc>
              <a:spcBef>
                <a:spcPts val="50"/>
              </a:spcBef>
              <a:buAutoNum type="alphaLcParenR"/>
              <a:tabLst>
                <a:tab pos="170180" algn="l"/>
              </a:tabLst>
            </a:pPr>
            <a:r>
              <a:rPr sz="1200" dirty="0">
                <a:latin typeface="Calibri"/>
                <a:cs typeface="Calibri"/>
              </a:rPr>
              <a:t>Que los </a:t>
            </a:r>
            <a:r>
              <a:rPr sz="1200" spc="-5" dirty="0">
                <a:latin typeface="Calibri"/>
                <a:cs typeface="Calibri"/>
              </a:rPr>
              <a:t>participantes adquieran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competencia: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conocimientos,</a:t>
            </a:r>
            <a:endParaRPr sz="1200">
              <a:latin typeface="Calibri"/>
              <a:cs typeface="Calibri"/>
            </a:endParaRPr>
          </a:p>
          <a:p>
            <a:pPr marL="12700" marR="85725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necesarias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programa</a:t>
            </a:r>
            <a:endParaRPr sz="1200">
              <a:latin typeface="Calibri"/>
              <a:cs typeface="Calibri"/>
            </a:endParaRPr>
          </a:p>
          <a:p>
            <a:pPr marL="12700" marR="299720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auditorías,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acuerdo </a:t>
            </a:r>
            <a:r>
              <a:rPr sz="1200" dirty="0">
                <a:latin typeface="Calibri"/>
                <a:cs typeface="Calibri"/>
              </a:rPr>
              <a:t>a los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términos,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lineamientos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12700" marR="52069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requerimientos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nueva norma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19011:2018.</a:t>
            </a:r>
            <a:endParaRPr sz="1200">
              <a:latin typeface="Calibri"/>
              <a:cs typeface="Calibri"/>
            </a:endParaRPr>
          </a:p>
          <a:p>
            <a:pPr marL="173990" indent="-161925">
              <a:lnSpc>
                <a:spcPts val="1430"/>
              </a:lnSpc>
              <a:buAutoNum type="alphaLcParenR" startAt="2"/>
              <a:tabLst>
                <a:tab pos="174625" algn="l"/>
              </a:tabLst>
            </a:pPr>
            <a:r>
              <a:rPr sz="1200" dirty="0">
                <a:latin typeface="Calibri"/>
                <a:cs typeface="Calibri"/>
              </a:rPr>
              <a:t>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tengan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evaluar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requerimientos</a:t>
            </a:r>
            <a:r>
              <a:rPr sz="1200" dirty="0">
                <a:latin typeface="Calibri"/>
                <a:cs typeface="Calibri"/>
              </a:rPr>
              <a:t> del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á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</a:t>
            </a:r>
            <a:r>
              <a:rPr sz="1200" spc="5" dirty="0">
                <a:latin typeface="Calibri"/>
                <a:cs typeface="Calibri"/>
              </a:rPr>
              <a:t>4</a:t>
            </a:r>
            <a:r>
              <a:rPr sz="1200" spc="-10" dirty="0">
                <a:latin typeface="Calibri"/>
                <a:cs typeface="Calibri"/>
              </a:rPr>
              <a:t>0</a:t>
            </a:r>
            <a:r>
              <a:rPr sz="1200" dirty="0">
                <a:latin typeface="Calibri"/>
                <a:cs typeface="Calibri"/>
              </a:rPr>
              <a:t>0</a:t>
            </a:r>
            <a:r>
              <a:rPr sz="1200" spc="5" dirty="0">
                <a:latin typeface="Calibri"/>
                <a:cs typeface="Calibri"/>
              </a:rPr>
              <a:t>1</a:t>
            </a:r>
            <a:r>
              <a:rPr sz="1200" dirty="0">
                <a:latin typeface="Calibri"/>
                <a:cs typeface="Calibri"/>
              </a:rPr>
              <a:t>:</a:t>
            </a:r>
            <a:r>
              <a:rPr sz="1200" spc="-10" dirty="0">
                <a:latin typeface="Calibri"/>
                <a:cs typeface="Calibri"/>
              </a:rPr>
              <a:t>2</a:t>
            </a:r>
            <a:r>
              <a:rPr sz="1200" dirty="0">
                <a:latin typeface="Calibri"/>
                <a:cs typeface="Calibri"/>
              </a:rPr>
              <a:t>0</a:t>
            </a:r>
            <a:r>
              <a:rPr sz="1200" spc="5" dirty="0">
                <a:latin typeface="Calibri"/>
                <a:cs typeface="Calibri"/>
              </a:rPr>
              <a:t>1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  </a:t>
            </a:r>
            <a:r>
              <a:rPr sz="1200" dirty="0">
                <a:latin typeface="Calibri"/>
                <a:cs typeface="Calibri"/>
              </a:rPr>
              <a:t>la evidencia típica que </a:t>
            </a:r>
            <a:r>
              <a:rPr sz="1200" spc="-5" dirty="0">
                <a:latin typeface="Calibri"/>
                <a:cs typeface="Calibri"/>
              </a:rPr>
              <a:t>puede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encontrarse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14001:2015.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4208" y="4764404"/>
            <a:ext cx="2180590" cy="112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Competencias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que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se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adquieren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Sistemas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Ambiental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ts val="1435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Auditoría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>
              <a:latin typeface="Calibri"/>
              <a:cs typeface="Calibri"/>
            </a:endParaRPr>
          </a:p>
          <a:p>
            <a:pPr marL="12700" marR="99060" algn="just">
              <a:lnSpc>
                <a:spcPct val="99600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Liderazgo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Equipos auditores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Sistemas de Gestión en </a:t>
            </a:r>
            <a:r>
              <a:rPr sz="1200" dirty="0">
                <a:latin typeface="Calibri"/>
                <a:cs typeface="Calibri"/>
              </a:rPr>
              <a:t>base 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19011:2018.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208" y="6044945"/>
            <a:ext cx="2193925" cy="1118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Persona y/o empresas </a:t>
            </a:r>
            <a:r>
              <a:rPr sz="1200" spc="-5" dirty="0">
                <a:latin typeface="Calibri"/>
                <a:cs typeface="Calibri"/>
              </a:rPr>
              <a:t>que estén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participando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vayan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 participar </a:t>
            </a:r>
            <a:r>
              <a:rPr sz="1200" dirty="0">
                <a:latin typeface="Calibri"/>
                <a:cs typeface="Calibri"/>
              </a:rPr>
              <a:t> 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implantación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algún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tipo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5" dirty="0">
                <a:latin typeface="Calibri"/>
                <a:cs typeface="Calibri"/>
              </a:rPr>
              <a:t>práctica </a:t>
            </a:r>
            <a:r>
              <a:rPr sz="1200" dirty="0">
                <a:latin typeface="Calibri"/>
                <a:cs typeface="Calibri"/>
              </a:rPr>
              <a:t>asociado a ISO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14001:2015.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4208" y="7325106"/>
            <a:ext cx="2193290" cy="61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610"/>
              </a:lnSpc>
              <a:spcBef>
                <a:spcPts val="50"/>
              </a:spcBef>
            </a:pPr>
            <a:r>
              <a:rPr sz="1350" dirty="0">
                <a:latin typeface="Calibri"/>
                <a:cs typeface="Calibri"/>
              </a:rPr>
              <a:t>24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spc="-5" dirty="0">
                <a:latin typeface="Calibri"/>
                <a:cs typeface="Calibri"/>
              </a:rPr>
              <a:t>Horas</a:t>
            </a:r>
            <a:r>
              <a:rPr sz="1350" spc="-70" dirty="0">
                <a:latin typeface="Calibri"/>
                <a:cs typeface="Calibri"/>
              </a:rPr>
              <a:t> </a:t>
            </a:r>
            <a:r>
              <a:rPr sz="1350" spc="-5" dirty="0">
                <a:latin typeface="Calibri"/>
                <a:cs typeface="Calibri"/>
              </a:rPr>
              <a:t>(Distribuidas</a:t>
            </a:r>
            <a:r>
              <a:rPr sz="1350" spc="-1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en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spc="-5" dirty="0">
                <a:latin typeface="Calibri"/>
                <a:cs typeface="Calibri"/>
              </a:rPr>
              <a:t>horas </a:t>
            </a:r>
            <a:r>
              <a:rPr sz="1350" spc="-29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teóricas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y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spc="-5" dirty="0">
                <a:latin typeface="Calibri"/>
                <a:cs typeface="Calibri"/>
              </a:rPr>
              <a:t>prácticas).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53282" y="2345181"/>
            <a:ext cx="6381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  <a:tab pos="241300" algn="l"/>
              </a:tabLst>
            </a:pPr>
            <a:r>
              <a:rPr spc="-5" dirty="0"/>
              <a:t>Objetivos</a:t>
            </a:r>
            <a:r>
              <a:rPr spc="-45" dirty="0"/>
              <a:t> </a:t>
            </a:r>
            <a:r>
              <a:rPr dirty="0"/>
              <a:t>del</a:t>
            </a:r>
            <a:r>
              <a:rPr spc="-30" dirty="0"/>
              <a:t> </a:t>
            </a:r>
            <a:r>
              <a:rPr spc="-5" dirty="0"/>
              <a:t>curso</a:t>
            </a:r>
            <a:r>
              <a:rPr spc="-30" dirty="0"/>
              <a:t> </a:t>
            </a:r>
            <a:r>
              <a:rPr dirty="0"/>
              <a:t>y</a:t>
            </a:r>
            <a:r>
              <a:rPr spc="-50" dirty="0"/>
              <a:t> </a:t>
            </a:r>
            <a:r>
              <a:rPr spc="-5" dirty="0"/>
              <a:t>estructura.</a:t>
            </a: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dirty="0"/>
              <a:t>Gestión</a:t>
            </a:r>
            <a:r>
              <a:rPr spc="-60" dirty="0"/>
              <a:t> </a:t>
            </a:r>
            <a:r>
              <a:rPr spc="-5" dirty="0"/>
              <a:t>ambiental.</a:t>
            </a: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pc="-5" dirty="0"/>
              <a:t>Fondo</a:t>
            </a:r>
            <a:r>
              <a:rPr spc="-20" dirty="0"/>
              <a:t> </a:t>
            </a:r>
            <a:r>
              <a:rPr dirty="0"/>
              <a:t>para</a:t>
            </a:r>
            <a:r>
              <a:rPr spc="-45" dirty="0"/>
              <a:t> </a:t>
            </a:r>
            <a:r>
              <a:rPr dirty="0"/>
              <a:t>ISO</a:t>
            </a:r>
            <a:r>
              <a:rPr spc="-30" dirty="0"/>
              <a:t> </a:t>
            </a:r>
            <a:r>
              <a:rPr spc="-5" dirty="0"/>
              <a:t>14001</a:t>
            </a:r>
            <a:r>
              <a:rPr spc="20" dirty="0"/>
              <a:t> </a:t>
            </a:r>
            <a:r>
              <a:rPr spc="-5" dirty="0"/>
              <a:t>(Estudio</a:t>
            </a:r>
            <a:r>
              <a:rPr spc="5" dirty="0"/>
              <a:t> </a:t>
            </a:r>
            <a:r>
              <a:rPr spc="-5" dirty="0"/>
              <a:t>de</a:t>
            </a:r>
            <a:r>
              <a:rPr spc="-30" dirty="0"/>
              <a:t> </a:t>
            </a:r>
            <a:r>
              <a:rPr dirty="0"/>
              <a:t>la</a:t>
            </a:r>
            <a:r>
              <a:rPr spc="-40" dirty="0"/>
              <a:t> </a:t>
            </a:r>
            <a:r>
              <a:rPr spc="-5" dirty="0"/>
              <a:t>norma).</a:t>
            </a: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pc="-5" dirty="0"/>
              <a:t>Cláusula</a:t>
            </a:r>
            <a:r>
              <a:rPr spc="-15" dirty="0"/>
              <a:t> </a:t>
            </a:r>
            <a:r>
              <a:rPr dirty="0"/>
              <a:t>4</a:t>
            </a:r>
            <a:r>
              <a:rPr spc="-25" dirty="0"/>
              <a:t> </a:t>
            </a:r>
            <a:r>
              <a:rPr spc="-5" dirty="0"/>
              <a:t>ciclo</a:t>
            </a:r>
            <a:r>
              <a:rPr spc="5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vida.</a:t>
            </a: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pc="-5" dirty="0"/>
              <a:t>Cláusula</a:t>
            </a:r>
            <a:r>
              <a:rPr spc="-35" dirty="0"/>
              <a:t> </a:t>
            </a:r>
            <a:r>
              <a:rPr dirty="0"/>
              <a:t>5</a:t>
            </a:r>
            <a:r>
              <a:rPr spc="-35" dirty="0"/>
              <a:t> </a:t>
            </a:r>
            <a:r>
              <a:rPr spc="-5" dirty="0"/>
              <a:t>liderazgo.</a:t>
            </a: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pc="-5" dirty="0"/>
              <a:t>Cláusula</a:t>
            </a:r>
            <a:r>
              <a:rPr spc="-30" dirty="0"/>
              <a:t> </a:t>
            </a:r>
            <a:r>
              <a:rPr dirty="0"/>
              <a:t>6</a:t>
            </a:r>
            <a:r>
              <a:rPr spc="-30" dirty="0"/>
              <a:t> </a:t>
            </a:r>
            <a:r>
              <a:rPr spc="-5" dirty="0"/>
              <a:t>Planeación.</a:t>
            </a: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pc="-5" dirty="0"/>
              <a:t>Cláusula</a:t>
            </a:r>
            <a:r>
              <a:rPr spc="-40" dirty="0"/>
              <a:t> </a:t>
            </a:r>
            <a:r>
              <a:rPr dirty="0"/>
              <a:t>7</a:t>
            </a:r>
            <a:r>
              <a:rPr spc="-35" dirty="0"/>
              <a:t> </a:t>
            </a:r>
            <a:r>
              <a:rPr spc="-5" dirty="0"/>
              <a:t>soporte.</a:t>
            </a: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pc="-5" dirty="0"/>
              <a:t>Cláusula</a:t>
            </a:r>
            <a:r>
              <a:rPr spc="-40" dirty="0"/>
              <a:t> </a:t>
            </a:r>
            <a:r>
              <a:rPr dirty="0"/>
              <a:t>8</a:t>
            </a:r>
            <a:r>
              <a:rPr spc="-35" dirty="0"/>
              <a:t> </a:t>
            </a:r>
            <a:r>
              <a:rPr spc="-5" dirty="0"/>
              <a:t>operación.</a:t>
            </a: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pc="-5" dirty="0"/>
              <a:t>Cláusula</a:t>
            </a:r>
            <a:r>
              <a:rPr spc="-30" dirty="0"/>
              <a:t> </a:t>
            </a:r>
            <a:r>
              <a:rPr dirty="0"/>
              <a:t>9</a:t>
            </a:r>
            <a:r>
              <a:rPr spc="-35" dirty="0"/>
              <a:t> </a:t>
            </a:r>
            <a:r>
              <a:rPr spc="-5" dirty="0"/>
              <a:t>evaluación.</a:t>
            </a:r>
          </a:p>
          <a:p>
            <a:pPr marL="182880" indent="-170815">
              <a:lnSpc>
                <a:spcPct val="100000"/>
              </a:lnSpc>
              <a:buChar char="-"/>
              <a:tabLst>
                <a:tab pos="183515" algn="l"/>
              </a:tabLst>
            </a:pPr>
            <a:r>
              <a:rPr spc="-5" dirty="0"/>
              <a:t>Cláusula</a:t>
            </a:r>
            <a:r>
              <a:rPr spc="-20" dirty="0"/>
              <a:t> </a:t>
            </a:r>
            <a:r>
              <a:rPr spc="-5" dirty="0"/>
              <a:t>10</a:t>
            </a:r>
            <a:r>
              <a:rPr spc="-35" dirty="0"/>
              <a:t> </a:t>
            </a:r>
            <a:r>
              <a:rPr spc="-5" dirty="0"/>
              <a:t>Mejora.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53282" y="4354448"/>
            <a:ext cx="6381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53282" y="4537328"/>
            <a:ext cx="3386454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Definiciones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19011:2018.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Definiciones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conceptos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nuevos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Funciones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responsabilidades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líder 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ts val="1435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Planeación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auditoria.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ts val="1435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Principios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auditoria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roles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auditor,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incluye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53282" y="5631560"/>
            <a:ext cx="1830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basado 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53282" y="5817489"/>
            <a:ext cx="3328670" cy="75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Objetivos,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alcance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criterios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auditoria.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tacto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ial.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ts val="1435"/>
              </a:lnSpc>
              <a:buChar char="-"/>
              <a:tabLst>
                <a:tab pos="240665" algn="l"/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Realización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actividades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auditoria.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ts val="1435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Planeación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auditoría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basado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53282" y="6546342"/>
            <a:ext cx="4616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riesgos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53282" y="6732269"/>
            <a:ext cx="3271520" cy="75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Junta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apertura.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ts val="1435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Informe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ts val="1435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Conclusiones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auditoria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basado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53282" y="7460742"/>
            <a:ext cx="6921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53282" y="7645400"/>
            <a:ext cx="3285490" cy="758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Junta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cierre.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Reporte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auditoria.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Seguimiento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auditoria.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Char char="-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Competencias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SGC.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20" name="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36947" y="2076556"/>
            <a:ext cx="653042" cy="226863"/>
          </a:xfrm>
          <a:prstGeom prst="rect">
            <a:avLst/>
          </a:prstGeom>
        </p:spPr>
      </p:pic>
      <p:sp>
        <p:nvSpPr>
          <p:cNvPr id="21" name="object 21"/>
          <p:cNvSpPr/>
          <p:nvPr/>
        </p:nvSpPr>
        <p:spPr>
          <a:xfrm>
            <a:off x="2708148" y="1993392"/>
            <a:ext cx="0" cy="6400800"/>
          </a:xfrm>
          <a:custGeom>
            <a:avLst/>
            <a:gdLst/>
            <a:ahLst/>
            <a:cxnLst/>
            <a:rect l="l" t="t" r="r" b="b"/>
            <a:pathLst>
              <a:path h="6400800">
                <a:moveTo>
                  <a:pt x="0" y="0"/>
                </a:moveTo>
                <a:lnTo>
                  <a:pt x="0" y="640079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Grupo 21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23" name="CuadroTexto 22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25" name="Flecha derecha 24">
            <a:hlinkClick r:id="rId3" action="ppaction://hlinksldjump"/>
          </p:cNvPr>
          <p:cNvSpPr/>
          <p:nvPr/>
        </p:nvSpPr>
        <p:spPr>
          <a:xfrm flipH="1">
            <a:off x="6465336" y="840422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3077" y="837946"/>
            <a:ext cx="3957320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602615" marR="5080" indent="-59055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ENFOQUE</a:t>
            </a:r>
            <a:r>
              <a:rPr spc="5" dirty="0"/>
              <a:t> </a:t>
            </a:r>
            <a:r>
              <a:rPr spc="-10" dirty="0"/>
              <a:t>DIRECTIVO,</a:t>
            </a:r>
            <a:r>
              <a:rPr spc="15" dirty="0"/>
              <a:t> </a:t>
            </a:r>
            <a:r>
              <a:rPr spc="-10" dirty="0"/>
              <a:t>LIDERAZGO </a:t>
            </a:r>
            <a:r>
              <a:rPr spc="-484" dirty="0"/>
              <a:t> </a:t>
            </a:r>
            <a:r>
              <a:rPr spc="-5" dirty="0"/>
              <a:t>NORMA</a:t>
            </a:r>
            <a:r>
              <a:rPr spc="-10" dirty="0"/>
              <a:t> </a:t>
            </a:r>
            <a:r>
              <a:rPr spc="-5" dirty="0"/>
              <a:t>ISO14001:2015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177542"/>
            <a:ext cx="2199640" cy="2793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Explicación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ejecutiva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la</a:t>
            </a:r>
            <a:r>
              <a:rPr sz="1200" spc="-5" dirty="0">
                <a:latin typeface="Calibri"/>
                <a:cs typeface="Calibri"/>
              </a:rPr>
              <a:t> norma</a:t>
            </a:r>
            <a:endParaRPr sz="1200">
              <a:latin typeface="Calibri"/>
              <a:cs typeface="Calibri"/>
            </a:endParaRPr>
          </a:p>
          <a:p>
            <a:pPr marL="12700" marR="39370">
              <a:lnSpc>
                <a:spcPct val="996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IS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-1</a:t>
            </a:r>
            <a:r>
              <a:rPr sz="1200" spc="5" dirty="0">
                <a:latin typeface="Calibri"/>
                <a:cs typeface="Calibri"/>
              </a:rPr>
              <a:t>4</a:t>
            </a:r>
            <a:r>
              <a:rPr sz="1200" dirty="0">
                <a:latin typeface="Calibri"/>
                <a:cs typeface="Calibri"/>
              </a:rPr>
              <a:t>0</a:t>
            </a:r>
            <a:r>
              <a:rPr sz="1200" spc="-5" dirty="0">
                <a:latin typeface="Calibri"/>
                <a:cs typeface="Calibri"/>
              </a:rPr>
              <a:t>0</a:t>
            </a:r>
            <a:r>
              <a:rPr sz="1200" dirty="0">
                <a:latin typeface="Calibri"/>
                <a:cs typeface="Calibri"/>
              </a:rPr>
              <a:t>1</a:t>
            </a:r>
            <a:r>
              <a:rPr sz="1200" spc="5" dirty="0">
                <a:latin typeface="Calibri"/>
                <a:cs typeface="Calibri"/>
              </a:rPr>
              <a:t>:</a:t>
            </a:r>
            <a:r>
              <a:rPr sz="1200" dirty="0">
                <a:latin typeface="Calibri"/>
                <a:cs typeface="Calibri"/>
              </a:rPr>
              <a:t>2</a:t>
            </a:r>
            <a:r>
              <a:rPr sz="1200" spc="-5" dirty="0">
                <a:latin typeface="Calibri"/>
                <a:cs typeface="Calibri"/>
              </a:rPr>
              <a:t>0</a:t>
            </a:r>
            <a:r>
              <a:rPr sz="1200" dirty="0">
                <a:latin typeface="Calibri"/>
                <a:cs typeface="Calibri"/>
              </a:rPr>
              <a:t>15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ta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direc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;  así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conducción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una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revisión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gerencial.</a:t>
            </a:r>
            <a:endParaRPr sz="1200">
              <a:latin typeface="Calibri"/>
              <a:cs typeface="Calibri"/>
            </a:endParaRPr>
          </a:p>
          <a:p>
            <a:pPr marL="12700" marR="127635">
              <a:lnSpc>
                <a:spcPct val="9960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Definir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estrategias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 que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impacten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positivamente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Alta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organizaciones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50" dirty="0">
                <a:latin typeface="Calibri"/>
                <a:cs typeface="Calibri"/>
              </a:rPr>
              <a:t>4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spc="-5" dirty="0">
                <a:latin typeface="Calibri"/>
                <a:cs typeface="Calibri"/>
              </a:rPr>
              <a:t>hor</a:t>
            </a:r>
            <a:r>
              <a:rPr sz="1350" spc="-10" dirty="0">
                <a:latin typeface="Calibri"/>
                <a:cs typeface="Calibri"/>
              </a:rPr>
              <a:t>a</a:t>
            </a:r>
            <a:r>
              <a:rPr sz="1350" spc="-15" dirty="0">
                <a:latin typeface="Calibri"/>
                <a:cs typeface="Calibri"/>
              </a:rPr>
              <a:t>s</a:t>
            </a:r>
            <a:r>
              <a:rPr sz="1350" dirty="0">
                <a:latin typeface="Calibri"/>
                <a:cs typeface="Calibri"/>
              </a:rPr>
              <a:t>.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54807" y="2501010"/>
            <a:ext cx="3294379" cy="2766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I.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ENFOQUE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PROCESOS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15"/>
              </a:lnSpc>
            </a:pPr>
            <a:r>
              <a:rPr sz="1200" dirty="0">
                <a:latin typeface="Calibri"/>
                <a:cs typeface="Calibri"/>
              </a:rPr>
              <a:t>A.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riesgos.</a:t>
            </a:r>
            <a:endParaRPr sz="1200">
              <a:latin typeface="Calibri"/>
              <a:cs typeface="Calibri"/>
            </a:endParaRPr>
          </a:p>
          <a:p>
            <a:pPr marL="12700" marR="342900">
              <a:lnSpc>
                <a:spcPts val="1440"/>
              </a:lnSpc>
              <a:spcBef>
                <a:spcPts val="40"/>
              </a:spcBef>
              <a:buAutoNum type="romanUcPeriod" startAt="2"/>
              <a:tabLst>
                <a:tab pos="171450" algn="l"/>
              </a:tabLst>
            </a:pPr>
            <a:r>
              <a:rPr sz="1200" b="1" spc="-5" dirty="0">
                <a:latin typeface="Calibri"/>
                <a:cs typeface="Calibri"/>
              </a:rPr>
              <a:t>INTERACCIÓN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DEL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ISO-14001:2015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CON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LOS </a:t>
            </a:r>
            <a:r>
              <a:rPr sz="1200" b="1" spc="-254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PROCESOS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INTERNOS</a:t>
            </a:r>
            <a:endParaRPr sz="1200">
              <a:latin typeface="Calibri"/>
              <a:cs typeface="Calibri"/>
            </a:endParaRPr>
          </a:p>
          <a:p>
            <a:pPr marL="213360" indent="-201295">
              <a:lnSpc>
                <a:spcPts val="1405"/>
              </a:lnSpc>
              <a:buAutoNum type="romanUcPeriod" startAt="2"/>
              <a:tabLst>
                <a:tab pos="213995" algn="l"/>
              </a:tabLst>
            </a:pPr>
            <a:r>
              <a:rPr sz="1200" b="1" spc="-15" dirty="0">
                <a:latin typeface="Calibri"/>
                <a:cs typeface="Calibri"/>
              </a:rPr>
              <a:t>ESTRATEGIAS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spc="-15" dirty="0">
                <a:latin typeface="Calibri"/>
                <a:cs typeface="Calibri"/>
              </a:rPr>
              <a:t>PARA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spc="-15" dirty="0">
                <a:latin typeface="Calibri"/>
                <a:cs typeface="Calibri"/>
              </a:rPr>
              <a:t>ESTABLECER </a:t>
            </a:r>
            <a:r>
              <a:rPr sz="1200" b="1" spc="-10" dirty="0">
                <a:latin typeface="Calibri"/>
                <a:cs typeface="Calibri"/>
              </a:rPr>
              <a:t>Y/0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REVISAR:</a:t>
            </a:r>
            <a:endParaRPr sz="1200">
              <a:latin typeface="Calibri"/>
              <a:cs typeface="Calibri"/>
            </a:endParaRPr>
          </a:p>
          <a:p>
            <a:pPr marL="173990" indent="-161925">
              <a:lnSpc>
                <a:spcPct val="100000"/>
              </a:lnSpc>
              <a:buAutoNum type="alphaUcPeriod"/>
              <a:tabLst>
                <a:tab pos="174625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responsabilidad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autoridad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funcional</a:t>
            </a:r>
            <a:endParaRPr sz="1200">
              <a:latin typeface="Calibri"/>
              <a:cs typeface="Calibri"/>
            </a:endParaRPr>
          </a:p>
          <a:p>
            <a:pPr marL="167640" indent="-155575">
              <a:lnSpc>
                <a:spcPct val="100000"/>
              </a:lnSpc>
              <a:buAutoNum type="alphaUcPeriod"/>
              <a:tabLst>
                <a:tab pos="168275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política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ambientales</a:t>
            </a:r>
            <a:endParaRPr sz="1200">
              <a:latin typeface="Calibri"/>
              <a:cs typeface="Calibri"/>
            </a:endParaRPr>
          </a:p>
          <a:p>
            <a:pPr marL="167640" indent="-155575">
              <a:lnSpc>
                <a:spcPct val="100000"/>
              </a:lnSpc>
              <a:buAutoNum type="alphaUcPeriod"/>
              <a:tabLst>
                <a:tab pos="168275" algn="l"/>
              </a:tabLst>
            </a:pPr>
            <a:r>
              <a:rPr sz="1200" dirty="0">
                <a:latin typeface="Calibri"/>
                <a:cs typeface="Calibri"/>
              </a:rPr>
              <a:t>Alinear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objetivos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negocio</a:t>
            </a:r>
            <a:endParaRPr sz="1200">
              <a:latin typeface="Calibri"/>
              <a:cs typeface="Calibri"/>
            </a:endParaRPr>
          </a:p>
          <a:p>
            <a:pPr marL="177165" indent="-165100">
              <a:lnSpc>
                <a:spcPct val="100000"/>
              </a:lnSpc>
              <a:buAutoNum type="alphaUcPeriod"/>
              <a:tabLst>
                <a:tab pos="177800" algn="l"/>
              </a:tabLst>
            </a:pPr>
            <a:r>
              <a:rPr sz="1200" spc="-5" dirty="0">
                <a:latin typeface="Calibri"/>
                <a:cs typeface="Calibri"/>
              </a:rPr>
              <a:t>Evaluar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productos</a:t>
            </a:r>
            <a:endParaRPr sz="1200">
              <a:latin typeface="Calibri"/>
              <a:cs typeface="Calibri"/>
            </a:endParaRPr>
          </a:p>
          <a:p>
            <a:pPr marL="158750" indent="-146685">
              <a:lnSpc>
                <a:spcPct val="100000"/>
              </a:lnSpc>
              <a:buAutoNum type="alphaUcPeriod"/>
              <a:tabLst>
                <a:tab pos="159385" algn="l"/>
              </a:tabLst>
            </a:pPr>
            <a:r>
              <a:rPr sz="1200" spc="-5" dirty="0">
                <a:latin typeface="Calibri"/>
                <a:cs typeface="Calibri"/>
              </a:rPr>
              <a:t>Evaluar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proveedores</a:t>
            </a:r>
            <a:endParaRPr sz="1200">
              <a:latin typeface="Calibri"/>
              <a:cs typeface="Calibri"/>
            </a:endParaRPr>
          </a:p>
          <a:p>
            <a:pPr marL="12700" marR="137795">
              <a:lnSpc>
                <a:spcPct val="100000"/>
              </a:lnSpc>
              <a:buAutoNum type="alphaUcPeriod"/>
              <a:tabLst>
                <a:tab pos="140970" algn="l"/>
              </a:tabLst>
            </a:pPr>
            <a:r>
              <a:rPr sz="1200" spc="-5" dirty="0">
                <a:latin typeface="Calibri"/>
                <a:cs typeface="Calibri"/>
              </a:rPr>
              <a:t>Revisar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sistema de Ambiental </a:t>
            </a:r>
            <a:r>
              <a:rPr sz="1200" dirty="0">
                <a:latin typeface="Calibri"/>
                <a:cs typeface="Calibri"/>
              </a:rPr>
              <a:t>e </a:t>
            </a:r>
            <a:r>
              <a:rPr sz="1200" spc="-5" dirty="0">
                <a:latin typeface="Calibri"/>
                <a:cs typeface="Calibri"/>
              </a:rPr>
              <a:t>indicadores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Desempeño</a:t>
            </a:r>
            <a:endParaRPr sz="1200">
              <a:latin typeface="Calibri"/>
              <a:cs typeface="Calibri"/>
            </a:endParaRPr>
          </a:p>
          <a:p>
            <a:pPr marL="12700" marR="62230">
              <a:lnSpc>
                <a:spcPts val="1440"/>
              </a:lnSpc>
              <a:spcBef>
                <a:spcPts val="40"/>
              </a:spcBef>
              <a:buAutoNum type="romanUcPeriod" startAt="4"/>
              <a:tabLst>
                <a:tab pos="205104" algn="l"/>
              </a:tabLst>
            </a:pPr>
            <a:r>
              <a:rPr sz="1200" b="1" dirty="0">
                <a:latin typeface="Calibri"/>
                <a:cs typeface="Calibri"/>
              </a:rPr>
              <a:t>COSTOS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CALIDAD</a:t>
            </a:r>
            <a:r>
              <a:rPr sz="1200" b="1" dirty="0">
                <a:latin typeface="Calibri"/>
                <a:cs typeface="Calibri"/>
              </a:rPr>
              <a:t> Y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RETORNO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INVERSIÓN </a:t>
            </a:r>
            <a:r>
              <a:rPr sz="1200" b="1" spc="-254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DEL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SISTEMA DE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CALIDAD</a:t>
            </a:r>
            <a:endParaRPr sz="1200">
              <a:latin typeface="Calibri"/>
              <a:cs typeface="Calibri"/>
            </a:endParaRPr>
          </a:p>
          <a:p>
            <a:pPr marL="165100" indent="-152400">
              <a:lnSpc>
                <a:spcPts val="1415"/>
              </a:lnSpc>
              <a:buAutoNum type="romanUcPeriod" startAt="4"/>
              <a:tabLst>
                <a:tab pos="165100" algn="l"/>
              </a:tabLst>
            </a:pPr>
            <a:r>
              <a:rPr sz="1200" b="1" dirty="0">
                <a:latin typeface="Calibri"/>
                <a:cs typeface="Calibri"/>
              </a:rPr>
              <a:t>SE</a:t>
            </a:r>
            <a:r>
              <a:rPr sz="1200" b="1" spc="-20" dirty="0">
                <a:latin typeface="Calibri"/>
                <a:cs typeface="Calibri"/>
              </a:rPr>
              <a:t>S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10" dirty="0">
                <a:latin typeface="Calibri"/>
                <a:cs typeface="Calibri"/>
              </a:rPr>
              <a:t>Ó</a:t>
            </a:r>
            <a:r>
              <a:rPr sz="1200" b="1" dirty="0">
                <a:latin typeface="Calibri"/>
                <a:cs typeface="Calibri"/>
              </a:rPr>
              <a:t>N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spc="-15" dirty="0">
                <a:latin typeface="Calibri"/>
                <a:cs typeface="Calibri"/>
              </a:rPr>
              <a:t>D</a:t>
            </a:r>
            <a:r>
              <a:rPr sz="1200" b="1" dirty="0">
                <a:latin typeface="Calibri"/>
                <a:cs typeface="Calibri"/>
              </a:rPr>
              <a:t>E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</a:t>
            </a:r>
            <a:r>
              <a:rPr sz="1200" b="1" spc="-10" dirty="0">
                <a:latin typeface="Calibri"/>
                <a:cs typeface="Calibri"/>
              </a:rPr>
              <a:t>R</a:t>
            </a:r>
            <a:r>
              <a:rPr sz="1200" b="1" dirty="0">
                <a:latin typeface="Calibri"/>
                <a:cs typeface="Calibri"/>
              </a:rPr>
              <a:t>E</a:t>
            </a:r>
            <a:r>
              <a:rPr sz="1200" b="1" spc="5" dirty="0">
                <a:latin typeface="Calibri"/>
                <a:cs typeface="Calibri"/>
              </a:rPr>
              <a:t>G</a:t>
            </a:r>
            <a:r>
              <a:rPr sz="1200" b="1" dirty="0">
                <a:latin typeface="Calibri"/>
                <a:cs typeface="Calibri"/>
              </a:rPr>
              <a:t>UN</a:t>
            </a:r>
            <a:r>
              <a:rPr sz="1200" b="1" spc="-10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AS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</a:t>
            </a:r>
            <a:r>
              <a:rPr sz="1200" b="1" dirty="0">
                <a:latin typeface="Calibri"/>
                <a:cs typeface="Calibri"/>
              </a:rPr>
              <a:t>ES</a:t>
            </a:r>
            <a:r>
              <a:rPr sz="1200" b="1" spc="-5" dirty="0">
                <a:latin typeface="Calibri"/>
                <a:cs typeface="Calibri"/>
              </a:rPr>
              <a:t>P</a:t>
            </a:r>
            <a:r>
              <a:rPr sz="1200" b="1" dirty="0">
                <a:latin typeface="Calibri"/>
                <a:cs typeface="Calibri"/>
              </a:rPr>
              <a:t>UE</a:t>
            </a:r>
            <a:r>
              <a:rPr sz="1200" b="1" spc="-5" dirty="0">
                <a:latin typeface="Calibri"/>
                <a:cs typeface="Calibri"/>
              </a:rPr>
              <a:t>S</a:t>
            </a:r>
            <a:r>
              <a:rPr sz="1200" b="1" dirty="0">
                <a:latin typeface="Calibri"/>
                <a:cs typeface="Calibri"/>
              </a:rPr>
              <a:t>TAS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38471" y="2232004"/>
            <a:ext cx="651769" cy="226863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708148" y="2162555"/>
            <a:ext cx="0" cy="4146550"/>
          </a:xfrm>
          <a:custGeom>
            <a:avLst/>
            <a:gdLst/>
            <a:ahLst/>
            <a:cxnLst/>
            <a:rect l="l" t="t" r="r" b="b"/>
            <a:pathLst>
              <a:path h="4146550">
                <a:moveTo>
                  <a:pt x="0" y="0"/>
                </a:moveTo>
                <a:lnTo>
                  <a:pt x="0" y="414655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2400" y="837946"/>
            <a:ext cx="49415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INTERPRETACIÓN</a:t>
            </a:r>
            <a:r>
              <a:rPr spc="10" dirty="0"/>
              <a:t> </a:t>
            </a:r>
            <a:r>
              <a:rPr spc="-5" dirty="0"/>
              <a:t>NORMA</a:t>
            </a:r>
            <a:r>
              <a:rPr spc="5" dirty="0"/>
              <a:t> </a:t>
            </a:r>
            <a:r>
              <a:rPr spc="-5" dirty="0"/>
              <a:t>ISO</a:t>
            </a:r>
            <a:r>
              <a:rPr spc="15" dirty="0"/>
              <a:t> </a:t>
            </a:r>
            <a:r>
              <a:rPr spc="-5" dirty="0"/>
              <a:t>45001:2018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680718"/>
            <a:ext cx="2435860" cy="4229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Objetivos</a:t>
            </a:r>
            <a:endParaRPr sz="1200">
              <a:latin typeface="Calibri"/>
              <a:cs typeface="Calibri"/>
            </a:endParaRPr>
          </a:p>
          <a:p>
            <a:pPr marL="182880" marR="184150" indent="-170815">
              <a:lnSpc>
                <a:spcPts val="1440"/>
              </a:lnSpc>
              <a:spcBef>
                <a:spcPts val="40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oce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tr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tura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uis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os 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nueva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5" dirty="0">
                <a:latin typeface="Calibri"/>
                <a:cs typeface="Calibri"/>
              </a:rPr>
              <a:t> 45001:2018.</a:t>
            </a:r>
            <a:endParaRPr sz="1200">
              <a:latin typeface="Calibri"/>
              <a:cs typeface="Calibri"/>
            </a:endParaRPr>
          </a:p>
          <a:p>
            <a:pPr marL="182880" marR="161925" indent="-170815">
              <a:lnSpc>
                <a:spcPts val="144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Entender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saber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implementar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diferentes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requisitos.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ts val="1385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Estar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disposición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preparar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marL="182880" marR="208279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transición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OHSAS 18001 </a:t>
            </a:r>
            <a:r>
              <a:rPr sz="1200" dirty="0">
                <a:latin typeface="Calibri"/>
                <a:cs typeface="Calibri"/>
              </a:rPr>
              <a:t>a ISO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45001:2018.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ts val="1430"/>
              </a:lnSpc>
              <a:buChar char="•"/>
              <a:tabLst>
                <a:tab pos="122555" algn="l"/>
              </a:tabLst>
            </a:pPr>
            <a:r>
              <a:rPr sz="1200" dirty="0">
                <a:latin typeface="Calibri"/>
                <a:cs typeface="Calibri"/>
              </a:rPr>
              <a:t>Personal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responsable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176530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ocupacional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organizaciones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ts val="1405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Miembros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OHSAS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marL="12700" marR="17145">
              <a:lnSpc>
                <a:spcPct val="996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empresa,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seguridad, </a:t>
            </a:r>
            <a:r>
              <a:rPr sz="1200" dirty="0">
                <a:latin typeface="Calibri"/>
                <a:cs typeface="Calibri"/>
              </a:rPr>
              <a:t> brigadas y en </a:t>
            </a:r>
            <a:r>
              <a:rPr sz="1200" spc="-5" dirty="0">
                <a:latin typeface="Calibri"/>
                <a:cs typeface="Calibri"/>
              </a:rPr>
              <a:t>general todo aquel que </a:t>
            </a:r>
            <a:r>
              <a:rPr sz="1200" dirty="0">
                <a:latin typeface="Calibri"/>
                <a:cs typeface="Calibri"/>
              </a:rPr>
              <a:t> esté </a:t>
            </a:r>
            <a:r>
              <a:rPr sz="1200" spc="-5" dirty="0">
                <a:latin typeface="Calibri"/>
                <a:cs typeface="Calibri"/>
              </a:rPr>
              <a:t>relacionado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 salud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seguridad </a:t>
            </a:r>
            <a:r>
              <a:rPr sz="1200" dirty="0">
                <a:latin typeface="Calibri"/>
                <a:cs typeface="Calibri"/>
              </a:rPr>
              <a:t>organizacional de las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49530">
              <a:lnSpc>
                <a:spcPts val="144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(</a:t>
            </a:r>
            <a:r>
              <a:rPr sz="1200" dirty="0">
                <a:latin typeface="Calibri"/>
                <a:cs typeface="Calibri"/>
              </a:rPr>
              <a:t>Distr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bu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das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  y</a:t>
            </a:r>
            <a:r>
              <a:rPr sz="1200" spc="-5" dirty="0">
                <a:latin typeface="Calibri"/>
                <a:cs typeface="Calibri"/>
              </a:rPr>
              <a:t> 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0882" y="2046478"/>
            <a:ext cx="334137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2570" indent="-230504">
              <a:lnSpc>
                <a:spcPts val="1435"/>
              </a:lnSpc>
              <a:spcBef>
                <a:spcPts val="100"/>
              </a:spcBef>
              <a:buAutoNum type="arabicPeriod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Antecedentes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introducción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</a:t>
            </a:r>
            <a:endParaRPr sz="1200">
              <a:latin typeface="Calibri"/>
              <a:cs typeface="Calibri"/>
            </a:endParaRPr>
          </a:p>
          <a:p>
            <a:pPr marL="242570" indent="-230504">
              <a:lnSpc>
                <a:spcPts val="1435"/>
              </a:lnSpc>
              <a:buAutoNum type="arabicPeriod"/>
              <a:tabLst>
                <a:tab pos="243204" algn="l"/>
              </a:tabLst>
            </a:pP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as</a:t>
            </a:r>
            <a:endParaRPr sz="1200">
              <a:latin typeface="Calibri"/>
              <a:cs typeface="Calibri"/>
            </a:endParaRPr>
          </a:p>
          <a:p>
            <a:pPr marL="242570" indent="-230504">
              <a:lnSpc>
                <a:spcPct val="100000"/>
              </a:lnSpc>
              <a:buAutoNum type="arabicPeriod"/>
              <a:tabLst>
                <a:tab pos="243204" algn="l"/>
              </a:tabLst>
            </a:pPr>
            <a:r>
              <a:rPr sz="1200" spc="-15" dirty="0">
                <a:latin typeface="Calibri"/>
                <a:cs typeface="Calibri"/>
              </a:rPr>
              <a:t>Términos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definiciones</a:t>
            </a:r>
            <a:endParaRPr sz="1200">
              <a:latin typeface="Calibri"/>
              <a:cs typeface="Calibri"/>
            </a:endParaRPr>
          </a:p>
          <a:p>
            <a:pPr marL="242570" indent="-230504">
              <a:lnSpc>
                <a:spcPct val="100000"/>
              </a:lnSpc>
              <a:buAutoNum type="arabicPeriod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tex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rga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zac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ón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ts val="1435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Comprensión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contexto</a:t>
            </a:r>
            <a:endParaRPr sz="1200">
              <a:latin typeface="Calibri"/>
              <a:cs typeface="Calibri"/>
            </a:endParaRPr>
          </a:p>
          <a:p>
            <a:pPr marL="187960" marR="5080" lvl="1">
              <a:lnSpc>
                <a:spcPts val="1440"/>
              </a:lnSpc>
              <a:spcBef>
                <a:spcPts val="45"/>
              </a:spcBef>
              <a:buAutoNum type="arabicPeriod"/>
              <a:tabLst>
                <a:tab pos="417195" algn="l"/>
              </a:tabLst>
            </a:pPr>
            <a:r>
              <a:rPr sz="1200" spc="-5" dirty="0">
                <a:latin typeface="Calibri"/>
                <a:cs typeface="Calibri"/>
              </a:rPr>
              <a:t>Comprensión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necesidades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expectativas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trabajadores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partes</a:t>
            </a:r>
            <a:r>
              <a:rPr sz="1200" spc="-5" dirty="0">
                <a:latin typeface="Calibri"/>
                <a:cs typeface="Calibri"/>
              </a:rPr>
              <a:t> interesadas</a:t>
            </a:r>
            <a:endParaRPr sz="1200">
              <a:latin typeface="Calibri"/>
              <a:cs typeface="Calibri"/>
            </a:endParaRPr>
          </a:p>
          <a:p>
            <a:pPr marL="415290" lvl="1" indent="-229235">
              <a:lnSpc>
                <a:spcPts val="14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Determinación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alcance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SGSST</a:t>
            </a:r>
            <a:endParaRPr sz="1200">
              <a:latin typeface="Calibri"/>
              <a:cs typeface="Calibri"/>
            </a:endParaRPr>
          </a:p>
          <a:p>
            <a:pPr marL="187960" marR="650875" lvl="1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417195" algn="l"/>
              </a:tabLst>
            </a:pP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163195" indent="-151130">
              <a:lnSpc>
                <a:spcPts val="1405"/>
              </a:lnSpc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Liderazgo</a:t>
            </a:r>
            <a:endParaRPr sz="120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Planificación</a:t>
            </a:r>
            <a:endParaRPr sz="120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Apoyo</a:t>
            </a:r>
            <a:endParaRPr sz="120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Operación</a:t>
            </a:r>
            <a:endParaRPr sz="1200">
              <a:latin typeface="Calibri"/>
              <a:cs typeface="Calibri"/>
            </a:endParaRP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</a:t>
            </a:r>
            <a:endParaRPr sz="1200">
              <a:latin typeface="Calibri"/>
              <a:cs typeface="Calibri"/>
            </a:endParaRPr>
          </a:p>
          <a:p>
            <a:pPr marL="242570" indent="-230504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Mejora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45152" y="1773935"/>
            <a:ext cx="632202" cy="219455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921507" y="1656588"/>
            <a:ext cx="0" cy="5400040"/>
          </a:xfrm>
          <a:custGeom>
            <a:avLst/>
            <a:gdLst/>
            <a:ahLst/>
            <a:cxnLst/>
            <a:rect l="l" t="t" r="r" b="b"/>
            <a:pathLst>
              <a:path h="5400040">
                <a:moveTo>
                  <a:pt x="0" y="0"/>
                </a:moveTo>
                <a:lnTo>
                  <a:pt x="0" y="54000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744003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433830" marR="5080" indent="-7366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FORMACIÓN AUDITOR INTERNO </a:t>
            </a:r>
            <a:r>
              <a:rPr spc="-484" dirty="0"/>
              <a:t> </a:t>
            </a:r>
            <a:r>
              <a:rPr spc="-5" dirty="0"/>
              <a:t>ISO45001:2018/ISO19011:2018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022093"/>
            <a:ext cx="2044700" cy="4598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Objetivos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ts val="1435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Comprender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12700" marR="126364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evidencia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típica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encontrarse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" dirty="0">
                <a:latin typeface="Calibri"/>
                <a:cs typeface="Calibri"/>
              </a:rPr>
              <a:t> un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gestión de salud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 </a:t>
            </a:r>
            <a:r>
              <a:rPr sz="1200" dirty="0">
                <a:latin typeface="Calibri"/>
                <a:cs typeface="Calibri"/>
              </a:rPr>
              <a:t>basado en la </a:t>
            </a:r>
            <a:r>
              <a:rPr sz="1200" spc="-5" dirty="0">
                <a:latin typeface="Calibri"/>
                <a:cs typeface="Calibri"/>
              </a:rPr>
              <a:t>norma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45001:2018.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700"/>
              </a:lnSpc>
              <a:spcBef>
                <a:spcPts val="15"/>
              </a:spcBef>
              <a:buChar char="•"/>
              <a:tabLst>
                <a:tab pos="122555" algn="l"/>
              </a:tabLst>
            </a:pPr>
            <a:r>
              <a:rPr sz="1200" dirty="0">
                <a:latin typeface="Calibri"/>
                <a:cs typeface="Calibri"/>
              </a:rPr>
              <a:t>Dar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auditar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gestión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seguridad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manera </a:t>
            </a:r>
            <a:r>
              <a:rPr sz="1200" dirty="0">
                <a:latin typeface="Calibri"/>
                <a:cs typeface="Calibri"/>
              </a:rPr>
              <a:t> efectiva,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dirty="0">
                <a:latin typeface="Calibri"/>
                <a:cs typeface="Calibri"/>
              </a:rPr>
              <a:t>base en 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recomendaciones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 </a:t>
            </a:r>
            <a:r>
              <a:rPr sz="1200" dirty="0">
                <a:latin typeface="Calibri"/>
                <a:cs typeface="Calibri"/>
              </a:rPr>
              <a:t> ISO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19011:2018.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libri"/>
              <a:buChar char="•"/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88265">
              <a:lnSpc>
                <a:spcPts val="1450"/>
              </a:lnSpc>
              <a:spcBef>
                <a:spcPts val="30"/>
              </a:spcBef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pervi</a:t>
            </a:r>
            <a:r>
              <a:rPr sz="1200" spc="-5" dirty="0">
                <a:latin typeface="Calibri"/>
                <a:cs typeface="Calibri"/>
              </a:rPr>
              <a:t>so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es, </a:t>
            </a:r>
            <a:r>
              <a:rPr sz="1200" spc="-5" dirty="0">
                <a:latin typeface="Calibri"/>
                <a:cs typeface="Calibri"/>
              </a:rPr>
              <a:t>j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fes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ntes  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seguridad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ts val="1390"/>
              </a:lnSpc>
              <a:buChar char="•"/>
              <a:tabLst>
                <a:tab pos="122555" algn="l"/>
              </a:tabLst>
            </a:pPr>
            <a:r>
              <a:rPr sz="1200" dirty="0">
                <a:latin typeface="Calibri"/>
                <a:cs typeface="Calibri"/>
              </a:rPr>
              <a:t>Personal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encargado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marL="12700" marR="241935">
              <a:lnSpc>
                <a:spcPts val="1430"/>
              </a:lnSpc>
              <a:spcBef>
                <a:spcPts val="55"/>
              </a:spcBef>
            </a:pPr>
            <a:r>
              <a:rPr sz="1200" dirty="0">
                <a:latin typeface="Calibri"/>
                <a:cs typeface="Calibri"/>
              </a:rPr>
              <a:t>implantación del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gestión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seguridad.</a:t>
            </a:r>
            <a:endParaRPr sz="1200">
              <a:latin typeface="Calibri"/>
              <a:cs typeface="Calibri"/>
            </a:endParaRPr>
          </a:p>
          <a:p>
            <a:pPr marL="12700" marR="396875">
              <a:lnSpc>
                <a:spcPts val="1460"/>
              </a:lnSpc>
              <a:spcBef>
                <a:spcPts val="20"/>
              </a:spcBef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Miembros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24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0882" y="2343657"/>
            <a:ext cx="3572510" cy="6426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1.</a:t>
            </a:r>
            <a:r>
              <a:rPr sz="1200" b="1" spc="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Introducción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norma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45001:2018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ts val="143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45001:2018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ts val="143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q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ma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</a:t>
            </a:r>
            <a:r>
              <a:rPr sz="1200" spc="5" dirty="0">
                <a:latin typeface="Calibri"/>
                <a:cs typeface="Calibri"/>
              </a:rPr>
              <a:t>5</a:t>
            </a:r>
            <a:r>
              <a:rPr sz="1200" dirty="0">
                <a:latin typeface="Calibri"/>
                <a:cs typeface="Calibri"/>
              </a:rPr>
              <a:t>0</a:t>
            </a:r>
            <a:r>
              <a:rPr sz="1200" spc="-5" dirty="0">
                <a:latin typeface="Calibri"/>
                <a:cs typeface="Calibri"/>
              </a:rPr>
              <a:t>0</a:t>
            </a:r>
            <a:r>
              <a:rPr sz="1200" dirty="0">
                <a:latin typeface="Calibri"/>
                <a:cs typeface="Calibri"/>
              </a:rPr>
              <a:t>1</a:t>
            </a:r>
            <a:r>
              <a:rPr sz="1200" spc="5" dirty="0">
                <a:latin typeface="Calibri"/>
                <a:cs typeface="Calibri"/>
              </a:rPr>
              <a:t>:</a:t>
            </a:r>
            <a:r>
              <a:rPr sz="1200" dirty="0">
                <a:latin typeface="Calibri"/>
                <a:cs typeface="Calibri"/>
              </a:rPr>
              <a:t>2</a:t>
            </a:r>
            <a:r>
              <a:rPr sz="1200" spc="-5" dirty="0">
                <a:latin typeface="Calibri"/>
                <a:cs typeface="Calibri"/>
              </a:rPr>
              <a:t>0</a:t>
            </a:r>
            <a:r>
              <a:rPr sz="1200" dirty="0">
                <a:latin typeface="Calibri"/>
                <a:cs typeface="Calibri"/>
              </a:rPr>
              <a:t>18</a:t>
            </a:r>
          </a:p>
          <a:p>
            <a:pPr marL="12700" marR="147320">
              <a:lnSpc>
                <a:spcPts val="1440"/>
              </a:lnSpc>
              <a:spcBef>
                <a:spcPts val="40"/>
              </a:spcBef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Semejanzas entre </a:t>
            </a:r>
            <a:r>
              <a:rPr sz="1200" dirty="0">
                <a:latin typeface="Calibri"/>
                <a:cs typeface="Calibri"/>
              </a:rPr>
              <a:t>ISO </a:t>
            </a:r>
            <a:r>
              <a:rPr sz="1200" spc="-5" dirty="0">
                <a:latin typeface="Calibri"/>
                <a:cs typeface="Calibri"/>
              </a:rPr>
              <a:t>45001:2018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otros sistemas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gestión</a:t>
            </a:r>
          </a:p>
          <a:p>
            <a:pPr marL="94615" indent="-82550">
              <a:lnSpc>
                <a:spcPts val="140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Palabras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clave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interpretación</a:t>
            </a:r>
            <a:endParaRPr sz="1200" dirty="0">
              <a:latin typeface="Calibri"/>
              <a:cs typeface="Calibri"/>
            </a:endParaRPr>
          </a:p>
          <a:p>
            <a:pPr marL="167640" indent="-155575">
              <a:lnSpc>
                <a:spcPct val="100000"/>
              </a:lnSpc>
              <a:buAutoNum type="arabicPeriod" startAt="2"/>
              <a:tabLst>
                <a:tab pos="168275" algn="l"/>
              </a:tabLst>
            </a:pPr>
            <a:r>
              <a:rPr sz="1200" b="1" spc="-5" dirty="0">
                <a:latin typeface="Calibri"/>
                <a:cs typeface="Calibri"/>
              </a:rPr>
              <a:t>Re</a:t>
            </a:r>
            <a:r>
              <a:rPr sz="1200" b="1" dirty="0">
                <a:latin typeface="Calibri"/>
                <a:cs typeface="Calibri"/>
              </a:rPr>
              <a:t>f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n</a:t>
            </a: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spc="5" dirty="0">
                <a:latin typeface="Calibri"/>
                <a:cs typeface="Calibri"/>
              </a:rPr>
              <a:t>i</a:t>
            </a:r>
            <a:r>
              <a:rPr sz="1200" b="1" spc="-5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s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</a:t>
            </a:r>
            <a:r>
              <a:rPr sz="1200" b="1" spc="-10" dirty="0">
                <a:latin typeface="Calibri"/>
                <a:cs typeface="Calibri"/>
              </a:rPr>
              <a:t>o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ma</a:t>
            </a:r>
            <a:r>
              <a:rPr sz="1200" b="1" dirty="0">
                <a:latin typeface="Calibri"/>
                <a:cs typeface="Calibri"/>
              </a:rPr>
              <a:t>t</a:t>
            </a:r>
            <a:r>
              <a:rPr sz="1200" b="1" spc="5" dirty="0">
                <a:latin typeface="Calibri"/>
                <a:cs typeface="Calibri"/>
              </a:rPr>
              <a:t>i</a:t>
            </a:r>
            <a:r>
              <a:rPr sz="1200" b="1" spc="-5" dirty="0">
                <a:latin typeface="Calibri"/>
                <a:cs typeface="Calibri"/>
              </a:rPr>
              <a:t>v</a:t>
            </a:r>
            <a:r>
              <a:rPr sz="1200" b="1" spc="-10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s</a:t>
            </a:r>
            <a:endParaRPr sz="1200" dirty="0">
              <a:latin typeface="Calibri"/>
              <a:cs typeface="Calibri"/>
            </a:endParaRPr>
          </a:p>
          <a:p>
            <a:pPr marL="167640" indent="-155575">
              <a:lnSpc>
                <a:spcPct val="100000"/>
              </a:lnSpc>
              <a:buAutoNum type="arabicPeriod" startAt="2"/>
              <a:tabLst>
                <a:tab pos="168275" algn="l"/>
              </a:tabLst>
            </a:pPr>
            <a:r>
              <a:rPr sz="1200" b="1" spc="-5" dirty="0">
                <a:latin typeface="Calibri"/>
                <a:cs typeface="Calibri"/>
              </a:rPr>
              <a:t>Términos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definiciones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45001:2018</a:t>
            </a:r>
            <a:endParaRPr sz="1200" dirty="0">
              <a:latin typeface="Calibri"/>
              <a:cs typeface="Calibri"/>
            </a:endParaRPr>
          </a:p>
          <a:p>
            <a:pPr marL="167640" indent="-155575">
              <a:lnSpc>
                <a:spcPct val="100000"/>
              </a:lnSpc>
              <a:buAutoNum type="arabicPeriod" startAt="2"/>
              <a:tabLst>
                <a:tab pos="168275" algn="l"/>
              </a:tabLst>
            </a:pPr>
            <a:r>
              <a:rPr sz="1200" b="1" spc="-5" dirty="0">
                <a:latin typeface="Calibri"/>
                <a:cs typeface="Calibri"/>
              </a:rPr>
              <a:t>Contexto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organización en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ISO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45001:2018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ts val="143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Comprensión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contexto</a:t>
            </a:r>
            <a:endParaRPr sz="1200" dirty="0">
              <a:latin typeface="Calibri"/>
              <a:cs typeface="Calibri"/>
            </a:endParaRPr>
          </a:p>
          <a:p>
            <a:pPr marL="12700" marR="163195">
              <a:lnSpc>
                <a:spcPts val="1440"/>
              </a:lnSpc>
              <a:spcBef>
                <a:spcPts val="45"/>
              </a:spcBef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Comprensión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necesidades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expectativas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trabajadores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otras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interesadas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ts val="140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Determinación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alcance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ts val="143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 dirty="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b="1" spc="-5" dirty="0">
                <a:latin typeface="Calibri"/>
                <a:cs typeface="Calibri"/>
              </a:rPr>
              <a:t>5.</a:t>
            </a:r>
            <a:r>
              <a:rPr sz="1200" b="1" spc="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Liderazgo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participación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los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trabajadores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45001:2018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ts val="141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Li</a:t>
            </a:r>
            <a:r>
              <a:rPr sz="1200" dirty="0">
                <a:latin typeface="Calibri"/>
                <a:cs typeface="Calibri"/>
              </a:rPr>
              <a:t>dera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dirty="0">
                <a:latin typeface="Calibri"/>
                <a:cs typeface="Calibri"/>
              </a:rPr>
              <a:t>mp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miso</a:t>
            </a: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Política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Roles,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responsabilidades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autoridad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6.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Planificación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45001:2018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ts val="143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Acciones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abordar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oportunidades</a:t>
            </a:r>
            <a:endParaRPr sz="1200" dirty="0">
              <a:latin typeface="Calibri"/>
              <a:cs typeface="Calibri"/>
            </a:endParaRPr>
          </a:p>
          <a:p>
            <a:pPr marL="12700" marR="156845">
              <a:lnSpc>
                <a:spcPts val="1430"/>
              </a:lnSpc>
              <a:spcBef>
                <a:spcPts val="50"/>
              </a:spcBef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evaluación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oportunidades</a:t>
            </a:r>
            <a:endParaRPr sz="1200" dirty="0">
              <a:latin typeface="Calibri"/>
              <a:cs typeface="Calibri"/>
            </a:endParaRPr>
          </a:p>
          <a:p>
            <a:pPr marL="12700" marR="599440">
              <a:lnSpc>
                <a:spcPts val="1440"/>
              </a:lnSpc>
              <a:spcBef>
                <a:spcPts val="25"/>
              </a:spcBef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Determinación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legales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otros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requisitos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ts val="139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Planificación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Objetivos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Planificación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lograr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objetivos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7.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Apoyo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45001:2018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spcBef>
                <a:spcPts val="5"/>
              </a:spcBef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Recursos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Competencia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ma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</a:t>
            </a: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Comunicación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Información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documentada</a:t>
            </a:r>
            <a:endParaRPr sz="1200" dirty="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spcBef>
                <a:spcPts val="10"/>
              </a:spcBef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documentada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79035" y="2076266"/>
            <a:ext cx="653042" cy="22591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554223" y="1991867"/>
            <a:ext cx="0" cy="6807200"/>
          </a:xfrm>
          <a:custGeom>
            <a:avLst/>
            <a:gdLst/>
            <a:ahLst/>
            <a:cxnLst/>
            <a:rect l="l" t="t" r="r" b="b"/>
            <a:pathLst>
              <a:path h="6807200">
                <a:moveTo>
                  <a:pt x="0" y="0"/>
                </a:moveTo>
                <a:lnTo>
                  <a:pt x="0" y="68072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65336" y="8632990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5920" y="362204"/>
            <a:ext cx="2982595" cy="7526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8.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Operación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45001:2018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Planificación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operacional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Eliminación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reducción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Gestión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cambio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Compras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Preparación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respuesta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ante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emergencias</a:t>
            </a:r>
            <a:endParaRPr sz="1200">
              <a:latin typeface="Calibri"/>
              <a:cs typeface="Calibri"/>
            </a:endParaRPr>
          </a:p>
          <a:p>
            <a:pPr marL="12700" marR="53594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9. Evaluación del desempeño en </a:t>
            </a:r>
            <a:r>
              <a:rPr sz="1200" b="1" dirty="0">
                <a:latin typeface="Calibri"/>
                <a:cs typeface="Calibri"/>
              </a:rPr>
              <a:t>la ISO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45001:2018.</a:t>
            </a:r>
            <a:endParaRPr sz="1200">
              <a:latin typeface="Calibri"/>
              <a:cs typeface="Calibri"/>
            </a:endParaRPr>
          </a:p>
          <a:p>
            <a:pPr marL="12700" marR="147955">
              <a:lnSpc>
                <a:spcPts val="1440"/>
              </a:lnSpc>
              <a:spcBef>
                <a:spcPts val="35"/>
              </a:spcBef>
              <a:buChar char="-"/>
              <a:tabLst>
                <a:tab pos="96520" algn="l"/>
              </a:tabLst>
            </a:pPr>
            <a:r>
              <a:rPr sz="1200" spc="-10" dirty="0">
                <a:latin typeface="Calibri"/>
                <a:cs typeface="Calibri"/>
              </a:rPr>
              <a:t>Seguimiento, </a:t>
            </a:r>
            <a:r>
              <a:rPr sz="1200" spc="-5" dirty="0">
                <a:latin typeface="Calibri"/>
                <a:cs typeface="Calibri"/>
              </a:rPr>
              <a:t>medición, análisis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evaluación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ts val="140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cumplimiento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Auditoría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interna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spcBef>
                <a:spcPts val="5"/>
              </a:spcBef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interna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Revisión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10" dirty="0">
                <a:latin typeface="Calibri"/>
                <a:cs typeface="Calibri"/>
              </a:rPr>
              <a:t>10.</a:t>
            </a:r>
            <a:r>
              <a:rPr sz="1200" b="1" spc="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Mejora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ISO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45001:2018.</a:t>
            </a:r>
            <a:endParaRPr sz="1200">
              <a:latin typeface="Calibri"/>
              <a:cs typeface="Calibri"/>
            </a:endParaRPr>
          </a:p>
          <a:p>
            <a:pPr marL="12700" marR="387985">
              <a:lnSpc>
                <a:spcPts val="1430"/>
              </a:lnSpc>
              <a:spcBef>
                <a:spcPts val="50"/>
              </a:spcBef>
              <a:buChar char="-"/>
              <a:tabLst>
                <a:tab pos="96520" algn="l"/>
              </a:tabLst>
            </a:pPr>
            <a:r>
              <a:rPr sz="1200" spc="-5" dirty="0">
                <a:latin typeface="Calibri"/>
                <a:cs typeface="Calibri"/>
              </a:rPr>
              <a:t>Incidentes,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conformidades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acciones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correctivas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ts val="1410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Mej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</a:t>
            </a:r>
            <a:endParaRPr sz="1200">
              <a:latin typeface="Calibri"/>
              <a:cs typeface="Calibri"/>
            </a:endParaRPr>
          </a:p>
          <a:p>
            <a:pPr marL="12700" marR="137160">
              <a:lnSpc>
                <a:spcPts val="1430"/>
              </a:lnSpc>
              <a:spcBef>
                <a:spcPts val="50"/>
              </a:spcBef>
            </a:pPr>
            <a:r>
              <a:rPr sz="1200" b="1" spc="-10" dirty="0">
                <a:latin typeface="Calibri"/>
                <a:cs typeface="Calibri"/>
              </a:rPr>
              <a:t>11.</a:t>
            </a:r>
            <a:r>
              <a:rPr sz="1200" b="1" spc="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Planeación</a:t>
            </a:r>
            <a:r>
              <a:rPr sz="1200" b="1" dirty="0">
                <a:latin typeface="Calibri"/>
                <a:cs typeface="Calibri"/>
              </a:rPr>
              <a:t> de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auditorías con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base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 </a:t>
            </a:r>
            <a:r>
              <a:rPr sz="1200" b="1" dirty="0">
                <a:latin typeface="Calibri"/>
                <a:cs typeface="Calibri"/>
              </a:rPr>
              <a:t>ISO </a:t>
            </a:r>
            <a:r>
              <a:rPr sz="1200" b="1" spc="-254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19011:2018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ts val="141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criterio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Objetivos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Uso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expertos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técnicos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Auditorías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primera,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segunda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tercera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parte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etapas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Tareas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líder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Contenido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auditoría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latin typeface="Calibri"/>
                <a:cs typeface="Calibri"/>
              </a:rPr>
              <a:t>12.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Reuniones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apertura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Objetivo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reunión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apertura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Enfoque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positivo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reunión 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apertura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Procedimientos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13.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Desarrollo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auditorías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ts val="143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Determinación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factibilidad</a:t>
            </a:r>
            <a:endParaRPr sz="1200">
              <a:latin typeface="Calibri"/>
              <a:cs typeface="Calibri"/>
            </a:endParaRPr>
          </a:p>
          <a:p>
            <a:pPr marL="12700" marR="852805">
              <a:lnSpc>
                <a:spcPts val="1430"/>
              </a:lnSpc>
              <a:spcBef>
                <a:spcPts val="50"/>
              </a:spcBef>
              <a:buChar char="-"/>
              <a:tabLst>
                <a:tab pos="96520" algn="l"/>
              </a:tabLst>
            </a:pPr>
            <a:r>
              <a:rPr sz="1200" dirty="0">
                <a:latin typeface="Calibri"/>
                <a:cs typeface="Calibri"/>
              </a:rPr>
              <a:t>Buenas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conformidades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ts val="1415"/>
              </a:lnSpc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Revisión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instalaciones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buChar char="-"/>
              <a:tabLst>
                <a:tab pos="95250" algn="l"/>
              </a:tabLst>
            </a:pPr>
            <a:r>
              <a:rPr sz="1200" spc="-10" dirty="0">
                <a:latin typeface="Calibri"/>
                <a:cs typeface="Calibri"/>
              </a:rPr>
              <a:t>Té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obt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nf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ma</a:t>
            </a:r>
            <a:r>
              <a:rPr sz="1200" spc="-15" dirty="0">
                <a:latin typeface="Calibri"/>
                <a:cs typeface="Calibri"/>
              </a:rPr>
              <a:t>ci</a:t>
            </a:r>
            <a:r>
              <a:rPr sz="1200" spc="-5" dirty="0">
                <a:latin typeface="Calibri"/>
                <a:cs typeface="Calibri"/>
              </a:rPr>
              <a:t>ón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ct val="100000"/>
              </a:lnSpc>
              <a:spcBef>
                <a:spcPts val="15"/>
              </a:spcBef>
              <a:buChar char="-"/>
              <a:tabLst>
                <a:tab pos="95250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independencia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auditores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7" name="CuadroTexto 6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sp>
        <p:nvSpPr>
          <p:cNvPr id="9" name="Flecha derecha 8">
            <a:hlinkClick r:id="rId3" action="ppaction://hlinksldjump"/>
          </p:cNvPr>
          <p:cNvSpPr/>
          <p:nvPr/>
        </p:nvSpPr>
        <p:spPr>
          <a:xfrm flipH="1">
            <a:off x="6465336" y="7790910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699772E0-53D7-2F40-A678-DD719290385C}"/>
              </a:ext>
            </a:extLst>
          </p:cNvPr>
          <p:cNvGrpSpPr/>
          <p:nvPr/>
        </p:nvGrpSpPr>
        <p:grpSpPr>
          <a:xfrm>
            <a:off x="0" y="7948876"/>
            <a:ext cx="6858000" cy="1209989"/>
            <a:chOff x="0" y="7922343"/>
            <a:chExt cx="6858000" cy="1209989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99B8B6A3-54A3-4F49-81A1-E94434E1A96F}"/>
                </a:ext>
              </a:extLst>
            </p:cNvPr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19DC992E-256E-234D-BADF-CDB39C92A7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9936" y="837946"/>
            <a:ext cx="4744720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919480" marR="5080" indent="-907415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MANEJO Y DISPOSICIÓN DE MATERIALES </a:t>
            </a:r>
            <a:r>
              <a:rPr spc="-484" dirty="0"/>
              <a:t> </a:t>
            </a:r>
            <a:r>
              <a:rPr spc="-5" dirty="0"/>
              <a:t>Y RESIDUOS</a:t>
            </a:r>
            <a:r>
              <a:rPr dirty="0"/>
              <a:t> </a:t>
            </a:r>
            <a:r>
              <a:rPr spc="-5" dirty="0"/>
              <a:t>PELIGROSOS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054097"/>
            <a:ext cx="2743835" cy="3130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62230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Que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conozca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representa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manejo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Materiales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Peligrosos,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previniendo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así</a:t>
            </a:r>
            <a:r>
              <a:rPr sz="1200" spc="-5" dirty="0">
                <a:latin typeface="Calibri"/>
                <a:cs typeface="Calibri"/>
              </a:rPr>
              <a:t> posibles </a:t>
            </a:r>
            <a:r>
              <a:rPr sz="1200" dirty="0">
                <a:latin typeface="Calibri"/>
                <a:cs typeface="Calibri"/>
              </a:rPr>
              <a:t> incidentes y </a:t>
            </a:r>
            <a:r>
              <a:rPr sz="1200" spc="-5" dirty="0">
                <a:latin typeface="Calibri"/>
                <a:cs typeface="Calibri"/>
              </a:rPr>
              <a:t>accidentes, protegiendo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 integridad física </a:t>
            </a:r>
            <a:r>
              <a:rPr sz="1200" dirty="0">
                <a:latin typeface="Calibri"/>
                <a:cs typeface="Calibri"/>
              </a:rPr>
              <a:t>de los </a:t>
            </a:r>
            <a:r>
              <a:rPr sz="1200" spc="-5" dirty="0">
                <a:latin typeface="Calibri"/>
                <a:cs typeface="Calibri"/>
              </a:rPr>
              <a:t>trabajadores, </a:t>
            </a:r>
            <a:r>
              <a:rPr sz="1200" dirty="0">
                <a:latin typeface="Calibri"/>
                <a:cs typeface="Calibri"/>
              </a:rPr>
              <a:t>de las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comunidades,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instalaciones </a:t>
            </a:r>
            <a:r>
              <a:rPr sz="1200" dirty="0">
                <a:latin typeface="Calibri"/>
                <a:cs typeface="Calibri"/>
              </a:rPr>
              <a:t>y el </a:t>
            </a:r>
            <a:r>
              <a:rPr sz="1200" spc="-5" dirty="0">
                <a:latin typeface="Calibri"/>
                <a:cs typeface="Calibri"/>
              </a:rPr>
              <a:t>Medio </a:t>
            </a:r>
            <a:r>
              <a:rPr sz="1200" dirty="0">
                <a:latin typeface="Calibri"/>
                <a:cs typeface="Calibri"/>
              </a:rPr>
              <a:t> Ambiente.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Personas del área de </a:t>
            </a:r>
            <a:r>
              <a:rPr sz="1200" spc="-5" dirty="0">
                <a:latin typeface="Calibri"/>
                <a:cs typeface="Calibri"/>
              </a:rPr>
              <a:t>seguridad laboral,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industrial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minero,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preocupación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5"/>
              </a:lnSpc>
            </a:pPr>
            <a:r>
              <a:rPr sz="1200" dirty="0">
                <a:latin typeface="Calibri"/>
                <a:cs typeface="Calibri"/>
              </a:rPr>
              <a:t>medio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ambiente.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172085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24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27019" y="2418715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I.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Introducción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27019" y="2782951"/>
            <a:ext cx="3115945" cy="5876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358775">
              <a:lnSpc>
                <a:spcPct val="100000"/>
              </a:lnSpc>
              <a:spcBef>
                <a:spcPts val="100"/>
              </a:spcBef>
              <a:buAutoNum type="romanUcPeriod" startAt="2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Importancia 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Reglamento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AutoNum type="romanUcPeriod" startAt="2"/>
            </a:pPr>
            <a:endParaRPr sz="1150">
              <a:latin typeface="Calibri"/>
              <a:cs typeface="Calibri"/>
            </a:endParaRPr>
          </a:p>
          <a:p>
            <a:pPr marL="13970" marR="558800" indent="-1905">
              <a:lnSpc>
                <a:spcPct val="100000"/>
              </a:lnSpc>
              <a:buAutoNum type="romanUcPeriod" startAt="2"/>
              <a:tabLst>
                <a:tab pos="199390" algn="l"/>
              </a:tabLst>
            </a:pPr>
            <a:r>
              <a:rPr sz="1200" spc="-5" dirty="0">
                <a:latin typeface="Calibri"/>
                <a:cs typeface="Calibri"/>
              </a:rPr>
              <a:t>Conceptos generales </a:t>
            </a:r>
            <a:r>
              <a:rPr sz="1200" spc="-10" dirty="0">
                <a:latin typeface="Calibri"/>
                <a:cs typeface="Calibri"/>
              </a:rPr>
              <a:t>sobre </a:t>
            </a:r>
            <a:r>
              <a:rPr sz="1200" spc="-5" dirty="0">
                <a:latin typeface="Calibri"/>
                <a:cs typeface="Calibri"/>
              </a:rPr>
              <a:t>materiales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peligrosos.</a:t>
            </a:r>
            <a:endParaRPr sz="1200">
              <a:latin typeface="Calibri"/>
              <a:cs typeface="Calibri"/>
            </a:endParaRPr>
          </a:p>
          <a:p>
            <a:pPr marL="508000" lvl="1" indent="-151765">
              <a:lnSpc>
                <a:spcPct val="100000"/>
              </a:lnSpc>
              <a:buAutoNum type="arabicPeriod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Materiales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residuos peligrosos</a:t>
            </a:r>
            <a:endParaRPr sz="1200">
              <a:latin typeface="Calibri"/>
              <a:cs typeface="Calibri"/>
            </a:endParaRPr>
          </a:p>
          <a:p>
            <a:pPr marL="508000" lvl="1" indent="-15176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Definiciones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3970" marR="127000" indent="-1905">
              <a:lnSpc>
                <a:spcPct val="100000"/>
              </a:lnSpc>
              <a:buAutoNum type="romanUcPeriod" startAt="2"/>
              <a:tabLst>
                <a:tab pos="196215" algn="l"/>
              </a:tabLst>
            </a:pPr>
            <a:r>
              <a:rPr sz="1200" spc="-5" dirty="0">
                <a:latin typeface="Calibri"/>
                <a:cs typeface="Calibri"/>
              </a:rPr>
              <a:t>Identificación </a:t>
            </a:r>
            <a:r>
              <a:rPr sz="1200" dirty="0">
                <a:latin typeface="Calibri"/>
                <a:cs typeface="Calibri"/>
              </a:rPr>
              <a:t>de los </a:t>
            </a:r>
            <a:r>
              <a:rPr sz="1200" spc="-5" dirty="0">
                <a:latin typeface="Calibri"/>
                <a:cs typeface="Calibri"/>
              </a:rPr>
              <a:t>riesgos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materiales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peligrosos.</a:t>
            </a:r>
            <a:endParaRPr sz="1200">
              <a:latin typeface="Calibri"/>
              <a:cs typeface="Calibri"/>
            </a:endParaRPr>
          </a:p>
          <a:p>
            <a:pPr marL="508000" lvl="1" indent="-151765">
              <a:lnSpc>
                <a:spcPts val="1435"/>
              </a:lnSpc>
              <a:buAutoNum type="arabicPeriod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riesgos.</a:t>
            </a:r>
            <a:endParaRPr sz="1200">
              <a:latin typeface="Calibri"/>
              <a:cs typeface="Calibri"/>
            </a:endParaRPr>
          </a:p>
          <a:p>
            <a:pPr marL="358775" marR="11430" lvl="1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NFPA-704.</a:t>
            </a:r>
            <a:endParaRPr sz="1200">
              <a:latin typeface="Calibri"/>
              <a:cs typeface="Calibri"/>
            </a:endParaRPr>
          </a:p>
          <a:p>
            <a:pPr marL="358775" marR="127000" lvl="1" indent="-1905">
              <a:lnSpc>
                <a:spcPts val="1440"/>
              </a:lnSpc>
              <a:spcBef>
                <a:spcPts val="10"/>
              </a:spcBef>
              <a:buAutoNum type="arabicPeriod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Sistemas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identificación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riesgos </a:t>
            </a:r>
            <a:r>
              <a:rPr sz="1200" dirty="0">
                <a:latin typeface="Calibri"/>
                <a:cs typeface="Calibri"/>
              </a:rPr>
              <a:t>ley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LGEEPA.</a:t>
            </a:r>
            <a:endParaRPr sz="1200">
              <a:latin typeface="Calibri"/>
              <a:cs typeface="Calibri"/>
            </a:endParaRPr>
          </a:p>
          <a:p>
            <a:pPr marL="508000" lvl="1" indent="-149860">
              <a:lnSpc>
                <a:spcPts val="1380"/>
              </a:lnSpc>
              <a:buAutoNum type="arabicPeriod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Placas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departamento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transporte</a:t>
            </a:r>
            <a:r>
              <a:rPr sz="1200" spc="-10" dirty="0">
                <a:latin typeface="Calibri"/>
                <a:cs typeface="Calibri"/>
              </a:rPr>
              <a:t> de</a:t>
            </a:r>
            <a:endParaRPr sz="1200">
              <a:latin typeface="Calibri"/>
              <a:cs typeface="Calibri"/>
            </a:endParaRPr>
          </a:p>
          <a:p>
            <a:pPr marL="35877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Estados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Unidos.</a:t>
            </a:r>
            <a:endParaRPr sz="1200">
              <a:latin typeface="Calibri"/>
              <a:cs typeface="Calibri"/>
            </a:endParaRPr>
          </a:p>
          <a:p>
            <a:pPr marL="508000" lvl="1" indent="-151765">
              <a:lnSpc>
                <a:spcPct val="100000"/>
              </a:lnSpc>
              <a:spcBef>
                <a:spcPts val="30"/>
              </a:spcBef>
              <a:buAutoNum type="arabicPeriod" startAt="5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Etiquetas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paquetes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contenedores.</a:t>
            </a:r>
            <a:endParaRPr sz="1200">
              <a:latin typeface="Calibri"/>
              <a:cs typeface="Calibri"/>
            </a:endParaRPr>
          </a:p>
          <a:p>
            <a:pPr marL="508000" lvl="1" indent="-151765">
              <a:lnSpc>
                <a:spcPct val="100000"/>
              </a:lnSpc>
              <a:spcBef>
                <a:spcPts val="10"/>
              </a:spcBef>
              <a:buAutoNum type="arabicPeriod" startAt="5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Documentos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embarque.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Calibri"/>
              <a:buAutoNum type="arabicPeriod" startAt="5"/>
            </a:pPr>
            <a:endParaRPr sz="1150">
              <a:latin typeface="Calibri"/>
              <a:cs typeface="Calibri"/>
            </a:endParaRPr>
          </a:p>
          <a:p>
            <a:pPr marL="156210" indent="-143510">
              <a:lnSpc>
                <a:spcPts val="1435"/>
              </a:lnSpc>
              <a:buAutoNum type="romanUcPeriod" startAt="2"/>
              <a:tabLst>
                <a:tab pos="156210" algn="l"/>
              </a:tabLst>
            </a:pPr>
            <a:r>
              <a:rPr sz="1200" spc="-5" dirty="0">
                <a:latin typeface="Calibri"/>
                <a:cs typeface="Calibri"/>
              </a:rPr>
              <a:t>Explosivos.</a:t>
            </a:r>
            <a:endParaRPr sz="1200">
              <a:latin typeface="Calibri"/>
              <a:cs typeface="Calibri"/>
            </a:endParaRPr>
          </a:p>
          <a:p>
            <a:pPr marL="506730" lvl="1" indent="-151130">
              <a:lnSpc>
                <a:spcPts val="1435"/>
              </a:lnSpc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Naturaleza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explosivos.</a:t>
            </a:r>
            <a:endParaRPr sz="1200">
              <a:latin typeface="Calibri"/>
              <a:cs typeface="Calibri"/>
            </a:endParaRPr>
          </a:p>
          <a:p>
            <a:pPr marL="506730" lvl="1" indent="-151130">
              <a:lnSpc>
                <a:spcPct val="100000"/>
              </a:lnSpc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explosivos.</a:t>
            </a:r>
            <a:endParaRPr sz="1200">
              <a:latin typeface="Calibri"/>
              <a:cs typeface="Calibri"/>
            </a:endParaRPr>
          </a:p>
          <a:p>
            <a:pPr marL="506730" lvl="1" indent="-151130">
              <a:lnSpc>
                <a:spcPct val="100000"/>
              </a:lnSpc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explosivos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comerciales.</a:t>
            </a:r>
            <a:endParaRPr sz="1200">
              <a:latin typeface="Calibri"/>
              <a:cs typeface="Calibri"/>
            </a:endParaRPr>
          </a:p>
          <a:p>
            <a:pPr marL="506730" lvl="1" indent="-151130">
              <a:lnSpc>
                <a:spcPct val="100000"/>
              </a:lnSpc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Clases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explosivos.</a:t>
            </a:r>
            <a:endParaRPr sz="1200">
              <a:latin typeface="Calibri"/>
              <a:cs typeface="Calibri"/>
            </a:endParaRPr>
          </a:p>
          <a:p>
            <a:pPr marL="506730" lvl="1" indent="-151130">
              <a:lnSpc>
                <a:spcPts val="1435"/>
              </a:lnSpc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Transporte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explosivos.</a:t>
            </a:r>
            <a:endParaRPr sz="1200">
              <a:latin typeface="Calibri"/>
              <a:cs typeface="Calibri"/>
            </a:endParaRPr>
          </a:p>
          <a:p>
            <a:pPr marL="356870" marR="675640" lvl="1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Almacenamiento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explosivos.</a:t>
            </a:r>
            <a:endParaRPr sz="1200">
              <a:latin typeface="Calibri"/>
              <a:cs typeface="Calibri"/>
            </a:endParaRPr>
          </a:p>
          <a:p>
            <a:pPr marL="356870" marR="178435" lvl="1" indent="-1905">
              <a:lnSpc>
                <a:spcPts val="1440"/>
              </a:lnSpc>
              <a:spcBef>
                <a:spcPts val="15"/>
              </a:spcBef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Protección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materiales </a:t>
            </a:r>
            <a:r>
              <a:rPr sz="1200" dirty="0">
                <a:latin typeface="Calibri"/>
                <a:cs typeface="Calibri"/>
              </a:rPr>
              <a:t>explosivos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fuego.</a:t>
            </a:r>
            <a:endParaRPr sz="1200">
              <a:latin typeface="Calibri"/>
              <a:cs typeface="Calibri"/>
            </a:endParaRPr>
          </a:p>
          <a:p>
            <a:pPr marL="506730" lvl="1" indent="-149860">
              <a:lnSpc>
                <a:spcPts val="1380"/>
              </a:lnSpc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Lucha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incendio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explosivos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agentes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voladuras.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8096" y="2147011"/>
            <a:ext cx="630936" cy="218541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3246120" y="2028444"/>
            <a:ext cx="0" cy="6675120"/>
          </a:xfrm>
          <a:custGeom>
            <a:avLst/>
            <a:gdLst/>
            <a:ahLst/>
            <a:cxnLst/>
            <a:rect l="l" t="t" r="r" b="b"/>
            <a:pathLst>
              <a:path h="6675120">
                <a:moveTo>
                  <a:pt x="0" y="0"/>
                </a:moveTo>
                <a:lnTo>
                  <a:pt x="0" y="66751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upo 7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1" name="Flecha derecha 10">
            <a:hlinkClick r:id="rId4" action="ppaction://hlinksldjump"/>
          </p:cNvPr>
          <p:cNvSpPr/>
          <p:nvPr/>
        </p:nvSpPr>
        <p:spPr>
          <a:xfrm flipH="1">
            <a:off x="6465336" y="8659876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208" y="415543"/>
            <a:ext cx="294957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820" indent="-198120">
              <a:lnSpc>
                <a:spcPts val="1435"/>
              </a:lnSpc>
              <a:spcBef>
                <a:spcPts val="100"/>
              </a:spcBef>
              <a:buFont typeface="Calibri"/>
              <a:buAutoNum type="romanUcPeriod" startAt="6"/>
              <a:tabLst>
                <a:tab pos="210820" algn="l"/>
              </a:tabLst>
            </a:pPr>
            <a:r>
              <a:rPr sz="1200" dirty="0">
                <a:latin typeface="Calibri"/>
                <a:cs typeface="Calibri"/>
              </a:rPr>
              <a:t>Gases.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ts val="1435"/>
              </a:lnSpc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Clasificación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gases.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principales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gases.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casos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emergencia.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buAutoNum type="arabicPeriod"/>
              <a:tabLst>
                <a:tab pos="507365" algn="l"/>
              </a:tabLst>
            </a:pPr>
            <a:r>
              <a:rPr sz="1200" dirty="0">
                <a:latin typeface="Calibri"/>
                <a:cs typeface="Calibri"/>
              </a:rPr>
              <a:t>Almacenaje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gases.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Recipientes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gases.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buAutoNum type="arabicPeriod"/>
              <a:tabLst>
                <a:tab pos="507365" algn="l"/>
              </a:tabLst>
            </a:pPr>
            <a:r>
              <a:rPr sz="1200" dirty="0">
                <a:latin typeface="Calibri"/>
                <a:cs typeface="Calibri"/>
              </a:rPr>
              <a:t>As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ect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d.</a:t>
            </a:r>
            <a:endParaRPr sz="1200">
              <a:latin typeface="Calibri"/>
              <a:cs typeface="Calibri"/>
            </a:endParaRPr>
          </a:p>
          <a:p>
            <a:pPr marL="356870" marR="12065" lvl="1">
              <a:lnSpc>
                <a:spcPts val="1450"/>
              </a:lnSpc>
              <a:spcBef>
                <a:spcPts val="40"/>
              </a:spcBef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Operación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monitoreo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gases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(LEL,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CO,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H2S,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O2).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208" y="2243073"/>
            <a:ext cx="2942590" cy="3132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015" indent="-234950">
              <a:lnSpc>
                <a:spcPts val="1435"/>
              </a:lnSpc>
              <a:spcBef>
                <a:spcPts val="100"/>
              </a:spcBef>
              <a:buFont typeface="Calibri"/>
              <a:buAutoNum type="romanUcPeriod" startAt="7"/>
              <a:tabLst>
                <a:tab pos="247650" algn="l"/>
              </a:tabLst>
            </a:pPr>
            <a:r>
              <a:rPr sz="1200" spc="-5" dirty="0">
                <a:latin typeface="Calibri"/>
                <a:cs typeface="Calibri"/>
              </a:rPr>
              <a:t>Líquidos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inflamables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combustibles.</a:t>
            </a:r>
            <a:endParaRPr sz="1200">
              <a:latin typeface="Calibri"/>
              <a:cs typeface="Calibri"/>
            </a:endParaRPr>
          </a:p>
          <a:p>
            <a:pPr marL="356870" marR="190500" lvl="1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Riesgos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líquidos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inflamables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combustibles.</a:t>
            </a:r>
            <a:endParaRPr sz="1200">
              <a:latin typeface="Calibri"/>
              <a:cs typeface="Calibri"/>
            </a:endParaRPr>
          </a:p>
          <a:p>
            <a:pPr marL="356870" marR="5080" lvl="1">
              <a:lnSpc>
                <a:spcPts val="1440"/>
              </a:lnSpc>
              <a:spcBef>
                <a:spcPts val="15"/>
              </a:spcBef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Clasificación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líquidos inflamables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combustibles.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ts val="1385"/>
              </a:lnSpc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Propiedades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físicas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líquidos.</a:t>
            </a:r>
            <a:endParaRPr sz="1200">
              <a:latin typeface="Calibri"/>
              <a:cs typeface="Calibri"/>
            </a:endParaRPr>
          </a:p>
          <a:p>
            <a:pPr marL="356870" marR="341630" lvl="1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Propiedades físicas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líquidos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inflamables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combustibles.</a:t>
            </a:r>
            <a:endParaRPr sz="1200">
              <a:latin typeface="Calibri"/>
              <a:cs typeface="Calibri"/>
            </a:endParaRPr>
          </a:p>
          <a:p>
            <a:pPr marL="356870" marR="28575" lvl="1">
              <a:lnSpc>
                <a:spcPts val="1440"/>
              </a:lnSpc>
              <a:spcBef>
                <a:spcPts val="15"/>
              </a:spcBef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inflamabilidad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líquidos.</a:t>
            </a:r>
            <a:endParaRPr sz="1200">
              <a:latin typeface="Calibri"/>
              <a:cs typeface="Calibri"/>
            </a:endParaRPr>
          </a:p>
          <a:p>
            <a:pPr marL="508000" lvl="1" indent="-151765">
              <a:lnSpc>
                <a:spcPts val="1375"/>
              </a:lnSpc>
              <a:buAutoNum type="arabicPeriod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combustión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endParaRPr sz="1200">
              <a:latin typeface="Calibri"/>
              <a:cs typeface="Calibri"/>
            </a:endParaRPr>
          </a:p>
          <a:p>
            <a:pPr marL="35687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líquidos.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spcBef>
                <a:spcPts val="20"/>
              </a:spcBef>
              <a:buAutoNum type="arabicPeriod" startAt="7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Método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incendios.</a:t>
            </a:r>
            <a:endParaRPr sz="1200">
              <a:latin typeface="Calibri"/>
              <a:cs typeface="Calibri"/>
            </a:endParaRPr>
          </a:p>
          <a:p>
            <a:pPr marL="356870" marR="139700" lvl="1">
              <a:lnSpc>
                <a:spcPct val="100000"/>
              </a:lnSpc>
              <a:buAutoNum type="arabicPeriod" startAt="7"/>
              <a:tabLst>
                <a:tab pos="507365" algn="l"/>
              </a:tabLst>
            </a:pPr>
            <a:r>
              <a:rPr sz="1200" dirty="0">
                <a:latin typeface="Calibri"/>
                <a:cs typeface="Calibri"/>
              </a:rPr>
              <a:t>Almacenaje de </a:t>
            </a:r>
            <a:r>
              <a:rPr sz="1200" spc="-5" dirty="0">
                <a:latin typeface="Calibri"/>
                <a:cs typeface="Calibri"/>
              </a:rPr>
              <a:t>líquidos inflamables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combustibles.</a:t>
            </a:r>
            <a:endParaRPr sz="1200">
              <a:latin typeface="Calibri"/>
              <a:cs typeface="Calibri"/>
            </a:endParaRPr>
          </a:p>
          <a:p>
            <a:pPr marL="356870" marR="132715" lvl="1">
              <a:lnSpc>
                <a:spcPts val="1430"/>
              </a:lnSpc>
              <a:spcBef>
                <a:spcPts val="45"/>
              </a:spcBef>
              <a:buAutoNum type="arabicPeriod" startAt="7"/>
              <a:tabLst>
                <a:tab pos="508634" algn="l"/>
              </a:tabLst>
            </a:pPr>
            <a:r>
              <a:rPr sz="1200" spc="-5" dirty="0">
                <a:latin typeface="Calibri"/>
                <a:cs typeface="Calibri"/>
              </a:rPr>
              <a:t>Manipulación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líquidos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inflamables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combustibles.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4208" y="5537072"/>
            <a:ext cx="2838450" cy="313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955">
              <a:lnSpc>
                <a:spcPts val="1435"/>
              </a:lnSpc>
              <a:spcBef>
                <a:spcPts val="100"/>
              </a:spcBef>
              <a:buFont typeface="Calibri"/>
              <a:buAutoNum type="romanUcPeriod" startAt="8"/>
              <a:tabLst>
                <a:tab pos="287655" algn="l"/>
              </a:tabLst>
            </a:pPr>
            <a:r>
              <a:rPr sz="1200" spc="-5" dirty="0">
                <a:latin typeface="Calibri"/>
                <a:cs typeface="Calibri"/>
              </a:rPr>
              <a:t>Sólidos.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ts val="1435"/>
              </a:lnSpc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Sólidos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inflamables.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Metales.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Calibri"/>
              <a:buAutoNum type="arabicPeriod"/>
            </a:pP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204470" indent="-192405">
              <a:lnSpc>
                <a:spcPts val="1435"/>
              </a:lnSpc>
              <a:buAutoNum type="romanUcPeriod" startAt="8"/>
              <a:tabLst>
                <a:tab pos="205104" algn="l"/>
              </a:tabLst>
            </a:pPr>
            <a:r>
              <a:rPr sz="1200" dirty="0">
                <a:latin typeface="Calibri"/>
                <a:cs typeface="Calibri"/>
              </a:rPr>
              <a:t>Pr</a:t>
            </a:r>
            <a:r>
              <a:rPr sz="1200" spc="-5" dirty="0">
                <a:latin typeface="Calibri"/>
                <a:cs typeface="Calibri"/>
              </a:rPr>
              <a:t>oduc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químicos.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ts val="1430"/>
              </a:lnSpc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Productos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químicos.</a:t>
            </a:r>
            <a:endParaRPr sz="1200">
              <a:latin typeface="Calibri"/>
              <a:cs typeface="Calibri"/>
            </a:endParaRPr>
          </a:p>
          <a:p>
            <a:pPr marL="356870" marR="423545" lvl="1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508634" algn="l"/>
              </a:tabLst>
            </a:pPr>
            <a:r>
              <a:rPr sz="1200" dirty="0">
                <a:latin typeface="Calibri"/>
                <a:cs typeface="Calibri"/>
              </a:rPr>
              <a:t>Almace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ami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du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os  </a:t>
            </a:r>
            <a:r>
              <a:rPr sz="1200" dirty="0">
                <a:latin typeface="Calibri"/>
                <a:cs typeface="Calibri"/>
              </a:rPr>
              <a:t>químicos.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ts val="1415"/>
              </a:lnSpc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Manipulación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productos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químicos.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rte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du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químicos.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Productos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químicos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tóxicos.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buAutoNum type="arabicPeriod"/>
              <a:tabLst>
                <a:tab pos="507365" algn="l"/>
              </a:tabLst>
            </a:pPr>
            <a:r>
              <a:rPr sz="1200" dirty="0">
                <a:latin typeface="Calibri"/>
                <a:cs typeface="Calibri"/>
              </a:rPr>
              <a:t>Pr</a:t>
            </a:r>
            <a:r>
              <a:rPr sz="1200" spc="-5" dirty="0">
                <a:latin typeface="Calibri"/>
                <a:cs typeface="Calibri"/>
              </a:rPr>
              <a:t>oduc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uímicos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ox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buAutoNum type="arabicPeriod"/>
              <a:tabLst>
                <a:tab pos="507365" algn="l"/>
              </a:tabLst>
            </a:pPr>
            <a:r>
              <a:rPr sz="1200" dirty="0">
                <a:latin typeface="Calibri"/>
                <a:cs typeface="Calibri"/>
              </a:rPr>
              <a:t>Pr</a:t>
            </a:r>
            <a:r>
              <a:rPr sz="1200" spc="-5" dirty="0">
                <a:latin typeface="Calibri"/>
                <a:cs typeface="Calibri"/>
              </a:rPr>
              <a:t>oduc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uímicos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nes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les.</a:t>
            </a:r>
            <a:endParaRPr sz="1200">
              <a:latin typeface="Calibri"/>
              <a:cs typeface="Calibri"/>
            </a:endParaRPr>
          </a:p>
          <a:p>
            <a:pPr marL="506730" lvl="1" indent="-150495">
              <a:lnSpc>
                <a:spcPct val="100000"/>
              </a:lnSpc>
              <a:buAutoNum type="arabicPeriod"/>
              <a:tabLst>
                <a:tab pos="507365" algn="l"/>
              </a:tabLst>
            </a:pPr>
            <a:r>
              <a:rPr sz="1200" dirty="0">
                <a:latin typeface="Calibri"/>
                <a:cs typeface="Calibri"/>
              </a:rPr>
              <a:t>Peróxidos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orgánicos.</a:t>
            </a:r>
            <a:endParaRPr sz="1200">
              <a:latin typeface="Calibri"/>
              <a:cs typeface="Calibri"/>
            </a:endParaRPr>
          </a:p>
          <a:p>
            <a:pPr marL="356870" marR="129539" lvl="1">
              <a:lnSpc>
                <a:spcPts val="1450"/>
              </a:lnSpc>
              <a:spcBef>
                <a:spcPts val="40"/>
              </a:spcBef>
              <a:buAutoNum type="arabicPeriod"/>
              <a:tabLst>
                <a:tab pos="507365" algn="l"/>
              </a:tabLst>
            </a:pPr>
            <a:r>
              <a:rPr sz="1200" spc="-5" dirty="0">
                <a:latin typeface="Calibri"/>
                <a:cs typeface="Calibri"/>
              </a:rPr>
              <a:t>Productos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químicos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reaccionan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aire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agua.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54577" y="400304"/>
            <a:ext cx="2363470" cy="943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 startAt="10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Pr</a:t>
            </a:r>
            <a:r>
              <a:rPr sz="1200" spc="-5" dirty="0">
                <a:latin typeface="Calibri"/>
                <a:cs typeface="Calibri"/>
              </a:rPr>
              <a:t>oduc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químicos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osiv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s.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 startAt="10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Materiales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radioactivos.</a:t>
            </a:r>
            <a:endParaRPr sz="1200">
              <a:latin typeface="Calibri"/>
              <a:cs typeface="Calibri"/>
            </a:endParaRPr>
          </a:p>
          <a:p>
            <a:pPr marL="12700" marR="108585">
              <a:lnSpc>
                <a:spcPct val="100000"/>
              </a:lnSpc>
              <a:buAutoNum type="arabicPeriod" startAt="10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Materiales susceptibles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auto-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calentamiento.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5"/>
              </a:spcBef>
              <a:buAutoNum type="arabicPeriod" startAt="10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Productos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químicos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combustibles.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10153" y="1497838"/>
            <a:ext cx="1567180" cy="575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 indent="-152400">
              <a:lnSpc>
                <a:spcPct val="100000"/>
              </a:lnSpc>
              <a:spcBef>
                <a:spcPts val="100"/>
              </a:spcBef>
              <a:buAutoNum type="romanUcPeriod" startAt="10"/>
              <a:tabLst>
                <a:tab pos="165100" algn="l"/>
              </a:tabLst>
            </a:pPr>
            <a:r>
              <a:rPr sz="1200" spc="-5" dirty="0">
                <a:latin typeface="Calibri"/>
                <a:cs typeface="Calibri"/>
              </a:rPr>
              <a:t>Sustancias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infecciosas.</a:t>
            </a:r>
            <a:endParaRPr sz="1200">
              <a:latin typeface="Calibri"/>
              <a:cs typeface="Calibri"/>
            </a:endParaRPr>
          </a:p>
          <a:p>
            <a:pPr marL="506095" lvl="1" indent="-149860">
              <a:lnSpc>
                <a:spcPct val="100000"/>
              </a:lnSpc>
              <a:buAutoNum type="arabicPeriod"/>
              <a:tabLst>
                <a:tab pos="506730" algn="l"/>
              </a:tabLst>
            </a:pPr>
            <a:r>
              <a:rPr sz="1200" dirty="0">
                <a:latin typeface="Calibri"/>
                <a:cs typeface="Calibri"/>
              </a:rPr>
              <a:t>Ántrax.</a:t>
            </a:r>
            <a:endParaRPr sz="1200">
              <a:latin typeface="Calibri"/>
              <a:cs typeface="Calibri"/>
            </a:endParaRPr>
          </a:p>
          <a:p>
            <a:pPr marL="506095" lvl="1" indent="-14986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Botulismo.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0153" y="2229357"/>
            <a:ext cx="2420620" cy="943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4470" indent="-192405">
              <a:lnSpc>
                <a:spcPct val="100000"/>
              </a:lnSpc>
              <a:spcBef>
                <a:spcPts val="100"/>
              </a:spcBef>
              <a:buAutoNum type="romanUcPeriod" startAt="11"/>
              <a:tabLst>
                <a:tab pos="205104" algn="l"/>
              </a:tabLst>
            </a:pPr>
            <a:r>
              <a:rPr sz="1200" spc="-5" dirty="0">
                <a:latin typeface="Calibri"/>
                <a:cs typeface="Calibri"/>
              </a:rPr>
              <a:t>Residuos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peligrosos.</a:t>
            </a:r>
            <a:endParaRPr sz="1200">
              <a:latin typeface="Calibri"/>
              <a:cs typeface="Calibri"/>
            </a:endParaRPr>
          </a:p>
          <a:p>
            <a:pPr marL="506095" lvl="1" indent="-149860">
              <a:lnSpc>
                <a:spcPct val="100000"/>
              </a:lnSpc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Fuentes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residuo.</a:t>
            </a:r>
            <a:endParaRPr sz="1200">
              <a:latin typeface="Calibri"/>
              <a:cs typeface="Calibri"/>
            </a:endParaRPr>
          </a:p>
          <a:p>
            <a:pPr marL="506095" lvl="1" indent="-149860">
              <a:lnSpc>
                <a:spcPct val="100000"/>
              </a:lnSpc>
              <a:buAutoNum type="arabicPeriod"/>
              <a:tabLst>
                <a:tab pos="506730" algn="l"/>
              </a:tabLst>
            </a:pPr>
            <a:r>
              <a:rPr sz="1200" spc="-10" dirty="0">
                <a:latin typeface="Calibri"/>
                <a:cs typeface="Calibri"/>
              </a:rPr>
              <a:t>Características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residuos.</a:t>
            </a:r>
            <a:endParaRPr sz="1200">
              <a:latin typeface="Calibri"/>
              <a:cs typeface="Calibri"/>
            </a:endParaRPr>
          </a:p>
          <a:p>
            <a:pPr marL="506095" lvl="1" indent="-149860">
              <a:lnSpc>
                <a:spcPct val="100000"/>
              </a:lnSpc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Prevención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riesgo.</a:t>
            </a:r>
            <a:endParaRPr sz="1200">
              <a:latin typeface="Calibri"/>
              <a:cs typeface="Calibri"/>
            </a:endParaRPr>
          </a:p>
          <a:p>
            <a:pPr marL="506095" lvl="1" indent="-149860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Residuos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específicos.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10153" y="3325495"/>
            <a:ext cx="2931160" cy="14922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236220">
              <a:lnSpc>
                <a:spcPts val="1430"/>
              </a:lnSpc>
              <a:spcBef>
                <a:spcPts val="155"/>
              </a:spcBef>
              <a:buAutoNum type="romanUcPeriod" startAt="12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Planeación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respuesta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incidentes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peligrosos.</a:t>
            </a:r>
            <a:endParaRPr sz="1200">
              <a:latin typeface="Calibri"/>
              <a:cs typeface="Calibri"/>
            </a:endParaRPr>
          </a:p>
          <a:p>
            <a:pPr marL="506095" lvl="1" indent="-149860">
              <a:lnSpc>
                <a:spcPts val="1410"/>
              </a:lnSpc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Definiciones.</a:t>
            </a:r>
            <a:endParaRPr sz="1200">
              <a:latin typeface="Calibri"/>
              <a:cs typeface="Calibri"/>
            </a:endParaRPr>
          </a:p>
          <a:p>
            <a:pPr marL="356870" marR="5080" lvl="1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506730" algn="l"/>
              </a:tabLst>
            </a:pPr>
            <a:r>
              <a:rPr sz="1200" dirty="0">
                <a:latin typeface="Calibri"/>
                <a:cs typeface="Calibri"/>
              </a:rPr>
              <a:t>Análisis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problemas causados por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peligrosos.</a:t>
            </a:r>
            <a:endParaRPr sz="1200">
              <a:latin typeface="Calibri"/>
              <a:cs typeface="Calibri"/>
            </a:endParaRPr>
          </a:p>
          <a:p>
            <a:pPr marL="506095" lvl="1" indent="-149860">
              <a:lnSpc>
                <a:spcPts val="1405"/>
              </a:lnSpc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Planificación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respuesta.</a:t>
            </a:r>
            <a:endParaRPr sz="1200">
              <a:latin typeface="Calibri"/>
              <a:cs typeface="Calibri"/>
            </a:endParaRPr>
          </a:p>
          <a:p>
            <a:pPr marL="356870" marR="246379" lvl="1">
              <a:lnSpc>
                <a:spcPts val="1450"/>
              </a:lnSpc>
              <a:spcBef>
                <a:spcPts val="40"/>
              </a:spcBef>
              <a:buAutoNum type="arabicPeriod"/>
              <a:tabLst>
                <a:tab pos="506730" algn="l"/>
              </a:tabLst>
            </a:pP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resultados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posibles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ajustes.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10153" y="4971669"/>
            <a:ext cx="911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XIII.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3" name="CuadroTexto 12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sp>
        <p:nvSpPr>
          <p:cNvPr id="15" name="Flecha derecha 14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9163" y="1651241"/>
            <a:ext cx="4970273" cy="15715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86765">
              <a:lnSpc>
                <a:spcPct val="146200"/>
              </a:lnSpc>
              <a:spcBef>
                <a:spcPts val="100"/>
              </a:spcBef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" action="ppaction://hlinksldjump"/>
              </a:rPr>
              <a:t>Relación Sinergia áreas de Calidad y Gestión de Talentos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  <a:hlinkClick r:id="rId3" action="ppaction://hlinksldjump"/>
            </a:endParaRPr>
          </a:p>
          <a:p>
            <a:pPr marL="12700" marR="786765">
              <a:lnSpc>
                <a:spcPct val="146200"/>
              </a:lnSpc>
              <a:spcBef>
                <a:spcPts val="100"/>
              </a:spcBef>
            </a:pPr>
            <a:r>
              <a:rPr lang="es-ES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Certificación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Desarrollo</a:t>
            </a:r>
            <a:r>
              <a:rPr sz="1300" u="sng" spc="4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de</a:t>
            </a:r>
            <a:r>
              <a:rPr sz="130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habilidades</a:t>
            </a:r>
            <a:r>
              <a:rPr sz="1300" u="sng" spc="13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4" action="ppaction://hlinksldjump"/>
              </a:rPr>
              <a:t>gerenciales</a:t>
            </a:r>
            <a:endParaRPr sz="1300" dirty="0">
              <a:latin typeface="Calibri"/>
              <a:cs typeface="Calibri"/>
            </a:endParaRPr>
          </a:p>
          <a:p>
            <a:pPr marL="12700" marR="1616075">
              <a:lnSpc>
                <a:spcPts val="2300"/>
              </a:lnSpc>
              <a:spcBef>
                <a:spcPts val="180"/>
              </a:spcBef>
            </a:pPr>
            <a:r>
              <a:rPr lang="es-ES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Certificación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Desarrollo</a:t>
            </a:r>
            <a:r>
              <a:rPr sz="1300" u="sng" spc="4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de</a:t>
            </a:r>
            <a:r>
              <a:rPr sz="1300" u="sng" spc="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habilidades</a:t>
            </a:r>
            <a:r>
              <a:rPr sz="1300" u="sng" spc="130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 </a:t>
            </a:r>
            <a:r>
              <a:rPr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 action="ppaction://hlinksldjump"/>
              </a:rPr>
              <a:t>directivas </a:t>
            </a:r>
            <a:r>
              <a:rPr sz="1300" spc="-275" dirty="0">
                <a:solidFill>
                  <a:srgbClr val="0461C1"/>
                </a:solidFill>
                <a:latin typeface="Calibri"/>
                <a:cs typeface="Calibri"/>
                <a:hlinkClick r:id="rId5" action="ppaction://hlinksldjump"/>
              </a:rPr>
              <a:t> 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12700" marR="1616075">
              <a:lnSpc>
                <a:spcPts val="2300"/>
              </a:lnSpc>
              <a:spcBef>
                <a:spcPts val="180"/>
              </a:spcBef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 action="ppaction://hlinksldjump"/>
              </a:rPr>
              <a:t>Liderazgo y asertividad con enfoque a resultados</a:t>
            </a:r>
            <a:endParaRPr lang="es-MX" sz="1300" u="sng" spc="-5" dirty="0">
              <a:solidFill>
                <a:srgbClr val="0461C1"/>
              </a:solidFill>
              <a:uFill>
                <a:solidFill>
                  <a:srgbClr val="0461C1"/>
                </a:solidFill>
              </a:uFill>
              <a:latin typeface="Calibri"/>
              <a:cs typeface="Calibri"/>
            </a:endParaRPr>
          </a:p>
          <a:p>
            <a:pPr marL="12700" marR="1616075">
              <a:lnSpc>
                <a:spcPts val="2300"/>
              </a:lnSpc>
              <a:spcBef>
                <a:spcPts val="180"/>
              </a:spcBef>
            </a:pPr>
            <a:r>
              <a:rPr lang="es-MX" sz="1300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7" action="ppaction://hlinksldjump"/>
              </a:rPr>
              <a:t>Resultados bajo presión y manejo del estrés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3345" y="1622388"/>
            <a:ext cx="276860" cy="1600437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lang="es-ES" sz="1300" spc="-5" dirty="0">
                <a:latin typeface="Calibri"/>
                <a:cs typeface="Calibri"/>
              </a:rPr>
              <a:t>95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ES" sz="1300" spc="-5" dirty="0">
                <a:latin typeface="Calibri"/>
                <a:cs typeface="Calibri"/>
              </a:rPr>
              <a:t>96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lang="es-ES" sz="1300" dirty="0">
                <a:latin typeface="Calibri"/>
                <a:cs typeface="Calibri"/>
              </a:rPr>
              <a:t>98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lang="es-ES" sz="1300" spc="-5" dirty="0">
                <a:latin typeface="Calibri"/>
                <a:cs typeface="Calibri"/>
              </a:rPr>
              <a:t>99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s-MX" sz="30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s-ES" sz="1300" spc="-5" dirty="0">
                <a:latin typeface="Calibri"/>
                <a:cs typeface="Calibri"/>
              </a:rPr>
              <a:t>100</a:t>
            </a:r>
            <a:endParaRPr sz="13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2834" y="750532"/>
            <a:ext cx="5935946" cy="307554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6" name="CuadroTexto 5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8" name="Grupo 7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939925" marR="5080" indent="-160274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NORMATIVIDAD</a:t>
            </a:r>
            <a:r>
              <a:rPr dirty="0"/>
              <a:t> </a:t>
            </a:r>
            <a:r>
              <a:rPr spc="-5" dirty="0"/>
              <a:t>Y</a:t>
            </a:r>
            <a:r>
              <a:rPr dirty="0"/>
              <a:t> </a:t>
            </a:r>
            <a:r>
              <a:rPr spc="-5" dirty="0"/>
              <a:t>LEGISLACIÓN</a:t>
            </a:r>
            <a:r>
              <a:rPr spc="10" dirty="0"/>
              <a:t> </a:t>
            </a:r>
            <a:r>
              <a:rPr spc="-5" dirty="0"/>
              <a:t>ACTUALIZADA</a:t>
            </a:r>
            <a:r>
              <a:rPr spc="20" dirty="0"/>
              <a:t> </a:t>
            </a:r>
            <a:r>
              <a:rPr spc="-5" dirty="0"/>
              <a:t>EN </a:t>
            </a:r>
            <a:r>
              <a:rPr spc="-484" dirty="0"/>
              <a:t> </a:t>
            </a:r>
            <a:r>
              <a:rPr spc="-5" dirty="0"/>
              <a:t>SEGURIDAD</a:t>
            </a:r>
            <a:r>
              <a:rPr spc="-10" dirty="0"/>
              <a:t> </a:t>
            </a:r>
            <a:r>
              <a:rPr spc="-5" dirty="0"/>
              <a:t>E</a:t>
            </a:r>
            <a:r>
              <a:rPr spc="5" dirty="0"/>
              <a:t> </a:t>
            </a:r>
            <a:r>
              <a:rPr spc="-5" dirty="0"/>
              <a:t>HIGIENE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715" y="2127250"/>
            <a:ext cx="2461895" cy="470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3175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conocerá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principales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leyes,</a:t>
            </a:r>
            <a:r>
              <a:rPr sz="1200" spc="-5" dirty="0">
                <a:latin typeface="Calibri"/>
                <a:cs typeface="Calibri"/>
              </a:rPr>
              <a:t> normas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reglamentos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endParaRPr sz="1200">
              <a:latin typeface="Calibri"/>
              <a:cs typeface="Calibri"/>
            </a:endParaRPr>
          </a:p>
          <a:p>
            <a:pPr marL="12700" marR="111760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materia de </a:t>
            </a:r>
            <a:r>
              <a:rPr sz="1200" spc="-5" dirty="0">
                <a:latin typeface="Calibri"/>
                <a:cs typeface="Calibri"/>
              </a:rPr>
              <a:t>seguridad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salud laboral </a:t>
            </a:r>
            <a:r>
              <a:rPr sz="1200" dirty="0">
                <a:latin typeface="Calibri"/>
                <a:cs typeface="Calibri"/>
              </a:rPr>
              <a:t> que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deben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" dirty="0">
                <a:latin typeface="Calibri"/>
                <a:cs typeface="Calibri"/>
              </a:rPr>
              <a:t> su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centro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12700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acuerdo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0" dirty="0">
                <a:latin typeface="Calibri"/>
                <a:cs typeface="Calibri"/>
              </a:rPr>
              <a:t>lo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establecido por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Secretaría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Previsión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Social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STPS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enfatizando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nuevos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cambios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realizados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dicha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legislación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normatividad;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igual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 conocerá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sanciones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correspondientes por incumplimiento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cuenta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dicha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dependencia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fomentar</a:t>
            </a:r>
            <a:r>
              <a:rPr sz="1200" dirty="0">
                <a:latin typeface="Calibri"/>
                <a:cs typeface="Calibri"/>
              </a:rPr>
              <a:t> 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cumplimiento.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8255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Personal </a:t>
            </a:r>
            <a:r>
              <a:rPr sz="1200" spc="-5" dirty="0">
                <a:latin typeface="Calibri"/>
                <a:cs typeface="Calibri"/>
              </a:rPr>
              <a:t>encargado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gestión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seguridad,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Representantes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dirección,</a:t>
            </a:r>
            <a:endParaRPr sz="1200">
              <a:latin typeface="Calibri"/>
              <a:cs typeface="Calibri"/>
            </a:endParaRPr>
          </a:p>
          <a:p>
            <a:pPr marL="12700" marR="48895">
              <a:lnSpc>
                <a:spcPct val="1000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Miembros de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comisión de seguridad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higiene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5" dirty="0">
                <a:latin typeface="Calibri"/>
                <a:cs typeface="Calibri"/>
              </a:rPr>
              <a:t> Ho</a:t>
            </a:r>
            <a:r>
              <a:rPr sz="1200" dirty="0">
                <a:latin typeface="Calibri"/>
                <a:cs typeface="Calibri"/>
              </a:rPr>
              <a:t>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04870" y="2493390"/>
            <a:ext cx="3618865" cy="6057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 indent="-14986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Estadísticas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accidentabilidad 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México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2010-2014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estamos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haciendo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respecto?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ct val="100000"/>
              </a:lnSpc>
              <a:buAutoNum type="arabicPeriod"/>
              <a:tabLst>
                <a:tab pos="162560" algn="l"/>
              </a:tabLst>
            </a:pPr>
            <a:r>
              <a:rPr sz="1200" dirty="0">
                <a:latin typeface="Calibri"/>
                <a:cs typeface="Calibri"/>
              </a:rPr>
              <a:t>Marco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legal-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antecedentes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riesgo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ct val="1000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Introducción.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Historia 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Marco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Legal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mundo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ts val="1435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Introducción.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Historia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México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162560" algn="l"/>
              </a:tabLst>
            </a:pPr>
            <a:r>
              <a:rPr sz="1200" dirty="0">
                <a:latin typeface="Calibri"/>
                <a:cs typeface="Calibri"/>
              </a:rPr>
              <a:t>Marco </a:t>
            </a:r>
            <a:r>
              <a:rPr sz="1200" spc="-5" dirty="0">
                <a:latin typeface="Calibri"/>
                <a:cs typeface="Calibri"/>
              </a:rPr>
              <a:t>regulatorio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12700" marR="565150" lvl="1" indent="173355">
              <a:lnSpc>
                <a:spcPts val="1440"/>
              </a:lnSpc>
              <a:buAutoNum type="arabicPeriod"/>
              <a:tabLst>
                <a:tab pos="416559" algn="l"/>
              </a:tabLst>
            </a:pPr>
            <a:r>
              <a:rPr sz="1200" spc="-5" dirty="0">
                <a:latin typeface="Calibri"/>
                <a:cs typeface="Calibri"/>
              </a:rPr>
              <a:t>Constitución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Política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Unidos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Mexicanos</a:t>
            </a:r>
            <a:endParaRPr sz="1200">
              <a:latin typeface="Calibri"/>
              <a:cs typeface="Calibri"/>
            </a:endParaRPr>
          </a:p>
          <a:p>
            <a:pPr marL="414655" lvl="1" indent="-229235">
              <a:lnSpc>
                <a:spcPts val="1400"/>
              </a:lnSpc>
              <a:buAutoNum type="arabicPeriod"/>
              <a:tabLst>
                <a:tab pos="415290" algn="l"/>
              </a:tabLst>
            </a:pPr>
            <a:r>
              <a:rPr sz="1200" spc="-5" dirty="0">
                <a:latin typeface="Calibri"/>
                <a:cs typeface="Calibri"/>
              </a:rPr>
              <a:t>Ley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Federal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endParaRPr sz="1200">
              <a:latin typeface="Calibri"/>
              <a:cs typeface="Calibri"/>
            </a:endParaRPr>
          </a:p>
          <a:p>
            <a:pPr marL="186055" marR="219710" lvl="1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Nuevo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Reglamento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Federal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" dirty="0">
                <a:latin typeface="Calibri"/>
                <a:cs typeface="Calibri"/>
              </a:rPr>
              <a:t> Trabajo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(RFSST)</a:t>
            </a:r>
            <a:endParaRPr sz="1200">
              <a:latin typeface="Calibri"/>
              <a:cs typeface="Calibri"/>
            </a:endParaRPr>
          </a:p>
          <a:p>
            <a:pPr marL="186055" marR="175260" lvl="1">
              <a:lnSpc>
                <a:spcPts val="1440"/>
              </a:lnSpc>
              <a:buAutoNum type="arabicPeriod"/>
              <a:tabLst>
                <a:tab pos="416559" algn="l"/>
              </a:tabLst>
            </a:pPr>
            <a:r>
              <a:rPr sz="1200" dirty="0">
                <a:latin typeface="Calibri"/>
                <a:cs typeface="Calibri"/>
              </a:rPr>
              <a:t>Nuevo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Reglamento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Inspección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Aplicación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Sanciones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ts val="14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NOM-001-STPS-2008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Edificios,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Locales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Instalaciones</a:t>
            </a:r>
            <a:endParaRPr sz="1200">
              <a:latin typeface="Calibri"/>
              <a:cs typeface="Calibri"/>
            </a:endParaRPr>
          </a:p>
          <a:p>
            <a:pPr marL="186055" marR="167640" indent="-173990">
              <a:lnSpc>
                <a:spcPts val="1440"/>
              </a:lnSpc>
              <a:spcBef>
                <a:spcPts val="45"/>
              </a:spcBef>
              <a:buFont typeface="Arial MT"/>
              <a:buChar char="•"/>
              <a:tabLst>
                <a:tab pos="185420" algn="l"/>
              </a:tabLst>
            </a:pPr>
            <a:r>
              <a:rPr sz="1200" spc="-10" dirty="0">
                <a:latin typeface="Calibri"/>
                <a:cs typeface="Calibri"/>
              </a:rPr>
              <a:t>NOM-002-STPS-2010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Protección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contra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incendios</a:t>
            </a:r>
            <a:endParaRPr sz="1200">
              <a:latin typeface="Calibri"/>
              <a:cs typeface="Calibri"/>
            </a:endParaRPr>
          </a:p>
          <a:p>
            <a:pPr marL="186055" marR="481965" indent="-173990">
              <a:lnSpc>
                <a:spcPts val="1440"/>
              </a:lnSpc>
              <a:spcBef>
                <a:spcPts val="10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NOM-004-STPS-1999 Sistemas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Dispositivos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Maquinaria</a:t>
            </a:r>
            <a:endParaRPr sz="1200">
              <a:latin typeface="Calibri"/>
              <a:cs typeface="Calibri"/>
            </a:endParaRPr>
          </a:p>
          <a:p>
            <a:pPr marL="184785" indent="-172720">
              <a:lnSpc>
                <a:spcPts val="1385"/>
              </a:lnSpc>
              <a:buFont typeface="Arial MT"/>
              <a:buChar char="•"/>
              <a:tabLst>
                <a:tab pos="185420" algn="l"/>
              </a:tabLst>
            </a:pPr>
            <a:r>
              <a:rPr sz="1200" spc="-5" dirty="0">
                <a:latin typeface="Calibri"/>
                <a:cs typeface="Calibri"/>
              </a:rPr>
              <a:t>NOM-006-STPS-2014 Manejo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Almacenamiento</a:t>
            </a:r>
            <a:r>
              <a:rPr sz="1200" dirty="0">
                <a:latin typeface="Calibri"/>
                <a:cs typeface="Calibri"/>
              </a:rPr>
              <a:t> de</a:t>
            </a:r>
            <a:endParaRPr sz="1200">
              <a:latin typeface="Calibri"/>
              <a:cs typeface="Calibri"/>
            </a:endParaRPr>
          </a:p>
          <a:p>
            <a:pPr marL="18605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materiales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ct val="100000"/>
              </a:lnSpc>
              <a:spcBef>
                <a:spcPts val="10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NOM-009-STPS-2011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Alturas</a:t>
            </a:r>
            <a:endParaRPr sz="1200">
              <a:latin typeface="Calibri"/>
              <a:cs typeface="Calibri"/>
            </a:endParaRPr>
          </a:p>
          <a:p>
            <a:pPr marL="186055" marR="218440" indent="-173990">
              <a:lnSpc>
                <a:spcPct val="100000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NOM-010-STPS-2014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Químicos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contaminantes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medio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ambiente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laboral</a:t>
            </a:r>
            <a:endParaRPr sz="1200">
              <a:latin typeface="Calibri"/>
              <a:cs typeface="Calibri"/>
            </a:endParaRPr>
          </a:p>
          <a:p>
            <a:pPr marL="182880" indent="-170815">
              <a:lnSpc>
                <a:spcPts val="1435"/>
              </a:lnSpc>
              <a:buFont typeface="Arial MT"/>
              <a:buChar char="•"/>
              <a:tabLst>
                <a:tab pos="183515" algn="l"/>
              </a:tabLst>
            </a:pPr>
            <a:r>
              <a:rPr sz="1200" spc="-5" dirty="0">
                <a:latin typeface="Calibri"/>
                <a:cs typeface="Calibri"/>
              </a:rPr>
              <a:t>NOM-011-STPS-2001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Ruido</a:t>
            </a:r>
            <a:endParaRPr sz="1200">
              <a:latin typeface="Calibri"/>
              <a:cs typeface="Calibri"/>
            </a:endParaRPr>
          </a:p>
          <a:p>
            <a:pPr marL="186055" marR="86360" indent="-173990">
              <a:lnSpc>
                <a:spcPts val="1440"/>
              </a:lnSpc>
              <a:spcBef>
                <a:spcPts val="45"/>
              </a:spcBef>
              <a:buFont typeface="Arial MT"/>
              <a:buChar char="•"/>
              <a:tabLst>
                <a:tab pos="185420" algn="l"/>
              </a:tabLst>
            </a:pPr>
            <a:r>
              <a:rPr sz="1200" spc="-5" dirty="0">
                <a:latin typeface="Calibri"/>
                <a:cs typeface="Calibri"/>
              </a:rPr>
              <a:t>NOM-015-STPS-2001 Condiciones </a:t>
            </a:r>
            <a:r>
              <a:rPr sz="1200" dirty="0">
                <a:latin typeface="Calibri"/>
                <a:cs typeface="Calibri"/>
              </a:rPr>
              <a:t>térmicas </a:t>
            </a:r>
            <a:r>
              <a:rPr sz="1200" spc="-5" dirty="0">
                <a:latin typeface="Calibri"/>
                <a:cs typeface="Calibri"/>
              </a:rPr>
              <a:t>elevadas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abatidas</a:t>
            </a:r>
            <a:endParaRPr sz="1200">
              <a:latin typeface="Calibri"/>
              <a:cs typeface="Calibri"/>
            </a:endParaRPr>
          </a:p>
          <a:p>
            <a:pPr marL="184785" indent="-172720">
              <a:lnSpc>
                <a:spcPts val="1380"/>
              </a:lnSpc>
              <a:buFont typeface="Arial MT"/>
              <a:buChar char="•"/>
              <a:tabLst>
                <a:tab pos="185420" algn="l"/>
              </a:tabLst>
            </a:pPr>
            <a:r>
              <a:rPr sz="1200" spc="-5" dirty="0">
                <a:latin typeface="Calibri"/>
                <a:cs typeface="Calibri"/>
              </a:rPr>
              <a:t>NOM-018-STPS-2015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Armonizado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endParaRPr sz="1200">
              <a:latin typeface="Calibri"/>
              <a:cs typeface="Calibri"/>
            </a:endParaRPr>
          </a:p>
          <a:p>
            <a:pPr marL="152400" marR="30924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Identificación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 </a:t>
            </a:r>
            <a:r>
              <a:rPr sz="1200" dirty="0">
                <a:latin typeface="Calibri"/>
                <a:cs typeface="Calibri"/>
              </a:rPr>
              <a:t>y Riesgos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Sustancias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Químicas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Peligrosas</a:t>
            </a:r>
            <a:endParaRPr sz="1200">
              <a:latin typeface="Calibri"/>
              <a:cs typeface="Calibri"/>
            </a:endParaRPr>
          </a:p>
          <a:p>
            <a:pPr marL="186055" marR="168275" indent="-173990">
              <a:lnSpc>
                <a:spcPct val="99600"/>
              </a:lnSpc>
              <a:spcBef>
                <a:spcPts val="20"/>
              </a:spcBef>
              <a:buFont typeface="Arial MT"/>
              <a:buChar char="•"/>
              <a:tabLst>
                <a:tab pos="185420" algn="l"/>
              </a:tabLst>
            </a:pPr>
            <a:r>
              <a:rPr sz="1200" spc="-5" dirty="0">
                <a:latin typeface="Calibri"/>
                <a:cs typeface="Calibri"/>
              </a:rPr>
              <a:t>Relación de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NOM-018-STPS-2015</a:t>
            </a:r>
            <a:r>
              <a:rPr sz="1200" dirty="0">
                <a:latin typeface="Calibri"/>
                <a:cs typeface="Calibri"/>
              </a:rPr>
              <a:t> y el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Globalmente Armonizado (GHS-Globally Harmonized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System).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30267" y="2220467"/>
            <a:ext cx="632202" cy="219455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825495" y="2103120"/>
            <a:ext cx="0" cy="6492240"/>
          </a:xfrm>
          <a:custGeom>
            <a:avLst/>
            <a:gdLst/>
            <a:ahLst/>
            <a:cxnLst/>
            <a:rect l="l" t="t" r="r" b="b"/>
            <a:pathLst>
              <a:path h="6492240">
                <a:moveTo>
                  <a:pt x="0" y="0"/>
                </a:moveTo>
                <a:lnTo>
                  <a:pt x="0" y="649224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3" action="ppaction://hlinksldjump"/>
          </p:cNvPr>
          <p:cNvSpPr/>
          <p:nvPr/>
        </p:nvSpPr>
        <p:spPr>
          <a:xfrm flipH="1">
            <a:off x="6465336" y="855065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1962911"/>
            <a:ext cx="6242050" cy="5427345"/>
            <a:chOff x="309372" y="1962911"/>
            <a:chExt cx="6242050" cy="5427345"/>
          </a:xfrm>
        </p:grpSpPr>
        <p:sp>
          <p:nvSpPr>
            <p:cNvPr id="3" name="object 3"/>
            <p:cNvSpPr/>
            <p:nvPr/>
          </p:nvSpPr>
          <p:spPr>
            <a:xfrm>
              <a:off x="3313176" y="1962911"/>
              <a:ext cx="0" cy="5425440"/>
            </a:xfrm>
            <a:custGeom>
              <a:avLst/>
              <a:gdLst/>
              <a:ahLst/>
              <a:cxnLst/>
              <a:rect l="l" t="t" r="r" b="b"/>
              <a:pathLst>
                <a:path h="5425440">
                  <a:moveTo>
                    <a:pt x="0" y="0"/>
                  </a:moveTo>
                  <a:lnTo>
                    <a:pt x="0" y="542544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1969261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7370826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10100" y="2088184"/>
              <a:ext cx="633469" cy="22037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561465" marR="5080" indent="-756285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SISTEMAS GLOBALMENTE ARMONIZADOS </a:t>
            </a:r>
            <a:r>
              <a:rPr spc="-484" dirty="0"/>
              <a:t> </a:t>
            </a:r>
            <a:r>
              <a:rPr spc="-5" dirty="0"/>
              <a:t>NORMA</a:t>
            </a:r>
            <a:r>
              <a:rPr spc="-10" dirty="0"/>
              <a:t> </a:t>
            </a:r>
            <a:r>
              <a:rPr dirty="0"/>
              <a:t>NOM</a:t>
            </a:r>
            <a:r>
              <a:rPr spc="-5" dirty="0"/>
              <a:t> 018</a:t>
            </a:r>
            <a:r>
              <a:rPr spc="-10" dirty="0"/>
              <a:t> </a:t>
            </a:r>
            <a:r>
              <a:rPr spc="-5" dirty="0"/>
              <a:t>STPS 2015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1996185"/>
            <a:ext cx="2767965" cy="3682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82880" marR="410209" indent="-170815">
              <a:lnSpc>
                <a:spcPts val="1440"/>
              </a:lnSpc>
              <a:spcBef>
                <a:spcPts val="35"/>
              </a:spcBef>
              <a:buFont typeface="Arial MT"/>
              <a:buChar char="•"/>
              <a:tabLst>
                <a:tab pos="183515" algn="l"/>
              </a:tabLst>
            </a:pPr>
            <a:r>
              <a:rPr sz="1200" dirty="0">
                <a:latin typeface="Calibri"/>
                <a:cs typeface="Calibri"/>
              </a:rPr>
              <a:t>Al </a:t>
            </a:r>
            <a:r>
              <a:rPr sz="1200" spc="-5" dirty="0">
                <a:latin typeface="Calibri"/>
                <a:cs typeface="Calibri"/>
              </a:rPr>
              <a:t>finalizar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curso,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participante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conocerá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endParaRPr sz="1200">
              <a:latin typeface="Calibri"/>
              <a:cs typeface="Calibri"/>
            </a:endParaRPr>
          </a:p>
          <a:p>
            <a:pPr marL="182880" marR="180975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armonizado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endParaRPr sz="1200">
              <a:latin typeface="Calibri"/>
              <a:cs typeface="Calibri"/>
            </a:endParaRPr>
          </a:p>
          <a:p>
            <a:pPr marL="182880" marR="177800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sustancias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químicas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peligrosas,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prevenir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daños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trabajadores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endParaRPr sz="1200">
              <a:latin typeface="Calibri"/>
              <a:cs typeface="Calibri"/>
            </a:endParaRPr>
          </a:p>
          <a:p>
            <a:pPr marL="182880" marR="636270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actúa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casos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emergencia.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  <a:buChar char="•"/>
              <a:tabLst>
                <a:tab pos="122555" algn="l"/>
              </a:tabLst>
            </a:pPr>
            <a:r>
              <a:rPr sz="1200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opera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•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j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es  de 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 </a:t>
            </a:r>
            <a:r>
              <a:rPr sz="1200" spc="-5" dirty="0">
                <a:latin typeface="Calibri"/>
                <a:cs typeface="Calibri"/>
              </a:rPr>
              <a:t>45001:2018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endParaRPr sz="1200">
              <a:latin typeface="Calibri"/>
              <a:cs typeface="Calibri"/>
            </a:endParaRPr>
          </a:p>
          <a:p>
            <a:pPr marL="12700" marR="92075">
              <a:lnSpc>
                <a:spcPts val="1440"/>
              </a:lnSpc>
            </a:pPr>
            <a:r>
              <a:rPr sz="1200" dirty="0">
                <a:latin typeface="Calibri"/>
                <a:cs typeface="Calibri"/>
              </a:rPr>
              <a:t>14001:2015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• </a:t>
            </a:r>
            <a:r>
              <a:rPr sz="1200" spc="-5" dirty="0">
                <a:latin typeface="Calibri"/>
                <a:cs typeface="Calibri"/>
              </a:rPr>
              <a:t>Personal encargado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gestión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•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Miembros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comisión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seguridad </a:t>
            </a:r>
            <a:r>
              <a:rPr sz="1200" dirty="0">
                <a:latin typeface="Calibri"/>
                <a:cs typeface="Calibri"/>
              </a:rPr>
              <a:t>e </a:t>
            </a:r>
            <a:r>
              <a:rPr sz="1200" spc="-5" dirty="0">
                <a:latin typeface="Calibri"/>
                <a:cs typeface="Calibri"/>
              </a:rPr>
              <a:t>higiene </a:t>
            </a:r>
            <a:r>
              <a:rPr sz="1200" dirty="0">
                <a:latin typeface="Calibri"/>
                <a:cs typeface="Calibri"/>
              </a:rPr>
              <a:t>•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Auditores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94328" y="2543683"/>
            <a:ext cx="2984500" cy="4599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26695">
              <a:lnSpc>
                <a:spcPct val="99600"/>
              </a:lnSpc>
              <a:spcBef>
                <a:spcPts val="105"/>
              </a:spcBef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Antecedentes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México.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STPS,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Protección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Civil,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SEMARNAT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Cumplimientos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Origen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NOMs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Mexicanas.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Cumplimiento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Normatividad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Mexicana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Higiene.</a:t>
            </a:r>
            <a:endParaRPr sz="1200">
              <a:latin typeface="Calibri"/>
              <a:cs typeface="Calibri"/>
            </a:endParaRPr>
          </a:p>
          <a:p>
            <a:pPr marL="12700" marR="306705">
              <a:lnSpc>
                <a:spcPts val="143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5.-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Rombo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NFPA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(Diamante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Fuego)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identificación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riesgos.</a:t>
            </a:r>
            <a:endParaRPr sz="1200">
              <a:latin typeface="Calibri"/>
              <a:cs typeface="Calibri"/>
            </a:endParaRPr>
          </a:p>
          <a:p>
            <a:pPr marL="12700" marR="245110">
              <a:lnSpc>
                <a:spcPts val="1440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6.- Como nace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SGA (Sistema Globalmente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Armonizado).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spc="-5" dirty="0">
                <a:latin typeface="Calibri"/>
                <a:cs typeface="Calibri"/>
              </a:rPr>
              <a:t>7.-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Cumplimiento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NOM-018-STPS-2015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(SGA).</a:t>
            </a:r>
            <a:endParaRPr sz="1200">
              <a:latin typeface="Calibri"/>
              <a:cs typeface="Calibri"/>
            </a:endParaRPr>
          </a:p>
          <a:p>
            <a:pPr marL="12700" marR="86995">
              <a:lnSpc>
                <a:spcPts val="1430"/>
              </a:lnSpc>
              <a:spcBef>
                <a:spcPts val="70"/>
              </a:spcBef>
            </a:pPr>
            <a:r>
              <a:rPr sz="1200" spc="-5" dirty="0">
                <a:latin typeface="Calibri"/>
                <a:cs typeface="Calibri"/>
              </a:rPr>
              <a:t>8.-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9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Pictogramas</a:t>
            </a:r>
            <a:r>
              <a:rPr sz="1200" dirty="0">
                <a:latin typeface="Calibri"/>
                <a:cs typeface="Calibri"/>
              </a:rPr>
              <a:t> 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Globalmente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Armonizado.</a:t>
            </a:r>
            <a:endParaRPr sz="1200">
              <a:latin typeface="Calibri"/>
              <a:cs typeface="Calibri"/>
            </a:endParaRPr>
          </a:p>
          <a:p>
            <a:pPr marL="12700" marR="116205">
              <a:lnSpc>
                <a:spcPts val="1440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9.-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Peligros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Físicos,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Salud,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Peligros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Ambientales.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spc="-5" dirty="0">
                <a:latin typeface="Calibri"/>
                <a:cs typeface="Calibri"/>
              </a:rPr>
              <a:t>10.-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FDS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(Fichas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Datos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suplen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5" dirty="0">
                <a:latin typeface="Calibri"/>
                <a:cs typeface="Calibri"/>
              </a:rPr>
              <a:t> HDSM</a:t>
            </a:r>
            <a:endParaRPr sz="1200">
              <a:latin typeface="Calibri"/>
              <a:cs typeface="Calibri"/>
            </a:endParaRPr>
          </a:p>
          <a:p>
            <a:pPr marL="12700" marR="5715">
              <a:lnSpc>
                <a:spcPct val="100000"/>
              </a:lnSpc>
              <a:spcBef>
                <a:spcPts val="15"/>
              </a:spcBef>
            </a:pPr>
            <a:r>
              <a:rPr sz="1200" spc="-5" dirty="0">
                <a:latin typeface="Calibri"/>
                <a:cs typeface="Calibri"/>
              </a:rPr>
              <a:t>11.-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16 puntos nuevos </a:t>
            </a:r>
            <a:r>
              <a:rPr sz="1200" dirty="0">
                <a:latin typeface="Calibri"/>
                <a:cs typeface="Calibri"/>
              </a:rPr>
              <a:t>de las </a:t>
            </a:r>
            <a:r>
              <a:rPr sz="1200" spc="-5" dirty="0">
                <a:latin typeface="Calibri"/>
                <a:cs typeface="Calibri"/>
              </a:rPr>
              <a:t>Hojas de Datos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Seguridad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(FDS)</a:t>
            </a:r>
            <a:endParaRPr sz="1200">
              <a:latin typeface="Calibri"/>
              <a:cs typeface="Calibri"/>
            </a:endParaRPr>
          </a:p>
          <a:p>
            <a:pPr marL="12700" marR="197485">
              <a:lnSpc>
                <a:spcPts val="144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12.-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uso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Guía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Naranja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Respuesta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Emergencias</a:t>
            </a:r>
            <a:endParaRPr sz="1200">
              <a:latin typeface="Calibri"/>
              <a:cs typeface="Calibri"/>
            </a:endParaRPr>
          </a:p>
          <a:p>
            <a:pPr marL="12700" marR="117475">
              <a:lnSpc>
                <a:spcPts val="1440"/>
              </a:lnSpc>
            </a:pPr>
            <a:r>
              <a:rPr sz="1200" spc="-5" dirty="0">
                <a:latin typeface="Calibri"/>
                <a:cs typeface="Calibri"/>
              </a:rPr>
              <a:t>13.-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Visita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almacén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químicos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aplicar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nuevo.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15"/>
              </a:lnSpc>
            </a:pPr>
            <a:r>
              <a:rPr sz="1200" dirty="0">
                <a:latin typeface="Calibri"/>
                <a:cs typeface="Calibri"/>
              </a:rPr>
              <a:t>14-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Procedimiento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derrames.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761018"/>
            <a:ext cx="5867399" cy="848822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30480" algn="just">
              <a:lnSpc>
                <a:spcPct val="101400"/>
              </a:lnSpc>
              <a:spcBef>
                <a:spcPts val="60"/>
              </a:spcBef>
            </a:pPr>
            <a:r>
              <a:rPr sz="1600" b="1" spc="-5" dirty="0">
                <a:latin typeface="Calibri"/>
                <a:cs typeface="Calibri"/>
              </a:rPr>
              <a:t>CONSTITUCIÓN,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INTEGRACIÓN,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ORGANIZACIÓN </a:t>
            </a:r>
            <a:r>
              <a:rPr sz="1600" b="1" spc="-484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Y FUNCIONAMIENTO </a:t>
            </a:r>
            <a:r>
              <a:rPr sz="1600" b="1" dirty="0">
                <a:latin typeface="Calibri"/>
                <a:cs typeface="Calibri"/>
              </a:rPr>
              <a:t>DE</a:t>
            </a:r>
            <a:r>
              <a:rPr sz="1600" b="1" spc="-5" dirty="0">
                <a:latin typeface="Calibri"/>
                <a:cs typeface="Calibri"/>
              </a:rPr>
              <a:t> LAS COMISIONES </a:t>
            </a:r>
            <a:r>
              <a:rPr sz="1600" b="1" spc="-10" dirty="0">
                <a:latin typeface="Calibri"/>
                <a:cs typeface="Calibri"/>
              </a:rPr>
              <a:t>DE</a:t>
            </a:r>
            <a:r>
              <a:rPr lang="es-ES" sz="160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SEGURIDAD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HIGIENE</a:t>
            </a:r>
            <a:r>
              <a:rPr lang="es-ES" sz="1600" b="1" spc="-5" dirty="0">
                <a:latin typeface="Calibri"/>
                <a:cs typeface="Calibri"/>
              </a:rPr>
              <a:t>  </a:t>
            </a:r>
          </a:p>
          <a:p>
            <a:pPr marL="12700" marR="5080" indent="30480" algn="just">
              <a:lnSpc>
                <a:spcPct val="101400"/>
              </a:lnSpc>
              <a:spcBef>
                <a:spcPts val="60"/>
              </a:spcBef>
            </a:pPr>
            <a:r>
              <a:rPr lang="es-ES" b="1" spc="-5" dirty="0">
                <a:latin typeface="Calibri"/>
                <a:cs typeface="Calibri"/>
              </a:rPr>
              <a:t>                       </a:t>
            </a:r>
            <a:r>
              <a:rPr lang="es-ES" sz="2200" b="1" spc="-5" dirty="0">
                <a:latin typeface="Calibri"/>
                <a:cs typeface="Calibri"/>
              </a:rPr>
              <a:t>NOM 019 STPS 2011</a:t>
            </a:r>
            <a:endParaRPr sz="2200" dirty="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8195" y="2472258"/>
          <a:ext cx="6132195" cy="62831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9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2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2364">
                <a:tc>
                  <a:txBody>
                    <a:bodyPr/>
                    <a:lstStyle/>
                    <a:p>
                      <a:pPr marL="127000">
                        <a:lnSpc>
                          <a:spcPts val="1435"/>
                        </a:lnSpc>
                        <a:spcBef>
                          <a:spcPts val="254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Objetivo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97180" marR="247650" indent="-170815">
                        <a:lnSpc>
                          <a:spcPct val="99600"/>
                        </a:lnSpc>
                        <a:buFont typeface="Arial MT"/>
                        <a:buChar char="•"/>
                        <a:tabLst>
                          <a:tab pos="29781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Establecer los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requerimientos para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constitución,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integración, organización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funcionamiento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comisiones</a:t>
                      </a:r>
                      <a:r>
                        <a:rPr sz="1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de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97180" marR="429259">
                        <a:lnSpc>
                          <a:spcPts val="1430"/>
                        </a:lnSpc>
                        <a:spcBef>
                          <a:spcPts val="5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seguridad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higiene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los centros de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trabajo.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47015" indent="-149860">
                        <a:lnSpc>
                          <a:spcPct val="100000"/>
                        </a:lnSpc>
                        <a:buAutoNum type="arabicPeriod"/>
                        <a:tabLst>
                          <a:tab pos="24765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Objetivo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Calibri"/>
                        <a:buAutoNum type="arabicPeriod"/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47015" indent="-149860">
                        <a:lnSpc>
                          <a:spcPct val="100000"/>
                        </a:lnSpc>
                        <a:buAutoNum type="arabicPeriod"/>
                        <a:tabLst>
                          <a:tab pos="247650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Campo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aplicación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8543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Dirigido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a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7000">
                        <a:lnSpc>
                          <a:spcPts val="1435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Coordinadores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y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jefes.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7000" marR="177165">
                        <a:lnSpc>
                          <a:spcPts val="143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Personal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encargado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gestión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salud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seguridad.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7000" marR="162560">
                        <a:lnSpc>
                          <a:spcPts val="1430"/>
                        </a:lnSpc>
                        <a:spcBef>
                          <a:spcPts val="2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Jefes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gerentes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producción</a:t>
                      </a:r>
                      <a:r>
                        <a:rPr sz="12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almacenes.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Representantes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dirección.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7000" marR="400685">
                        <a:lnSpc>
                          <a:spcPts val="144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Miembros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comisión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seguridad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higiene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auditores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internos.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175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47015" indent="-149860">
                        <a:lnSpc>
                          <a:spcPct val="100000"/>
                        </a:lnSpc>
                        <a:spcBef>
                          <a:spcPts val="540"/>
                        </a:spcBef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Referencias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Calibri"/>
                        <a:buAutoNum type="arabicPeriod" startAt="3"/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47015" indent="-149860">
                        <a:lnSpc>
                          <a:spcPct val="100000"/>
                        </a:lnSpc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Definiciones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Calibri"/>
                        <a:buAutoNum type="arabicPeriod" startAt="3"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7015" indent="-149860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Obligaciones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del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patrón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Calibri"/>
                        <a:buAutoNum type="arabicPeriod" startAt="3"/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47015" indent="-149860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Obligaciones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los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trabajadores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ts val="129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7.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Constitución</a:t>
                      </a:r>
                      <a:r>
                        <a:rPr sz="1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integración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comisiones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818">
                <a:tc>
                  <a:txBody>
                    <a:bodyPr/>
                    <a:lstStyle/>
                    <a:p>
                      <a:pPr marL="127000">
                        <a:lnSpc>
                          <a:spcPts val="1250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Duración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7000">
                        <a:lnSpc>
                          <a:spcPts val="143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horas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8.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Organización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comisiones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6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9.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Funcionamiento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comisiones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10.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Capacitación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comisiones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11.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Unidades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verificación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0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790" marR="386080">
                        <a:lnSpc>
                          <a:spcPts val="143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12.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Procedimiento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evaluación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conformidad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13.</a:t>
                      </a:r>
                      <a:r>
                        <a:rPr sz="12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Vigilancia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14.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Bibliografía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7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15.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Concordancia con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normas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internacionales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29911" y="2584704"/>
            <a:ext cx="629669" cy="219456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6" name="CuadroTexto 5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8" name="Flecha derecha 7">
            <a:hlinkClick r:id="rId3" action="ppaction://hlinksldjump"/>
          </p:cNvPr>
          <p:cNvSpPr/>
          <p:nvPr/>
        </p:nvSpPr>
        <p:spPr>
          <a:xfrm flipH="1">
            <a:off x="6475275" y="857703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2202179"/>
            <a:ext cx="6242050" cy="5969635"/>
            <a:chOff x="309372" y="2202179"/>
            <a:chExt cx="6242050" cy="5969635"/>
          </a:xfrm>
        </p:grpSpPr>
        <p:sp>
          <p:nvSpPr>
            <p:cNvPr id="3" name="object 3"/>
            <p:cNvSpPr/>
            <p:nvPr/>
          </p:nvSpPr>
          <p:spPr>
            <a:xfrm>
              <a:off x="2386583" y="2202179"/>
              <a:ext cx="0" cy="5969000"/>
            </a:xfrm>
            <a:custGeom>
              <a:avLst/>
              <a:gdLst/>
              <a:ahLst/>
              <a:cxnLst/>
              <a:rect l="l" t="t" r="r" b="b"/>
              <a:pathLst>
                <a:path h="5969000">
                  <a:moveTo>
                    <a:pt x="0" y="0"/>
                  </a:moveTo>
                  <a:lnTo>
                    <a:pt x="0" y="59690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2208529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8152638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46804" y="2327452"/>
              <a:ext cx="633469" cy="22037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51560" marR="5080" indent="-87503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FACTORES</a:t>
            </a:r>
            <a:r>
              <a:rPr dirty="0"/>
              <a:t> </a:t>
            </a:r>
            <a:r>
              <a:rPr spc="-5" dirty="0"/>
              <a:t>DE</a:t>
            </a:r>
            <a:r>
              <a:rPr spc="-10" dirty="0"/>
              <a:t> </a:t>
            </a:r>
            <a:r>
              <a:rPr spc="-5" dirty="0"/>
              <a:t>RIESGO</a:t>
            </a:r>
            <a:r>
              <a:rPr dirty="0"/>
              <a:t> </a:t>
            </a:r>
            <a:r>
              <a:rPr spc="-5" dirty="0"/>
              <a:t>PSICOSOCIAL</a:t>
            </a:r>
            <a:r>
              <a:rPr spc="-10" dirty="0"/>
              <a:t> EN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-10" dirty="0"/>
              <a:t> </a:t>
            </a:r>
            <a:r>
              <a:rPr spc="-5" dirty="0"/>
              <a:t>TRABAJO</a:t>
            </a:r>
            <a:r>
              <a:rPr spc="40" dirty="0"/>
              <a:t> </a:t>
            </a:r>
            <a:r>
              <a:rPr spc="-5" dirty="0"/>
              <a:t>– </a:t>
            </a:r>
            <a:r>
              <a:rPr spc="-480" dirty="0"/>
              <a:t> </a:t>
            </a:r>
            <a:r>
              <a:rPr spc="-5" dirty="0"/>
              <a:t>IDENTIFICACIÓN NOM-035-STPS-2017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2235454"/>
            <a:ext cx="1647189" cy="1116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finalizar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curso, </a:t>
            </a:r>
            <a:r>
              <a:rPr sz="1200" dirty="0">
                <a:latin typeface="Calibri"/>
                <a:cs typeface="Calibri"/>
              </a:rPr>
              <a:t>el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4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participante conocerá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 requisitos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NOM-035-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STPS-2017 identificación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4208" y="3514471"/>
            <a:ext cx="1872614" cy="935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</a:pPr>
            <a:r>
              <a:rPr sz="1200" dirty="0">
                <a:latin typeface="Calibri"/>
                <a:cs typeface="Calibri"/>
              </a:rPr>
              <a:t>Re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ursos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uma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os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</a:t>
            </a:r>
            <a:r>
              <a:rPr sz="1200" spc="-10" dirty="0">
                <a:latin typeface="Calibri"/>
                <a:cs typeface="Calibri"/>
              </a:rPr>
              <a:t>re</a:t>
            </a:r>
            <a:r>
              <a:rPr sz="1200" dirty="0">
                <a:latin typeface="Calibri"/>
                <a:cs typeface="Calibri"/>
              </a:rPr>
              <a:t>ntes,  </a:t>
            </a:r>
            <a:r>
              <a:rPr sz="1200" spc="-5" dirty="0">
                <a:latin typeface="Calibri"/>
                <a:cs typeface="Calibri"/>
              </a:rPr>
              <a:t>Supervisores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 interesado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1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tema.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4208" y="4612004"/>
            <a:ext cx="597535" cy="393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</a:t>
            </a:r>
            <a:r>
              <a:rPr sz="1200" b="1" dirty="0">
                <a:latin typeface="Calibri"/>
                <a:cs typeface="Calibri"/>
              </a:rPr>
              <a:t>ur</a:t>
            </a:r>
            <a:r>
              <a:rPr sz="1200" b="1" spc="-5" dirty="0">
                <a:latin typeface="Calibri"/>
                <a:cs typeface="Calibri"/>
              </a:rPr>
              <a:t>ac</a:t>
            </a:r>
            <a:r>
              <a:rPr sz="1200" b="1" spc="5" dirty="0">
                <a:latin typeface="Calibri"/>
                <a:cs typeface="Calibri"/>
              </a:rPr>
              <a:t>i</a:t>
            </a:r>
            <a:r>
              <a:rPr sz="1200" b="1" spc="-10" dirty="0">
                <a:latin typeface="Calibri"/>
                <a:cs typeface="Calibri"/>
              </a:rPr>
              <a:t>ó</a:t>
            </a:r>
            <a:r>
              <a:rPr sz="1200" b="1" dirty="0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67482" y="2781427"/>
            <a:ext cx="37306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1.-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Antecedentes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los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Factores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Psicosociales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en </a:t>
            </a:r>
            <a:r>
              <a:rPr sz="1200" b="1" spc="-5" dirty="0">
                <a:latin typeface="Calibri"/>
                <a:cs typeface="Calibri"/>
              </a:rPr>
              <a:t>el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ámbito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Laboral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 </a:t>
            </a:r>
            <a:r>
              <a:rPr sz="1200" b="1" spc="-5" dirty="0">
                <a:latin typeface="Calibri"/>
                <a:cs typeface="Calibri"/>
              </a:rPr>
              <a:t>Escolar.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67482" y="3330066"/>
            <a:ext cx="3684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2.-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Factores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Psicosociales:,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Discriminación,</a:t>
            </a:r>
            <a:r>
              <a:rPr sz="1200" b="1" spc="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Racismo, 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Preferencias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Sexuales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Distintas,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Capacidades Diferentes, 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Genero.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Religión,</a:t>
            </a:r>
            <a:r>
              <a:rPr sz="1200" b="1" spc="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Diversidad,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Factores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Fisicos,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Cuturales.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67482" y="4061586"/>
            <a:ext cx="341820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3.-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Violencia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el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lugar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trabajo,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Ambiente Laboral.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67482" y="4427601"/>
            <a:ext cx="33864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4.- </a:t>
            </a:r>
            <a:r>
              <a:rPr sz="1200" b="1" spc="-5" dirty="0">
                <a:latin typeface="Calibri"/>
                <a:cs typeface="Calibri"/>
              </a:rPr>
              <a:t>Verificación</a:t>
            </a:r>
            <a:r>
              <a:rPr sz="1200" b="1" dirty="0">
                <a:latin typeface="Calibri"/>
                <a:cs typeface="Calibri"/>
              </a:rPr>
              <a:t> y</a:t>
            </a:r>
            <a:r>
              <a:rPr sz="1200" b="1" spc="-5" dirty="0">
                <a:latin typeface="Calibri"/>
                <a:cs typeface="Calibri"/>
              </a:rPr>
              <a:t> Alcance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NOM-035-STPS-2017.-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67482" y="4793360"/>
            <a:ext cx="24853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5.-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Obligaciones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del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Patron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(Nom-035).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65958" y="5160645"/>
            <a:ext cx="3958590" cy="2950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6.-</a:t>
            </a:r>
            <a:r>
              <a:rPr sz="1200" b="1" spc="-5" dirty="0">
                <a:latin typeface="Calibri"/>
                <a:cs typeface="Calibri"/>
              </a:rPr>
              <a:t> Obligaciones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los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Trabajadores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(Nom-035)</a:t>
            </a:r>
            <a:endParaRPr sz="1200">
              <a:latin typeface="Calibri"/>
              <a:cs typeface="Calibri"/>
            </a:endParaRPr>
          </a:p>
          <a:p>
            <a:pPr marL="13970" marR="5080">
              <a:lnSpc>
                <a:spcPts val="2890"/>
              </a:lnSpc>
              <a:spcBef>
                <a:spcPts val="300"/>
              </a:spcBef>
            </a:pPr>
            <a:r>
              <a:rPr sz="1200" b="1" dirty="0">
                <a:latin typeface="Calibri"/>
                <a:cs typeface="Calibri"/>
              </a:rPr>
              <a:t>7.- </a:t>
            </a:r>
            <a:r>
              <a:rPr sz="1200" b="1" spc="-5" dirty="0">
                <a:latin typeface="Calibri"/>
                <a:cs typeface="Calibri"/>
              </a:rPr>
              <a:t>Identificación Análisis </a:t>
            </a:r>
            <a:r>
              <a:rPr sz="1200" b="1" dirty="0">
                <a:latin typeface="Calibri"/>
                <a:cs typeface="Calibri"/>
              </a:rPr>
              <a:t>de </a:t>
            </a:r>
            <a:r>
              <a:rPr sz="1200" b="1" spc="-5" dirty="0">
                <a:latin typeface="Calibri"/>
                <a:cs typeface="Calibri"/>
              </a:rPr>
              <a:t>los Factores </a:t>
            </a:r>
            <a:r>
              <a:rPr sz="1200" b="1" dirty="0">
                <a:latin typeface="Calibri"/>
                <a:cs typeface="Calibri"/>
              </a:rPr>
              <a:t>de </a:t>
            </a:r>
            <a:r>
              <a:rPr sz="1200" b="1" spc="-5" dirty="0">
                <a:latin typeface="Calibri"/>
                <a:cs typeface="Calibri"/>
              </a:rPr>
              <a:t>Riesgo Psicosocial.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8.-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Evaluación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del Entorno Organizacional.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00">
              <a:latin typeface="Calibri"/>
              <a:cs typeface="Calibri"/>
            </a:endParaRPr>
          </a:p>
          <a:p>
            <a:pPr marL="13970" marR="525780">
              <a:lnSpc>
                <a:spcPts val="1430"/>
              </a:lnSpc>
            </a:pPr>
            <a:r>
              <a:rPr sz="1200" b="1" dirty="0">
                <a:latin typeface="Calibri"/>
                <a:cs typeface="Calibri"/>
              </a:rPr>
              <a:t>9.- </a:t>
            </a:r>
            <a:r>
              <a:rPr sz="1200" b="1" spc="-5" dirty="0">
                <a:latin typeface="Calibri"/>
                <a:cs typeface="Calibri"/>
              </a:rPr>
              <a:t>Medidas, Prevención, Acciones </a:t>
            </a:r>
            <a:r>
              <a:rPr sz="1200" b="1" dirty="0">
                <a:latin typeface="Calibri"/>
                <a:cs typeface="Calibri"/>
              </a:rPr>
              <a:t>de </a:t>
            </a:r>
            <a:r>
              <a:rPr sz="1200" b="1" spc="-5" dirty="0">
                <a:latin typeface="Calibri"/>
                <a:cs typeface="Calibri"/>
              </a:rPr>
              <a:t>Control Factores </a:t>
            </a:r>
            <a:r>
              <a:rPr sz="1200" b="1" spc="-26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Psicosociales</a:t>
            </a:r>
            <a:endParaRPr sz="1200">
              <a:latin typeface="Calibri"/>
              <a:cs typeface="Calibri"/>
            </a:endParaRPr>
          </a:p>
          <a:p>
            <a:pPr marL="13970" marR="285115">
              <a:lnSpc>
                <a:spcPts val="2880"/>
              </a:lnSpc>
              <a:spcBef>
                <a:spcPts val="300"/>
              </a:spcBef>
            </a:pPr>
            <a:r>
              <a:rPr sz="1200" b="1" dirty="0">
                <a:latin typeface="Calibri"/>
                <a:cs typeface="Calibri"/>
              </a:rPr>
              <a:t>10.-</a:t>
            </a:r>
            <a:r>
              <a:rPr sz="1200" b="1" spc="-5" dirty="0">
                <a:latin typeface="Calibri"/>
                <a:cs typeface="Calibri"/>
              </a:rPr>
              <a:t> Factores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Riesgo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Psicosocial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Violencia Laboral. </a:t>
            </a:r>
            <a:r>
              <a:rPr sz="1200" b="1" spc="-254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11.-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Promoción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del Entorno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Organizacional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Favorable.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>
              <a:latin typeface="Calibri"/>
              <a:cs typeface="Calibri"/>
            </a:endParaRPr>
          </a:p>
          <a:p>
            <a:pPr marL="13970">
              <a:lnSpc>
                <a:spcPts val="1435"/>
              </a:lnSpc>
            </a:pPr>
            <a:r>
              <a:rPr sz="1200" b="1" dirty="0">
                <a:latin typeface="Calibri"/>
                <a:cs typeface="Calibri"/>
              </a:rPr>
              <a:t>12.- </a:t>
            </a:r>
            <a:r>
              <a:rPr sz="1200" b="1" spc="-5" dirty="0">
                <a:latin typeface="Calibri"/>
                <a:cs typeface="Calibri"/>
              </a:rPr>
              <a:t>Procedimiento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para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5" dirty="0">
                <a:latin typeface="Calibri"/>
                <a:cs typeface="Calibri"/>
              </a:rPr>
              <a:t> evaluación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5" dirty="0">
                <a:latin typeface="Calibri"/>
                <a:cs typeface="Calibri"/>
              </a:rPr>
              <a:t> conformidad.</a:t>
            </a:r>
            <a:endParaRPr sz="1200">
              <a:latin typeface="Calibri"/>
              <a:cs typeface="Calibri"/>
            </a:endParaRPr>
          </a:p>
          <a:p>
            <a:pPr marL="123825" indent="-111760">
              <a:lnSpc>
                <a:spcPts val="1435"/>
              </a:lnSpc>
              <a:buChar char="•"/>
              <a:tabLst>
                <a:tab pos="124460" algn="l"/>
              </a:tabLst>
            </a:pPr>
            <a:r>
              <a:rPr sz="1200" spc="-5" dirty="0">
                <a:latin typeface="Calibri"/>
                <a:cs typeface="Calibri"/>
              </a:rPr>
              <a:t>Matriz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Riesgos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Psicosociales</a:t>
            </a:r>
            <a:endParaRPr sz="1200">
              <a:latin typeface="Calibri"/>
              <a:cs typeface="Calibri"/>
            </a:endParaRPr>
          </a:p>
          <a:p>
            <a:pPr marL="123825" indent="-111760">
              <a:lnSpc>
                <a:spcPct val="100000"/>
              </a:lnSpc>
              <a:spcBef>
                <a:spcPts val="15"/>
              </a:spcBef>
              <a:buChar char="•"/>
              <a:tabLst>
                <a:tab pos="124460" algn="l"/>
              </a:tabLst>
            </a:pPr>
            <a:r>
              <a:rPr sz="1200" spc="-5" dirty="0">
                <a:latin typeface="Calibri"/>
                <a:cs typeface="Calibri"/>
              </a:rPr>
              <a:t>Encuesta 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Psicosociales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8" name="CuadroTexto 1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20" name="Grupo 1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21" name="CuadroTexto 2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23" name="Flecha derecha 22">
            <a:hlinkClick r:id="rId4" action="ppaction://hlinksldjump"/>
          </p:cNvPr>
          <p:cNvSpPr/>
          <p:nvPr/>
        </p:nvSpPr>
        <p:spPr>
          <a:xfrm flipH="1">
            <a:off x="6465336" y="7777418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4" name="CuadroTexto 3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sp>
        <p:nvSpPr>
          <p:cNvPr id="6" name="Flecha derecha 5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3B82858-1099-3740-81A0-E25462DF62A7}"/>
              </a:ext>
            </a:extLst>
          </p:cNvPr>
          <p:cNvSpPr/>
          <p:nvPr/>
        </p:nvSpPr>
        <p:spPr>
          <a:xfrm>
            <a:off x="1141105" y="2737547"/>
            <a:ext cx="4575789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COACHING, GESTIÓN DEL TALENTO POR COMPETENCIA Y GESTIÓN LEAN ADMINISTRATIVA</a:t>
            </a:r>
            <a:endParaRPr lang="es-ES" sz="28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991869"/>
            <a:ext cx="38392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71825" algn="l"/>
                <a:tab pos="3457575" algn="l"/>
              </a:tabLst>
            </a:pPr>
            <a:r>
              <a:rPr spc="-10" dirty="0"/>
              <a:t>COACHING</a:t>
            </a:r>
            <a:r>
              <a:rPr spc="20" dirty="0"/>
              <a:t> </a:t>
            </a:r>
            <a:r>
              <a:rPr spc="-5" dirty="0"/>
              <a:t>EMPRESARIAL	B	-</a:t>
            </a:r>
            <a:r>
              <a:rPr spc="409" dirty="0"/>
              <a:t> </a:t>
            </a:r>
            <a:r>
              <a:rPr spc="-5" dirty="0"/>
              <a:t>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866645"/>
            <a:ext cx="2562860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2715" algn="just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Estamos especializados en procesos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acompañamiento para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potenciación 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clave.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Coaching</a:t>
            </a:r>
            <a:endParaRPr sz="1200">
              <a:latin typeface="Calibri"/>
              <a:cs typeface="Calibri"/>
            </a:endParaRPr>
          </a:p>
          <a:p>
            <a:pPr marL="12700" marR="73660">
              <a:lnSpc>
                <a:spcPts val="143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colaboración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clientes en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creativo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estimulante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les</a:t>
            </a:r>
            <a:endParaRPr sz="1200">
              <a:latin typeface="Calibri"/>
              <a:cs typeface="Calibri"/>
            </a:endParaRPr>
          </a:p>
          <a:p>
            <a:pPr marL="12700" marR="191135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sirva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inspiración </a:t>
            </a:r>
            <a:r>
              <a:rPr sz="1200" dirty="0">
                <a:latin typeface="Calibri"/>
                <a:cs typeface="Calibri"/>
              </a:rPr>
              <a:t>para maximizar </a:t>
            </a:r>
            <a:r>
              <a:rPr sz="1200" spc="-10" dirty="0">
                <a:latin typeface="Calibri"/>
                <a:cs typeface="Calibri"/>
              </a:rPr>
              <a:t>su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potencial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y/o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profesional.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</a:pPr>
            <a:r>
              <a:rPr sz="1200" spc="-5" dirty="0">
                <a:latin typeface="Calibri"/>
                <a:cs typeface="Calibri"/>
              </a:rPr>
              <a:t>El Coach en </a:t>
            </a:r>
            <a:r>
              <a:rPr sz="1200" dirty="0">
                <a:latin typeface="Calibri"/>
                <a:cs typeface="Calibri"/>
              </a:rPr>
              <a:t>éste </a:t>
            </a:r>
            <a:r>
              <a:rPr sz="1200" spc="-5" dirty="0">
                <a:latin typeface="Calibri"/>
                <a:cs typeface="Calibri"/>
              </a:rPr>
              <a:t>tipo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servicio “One on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One”,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trabajará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individualmente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candidato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conseguir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objetivo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haya</a:t>
            </a:r>
            <a:r>
              <a:rPr sz="1200" spc="-5" dirty="0">
                <a:latin typeface="Calibri"/>
                <a:cs typeface="Calibri"/>
              </a:rPr>
              <a:t> marcado.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dirty="0">
                <a:latin typeface="Calibri"/>
                <a:cs typeface="Calibri"/>
              </a:rPr>
              <a:t>Metodología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aplicación:</a:t>
            </a:r>
            <a:endParaRPr sz="1200">
              <a:latin typeface="Calibri"/>
              <a:cs typeface="Calibri"/>
            </a:endParaRPr>
          </a:p>
          <a:p>
            <a:pPr marL="12700" marR="60960">
              <a:lnSpc>
                <a:spcPts val="1440"/>
              </a:lnSpc>
              <a:spcBef>
                <a:spcPts val="35"/>
              </a:spcBef>
            </a:pP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acuerdo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agenda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presencial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y/o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virtual.</a:t>
            </a:r>
            <a:endParaRPr sz="1200">
              <a:latin typeface="Calibri"/>
              <a:cs typeface="Calibri"/>
            </a:endParaRPr>
          </a:p>
          <a:p>
            <a:pPr marL="12700" marR="189865">
              <a:lnSpc>
                <a:spcPts val="1440"/>
              </a:lnSpc>
              <a:spcBef>
                <a:spcPts val="15"/>
              </a:spcBef>
            </a:pPr>
            <a:r>
              <a:rPr sz="1200" spc="-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5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1.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tro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ec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nd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dad  Bloque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2.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Reconstrucción.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dirty="0">
                <a:latin typeface="Calibri"/>
                <a:cs typeface="Calibri"/>
              </a:rPr>
              <a:t>Bloque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3.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Empoderamiento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Bloque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4.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Resultados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137160">
              <a:lnSpc>
                <a:spcPts val="1430"/>
              </a:lnSpc>
              <a:spcBef>
                <a:spcPts val="45"/>
              </a:spcBef>
            </a:pPr>
            <a:r>
              <a:rPr sz="1200" dirty="0">
                <a:latin typeface="Calibri"/>
                <a:cs typeface="Calibri"/>
              </a:rPr>
              <a:t>12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(Acompañamiento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semana).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8230" y="2235454"/>
            <a:ext cx="3305175" cy="605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5435" indent="-293370">
              <a:lnSpc>
                <a:spcPts val="1430"/>
              </a:lnSpc>
              <a:spcBef>
                <a:spcPts val="100"/>
              </a:spcBef>
              <a:buAutoNum type="arabicPeriod"/>
              <a:tabLst>
                <a:tab pos="305435" algn="l"/>
                <a:tab pos="306070" algn="l"/>
              </a:tabLst>
            </a:pPr>
            <a:r>
              <a:rPr sz="1200" b="1" spc="-5" dirty="0">
                <a:latin typeface="Calibri"/>
                <a:cs typeface="Calibri"/>
              </a:rPr>
              <a:t>Protección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del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cliente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bienestar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constituye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foco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central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una relación de </a:t>
            </a:r>
            <a:r>
              <a:rPr sz="1200" spc="-5" dirty="0">
                <a:latin typeface="Calibri"/>
                <a:cs typeface="Calibri"/>
              </a:rPr>
              <a:t>coaching </a:t>
            </a:r>
            <a:r>
              <a:rPr sz="1200" dirty="0">
                <a:latin typeface="Calibri"/>
                <a:cs typeface="Calibri"/>
              </a:rPr>
              <a:t>y por </a:t>
            </a:r>
            <a:r>
              <a:rPr sz="1200" spc="-5" dirty="0">
                <a:latin typeface="Calibri"/>
                <a:cs typeface="Calibri"/>
              </a:rPr>
              <a:t>consiguiente obliga </a:t>
            </a:r>
            <a:r>
              <a:rPr sz="1200" dirty="0">
                <a:latin typeface="Calibri"/>
                <a:cs typeface="Calibri"/>
              </a:rPr>
              <a:t>al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</a:t>
            </a:r>
            <a:r>
              <a:rPr sz="1200" dirty="0">
                <a:latin typeface="Calibri"/>
                <a:cs typeface="Calibri"/>
              </a:rPr>
              <a:t> a </a:t>
            </a:r>
            <a:r>
              <a:rPr sz="1200" spc="-5" dirty="0">
                <a:latin typeface="Calibri"/>
                <a:cs typeface="Calibri"/>
              </a:rPr>
              <a:t>mantener un </a:t>
            </a:r>
            <a:r>
              <a:rPr sz="1200" dirty="0">
                <a:latin typeface="Calibri"/>
                <a:cs typeface="Calibri"/>
              </a:rPr>
              <a:t>nivel</a:t>
            </a:r>
            <a:r>
              <a:rPr sz="1200" spc="-5" dirty="0">
                <a:latin typeface="Calibri"/>
                <a:cs typeface="Calibri"/>
              </a:rPr>
              <a:t> alto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integridad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confianza durante todo el proceso. </a:t>
            </a:r>
            <a:r>
              <a:rPr sz="1200" dirty="0">
                <a:latin typeface="Calibri"/>
                <a:cs typeface="Calibri"/>
              </a:rPr>
              <a:t>Por ello, los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coaches,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serán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respetuosos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dirty="0">
                <a:latin typeface="Calibri"/>
                <a:cs typeface="Calibri"/>
              </a:rPr>
              <a:t> las </a:t>
            </a:r>
            <a:r>
              <a:rPr sz="1200" spc="-5" dirty="0">
                <a:latin typeface="Calibri"/>
                <a:cs typeface="Calibri"/>
              </a:rPr>
              <a:t>necesidades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requerimientos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aportarán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feedback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constructivo; estarán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atentos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límites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así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asuntos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confidenciales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intereses; estarán abiertos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ocuparse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cualquier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asunto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pueda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surgir.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700"/>
              </a:lnSpc>
            </a:pP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ninguna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 aprovechará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cliente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modo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social,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sexual,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financiero.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 </a:t>
            </a:r>
            <a:r>
              <a:rPr sz="1200" dirty="0">
                <a:latin typeface="Calibri"/>
                <a:cs typeface="Calibri"/>
              </a:rPr>
              <a:t>dará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cualquier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beneficio personal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 le haya </a:t>
            </a:r>
            <a:r>
              <a:rPr sz="1200" spc="-5" dirty="0">
                <a:latin typeface="Calibri"/>
                <a:cs typeface="Calibri"/>
              </a:rPr>
              <a:t>aportado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relación coach/cliente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tipo: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útil,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crecimiento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así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beneficios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económicos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derivados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 referencias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recomendaciones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se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pudieran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producir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crecimiento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bienestar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interés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propio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Calibri"/>
              <a:cs typeface="Calibri"/>
            </a:endParaRPr>
          </a:p>
          <a:p>
            <a:pPr marL="341630" indent="-329565">
              <a:lnSpc>
                <a:spcPts val="1430"/>
              </a:lnSpc>
              <a:buAutoNum type="arabicPeriod" startAt="2"/>
              <a:tabLst>
                <a:tab pos="341630" algn="l"/>
                <a:tab pos="342265" algn="l"/>
              </a:tabLst>
            </a:pPr>
            <a:r>
              <a:rPr sz="1200" b="1" spc="-5" dirty="0">
                <a:latin typeface="Calibri"/>
                <a:cs typeface="Calibri"/>
              </a:rPr>
              <a:t>Confidencialidad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hará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posible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 honrar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confianza</a:t>
            </a:r>
            <a:endParaRPr sz="1200">
              <a:latin typeface="Calibri"/>
              <a:cs typeface="Calibri"/>
            </a:endParaRPr>
          </a:p>
          <a:p>
            <a:pPr marL="12700" marR="11430">
              <a:lnSpc>
                <a:spcPct val="996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cliente.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informará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acerca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circunstancias que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podrían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influenciar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objetividad </a:t>
            </a:r>
            <a:r>
              <a:rPr sz="1200" dirty="0">
                <a:latin typeface="Calibri"/>
                <a:cs typeface="Calibri"/>
              </a:rPr>
              <a:t> o el </a:t>
            </a:r>
            <a:r>
              <a:rPr sz="1200" spc="-5" dirty="0">
                <a:latin typeface="Calibri"/>
                <a:cs typeface="Calibri"/>
              </a:rPr>
              <a:t>enjuiciamiento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coach, </a:t>
            </a:r>
            <a:r>
              <a:rPr sz="1200" dirty="0">
                <a:latin typeface="Calibri"/>
                <a:cs typeface="Calibri"/>
              </a:rPr>
              <a:t>así </a:t>
            </a:r>
            <a:r>
              <a:rPr sz="1200" spc="-5" dirty="0">
                <a:latin typeface="Calibri"/>
                <a:cs typeface="Calibri"/>
              </a:rPr>
              <a:t>como cualquier </a:t>
            </a:r>
            <a:r>
              <a:rPr sz="1200" dirty="0">
                <a:latin typeface="Calibri"/>
                <a:cs typeface="Calibri"/>
              </a:rPr>
              <a:t> decisión,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aspectos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relacionados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decisión </a:t>
            </a:r>
            <a:r>
              <a:rPr sz="1200" dirty="0">
                <a:latin typeface="Calibri"/>
                <a:cs typeface="Calibri"/>
              </a:rPr>
              <a:t> que llevan a </a:t>
            </a:r>
            <a:r>
              <a:rPr sz="1200" spc="-5" dirty="0">
                <a:latin typeface="Calibri"/>
                <a:cs typeface="Calibri"/>
              </a:rPr>
              <a:t>revelar cualquier información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confidencial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cliente </a:t>
            </a:r>
            <a:r>
              <a:rPr sz="1200" dirty="0">
                <a:latin typeface="Calibri"/>
                <a:cs typeface="Calibri"/>
              </a:rPr>
              <a:t>a una </a:t>
            </a:r>
            <a:r>
              <a:rPr sz="1200" spc="-5" dirty="0">
                <a:latin typeface="Calibri"/>
                <a:cs typeface="Calibri"/>
              </a:rPr>
              <a:t>autoridad superior. Los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clientes </a:t>
            </a:r>
            <a:r>
              <a:rPr sz="1200" spc="-5" dirty="0">
                <a:latin typeface="Calibri"/>
                <a:cs typeface="Calibri"/>
              </a:rPr>
              <a:t>estarán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informados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confidencialidad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 está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recogida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legalmente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podría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someterse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citación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través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75988" y="1962911"/>
            <a:ext cx="630936" cy="219455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3037332" y="1844039"/>
            <a:ext cx="0" cy="6492240"/>
          </a:xfrm>
          <a:custGeom>
            <a:avLst/>
            <a:gdLst/>
            <a:ahLst/>
            <a:cxnLst/>
            <a:rect l="l" t="t" r="r" b="b"/>
            <a:pathLst>
              <a:path h="6492240">
                <a:moveTo>
                  <a:pt x="0" y="0"/>
                </a:moveTo>
                <a:lnTo>
                  <a:pt x="0" y="64922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uadroTexto 10"/>
          <p:cNvSpPr txBox="1"/>
          <p:nvPr/>
        </p:nvSpPr>
        <p:spPr>
          <a:xfrm flipH="1">
            <a:off x="143265" y="8774668"/>
            <a:ext cx="6758667" cy="369332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www.asrconsulting.mx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4011"/>
            <a:ext cx="1209989" cy="1209989"/>
          </a:xfrm>
          <a:prstGeom prst="rect">
            <a:avLst/>
          </a:prstGeom>
        </p:spPr>
      </p:pic>
      <p:grpSp>
        <p:nvGrpSpPr>
          <p:cNvPr id="14" name="Grupo 13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5" name="CuadroTexto 14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2" name="Flecha derecha 11">
            <a:hlinkClick r:id="rId5" action="ppaction://hlinksldjump"/>
          </p:cNvPr>
          <p:cNvSpPr/>
          <p:nvPr/>
        </p:nvSpPr>
        <p:spPr>
          <a:xfrm flipH="1">
            <a:off x="6465336" y="8287004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455" y="1083565"/>
            <a:ext cx="2846705" cy="937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600"/>
              </a:lnSpc>
              <a:spcBef>
                <a:spcPts val="105"/>
              </a:spcBef>
            </a:pP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caso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 para 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</a:t>
            </a:r>
            <a:r>
              <a:rPr sz="1200" dirty="0">
                <a:latin typeface="Calibri"/>
                <a:cs typeface="Calibri"/>
              </a:rPr>
              <a:t> resulte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incómodo mantener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confidencialidad del </a:t>
            </a:r>
            <a:r>
              <a:rPr sz="1200" dirty="0">
                <a:latin typeface="Calibri"/>
                <a:cs typeface="Calibri"/>
              </a:rPr>
              <a:t> cliente, el </a:t>
            </a:r>
            <a:r>
              <a:rPr sz="1200" spc="-10" dirty="0">
                <a:latin typeface="Calibri"/>
                <a:cs typeface="Calibri"/>
              </a:rPr>
              <a:t>coach </a:t>
            </a:r>
            <a:r>
              <a:rPr sz="1200" spc="-5" dirty="0">
                <a:latin typeface="Calibri"/>
                <a:cs typeface="Calibri"/>
              </a:rPr>
              <a:t>podrá consultar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un mentor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esfuerzo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conjunto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determinar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manejar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apropiadamente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situación.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5455" y="2181098"/>
            <a:ext cx="2909570" cy="1301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600"/>
              </a:lnSpc>
              <a:spcBef>
                <a:spcPts val="105"/>
              </a:spcBef>
            </a:pP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casos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extremos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información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naturaleza: "indigna", </a:t>
            </a:r>
            <a:r>
              <a:rPr sz="1200" dirty="0">
                <a:latin typeface="Calibri"/>
                <a:cs typeface="Calibri"/>
              </a:rPr>
              <a:t>"ilegal" o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"peligrosa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otros"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está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obligado</a:t>
            </a:r>
            <a:r>
              <a:rPr sz="1200" dirty="0">
                <a:latin typeface="Calibri"/>
                <a:cs typeface="Calibri"/>
              </a:rPr>
              <a:t> a</a:t>
            </a:r>
            <a:r>
              <a:rPr sz="1200" spc="-5" dirty="0">
                <a:latin typeface="Calibri"/>
                <a:cs typeface="Calibri"/>
              </a:rPr>
              <a:t> consultar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mentor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coach</a:t>
            </a:r>
            <a:r>
              <a:rPr sz="1200" dirty="0">
                <a:latin typeface="Calibri"/>
                <a:cs typeface="Calibri"/>
              </a:rPr>
              <a:t> y/o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abogado,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dirty="0">
                <a:latin typeface="Calibri"/>
                <a:cs typeface="Calibri"/>
              </a:rPr>
              <a:t> 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determinar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notificarlo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las</a:t>
            </a:r>
            <a:r>
              <a:rPr sz="1200" spc="-5" dirty="0">
                <a:latin typeface="Calibri"/>
                <a:cs typeface="Calibri"/>
              </a:rPr>
              <a:t> autoridades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competentes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dirty="0">
                <a:latin typeface="Calibri"/>
                <a:cs typeface="Calibri"/>
              </a:rPr>
              <a:t> o </a:t>
            </a:r>
            <a:r>
              <a:rPr sz="1200" spc="-5" dirty="0">
                <a:latin typeface="Calibri"/>
                <a:cs typeface="Calibri"/>
              </a:rPr>
              <a:t>sin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consentimiento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455" y="3642996"/>
            <a:ext cx="2870200" cy="1120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05"/>
              </a:spcBef>
            </a:pPr>
            <a:r>
              <a:rPr sz="1200" dirty="0">
                <a:latin typeface="Calibri"/>
                <a:cs typeface="Calibri"/>
              </a:rPr>
              <a:t>Se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informa convenientemente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éste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manifiesta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conformidad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cualquier </a:t>
            </a:r>
            <a:r>
              <a:rPr sz="1200" dirty="0">
                <a:latin typeface="Calibri"/>
                <a:cs typeface="Calibri"/>
              </a:rPr>
              <a:t> material </a:t>
            </a:r>
            <a:r>
              <a:rPr sz="1200" spc="-5" dirty="0">
                <a:latin typeface="Calibri"/>
                <a:cs typeface="Calibri"/>
              </a:rPr>
              <a:t>aportado por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coach </a:t>
            </a:r>
            <a:r>
              <a:rPr sz="1200" dirty="0">
                <a:latin typeface="Calibri"/>
                <a:cs typeface="Calibri"/>
              </a:rPr>
              <a:t>no </a:t>
            </a:r>
            <a:r>
              <a:rPr sz="1200" spc="-5" dirty="0">
                <a:latin typeface="Calibri"/>
                <a:cs typeface="Calibri"/>
              </a:rPr>
              <a:t>podrá ser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vendido, publicado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5" dirty="0">
                <a:latin typeface="Calibri"/>
                <a:cs typeface="Calibri"/>
              </a:rPr>
              <a:t>utilizado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margen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relación de </a:t>
            </a:r>
            <a:r>
              <a:rPr sz="1200" spc="-5" dirty="0">
                <a:latin typeface="Calibri"/>
                <a:cs typeface="Calibri"/>
              </a:rPr>
              <a:t>coaching sin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consentimiento </a:t>
            </a:r>
            <a:r>
              <a:rPr sz="1200" dirty="0">
                <a:latin typeface="Calibri"/>
                <a:cs typeface="Calibri"/>
              </a:rPr>
              <a:t> explícito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1400" y="1066800"/>
            <a:ext cx="2906395" cy="3304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  <a:tabLst>
                <a:tab pos="341630" algn="l"/>
              </a:tabLst>
            </a:pPr>
            <a:r>
              <a:rPr sz="1200" b="1" dirty="0">
                <a:latin typeface="Calibri"/>
                <a:cs typeface="Calibri"/>
              </a:rPr>
              <a:t>3.	</a:t>
            </a:r>
            <a:r>
              <a:rPr sz="1200" b="1" spc="-5" dirty="0">
                <a:latin typeface="Calibri"/>
                <a:cs typeface="Calibri"/>
              </a:rPr>
              <a:t>Re</a:t>
            </a:r>
            <a:r>
              <a:rPr sz="1200" b="1" dirty="0">
                <a:latin typeface="Calibri"/>
                <a:cs typeface="Calibri"/>
              </a:rPr>
              <a:t>f</a:t>
            </a:r>
            <a:r>
              <a:rPr sz="1200" b="1" spc="-20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20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n</a:t>
            </a:r>
            <a:r>
              <a:rPr sz="1200" b="1" spc="-1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20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s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7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T</a:t>
            </a:r>
            <a:r>
              <a:rPr sz="1200" b="1" spc="-20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m</a:t>
            </a:r>
            <a:r>
              <a:rPr sz="1200" b="1" spc="-10" dirty="0">
                <a:latin typeface="Calibri"/>
                <a:cs typeface="Calibri"/>
              </a:rPr>
              <a:t>i</a:t>
            </a:r>
            <a:r>
              <a:rPr sz="1200" b="1" dirty="0">
                <a:latin typeface="Calibri"/>
                <a:cs typeface="Calibri"/>
              </a:rPr>
              <a:t>n</a:t>
            </a:r>
            <a:r>
              <a:rPr sz="1200" b="1" spc="-20" dirty="0">
                <a:latin typeface="Calibri"/>
                <a:cs typeface="Calibri"/>
              </a:rPr>
              <a:t>a</a:t>
            </a:r>
            <a:r>
              <a:rPr sz="1200" b="1" spc="-1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10" dirty="0">
                <a:latin typeface="Calibri"/>
                <a:cs typeface="Calibri"/>
              </a:rPr>
              <a:t>ó</a:t>
            </a:r>
            <a:r>
              <a:rPr sz="1200" b="1" dirty="0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Cuando </a:t>
            </a:r>
            <a:r>
              <a:rPr sz="1200" spc="-5" dirty="0">
                <a:latin typeface="Calibri"/>
                <a:cs typeface="Calibri"/>
              </a:rPr>
              <a:t>condiciones internas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5" dirty="0">
                <a:latin typeface="Calibri"/>
                <a:cs typeface="Calibri"/>
              </a:rPr>
              <a:t>externas </a:t>
            </a:r>
            <a:r>
              <a:rPr sz="1200" dirty="0">
                <a:latin typeface="Calibri"/>
                <a:cs typeface="Calibri"/>
              </a:rPr>
              <a:t>hacen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ver </a:t>
            </a:r>
            <a:r>
              <a:rPr sz="1200" spc="-5" dirty="0">
                <a:latin typeface="Calibri"/>
                <a:cs typeface="Calibri"/>
              </a:rPr>
              <a:t>que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caso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5" dirty="0">
                <a:latin typeface="Calibri"/>
                <a:cs typeface="Calibri"/>
              </a:rPr>
              <a:t>inabordable mediante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coaching,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tiene</a:t>
            </a:r>
            <a:r>
              <a:rPr sz="1200" dirty="0">
                <a:latin typeface="Calibri"/>
                <a:cs typeface="Calibri"/>
              </a:rPr>
              <a:t> 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compromiso </a:t>
            </a:r>
            <a:r>
              <a:rPr sz="1200" dirty="0">
                <a:latin typeface="Calibri"/>
                <a:cs typeface="Calibri"/>
              </a:rPr>
              <a:t>ético de </a:t>
            </a:r>
            <a:r>
              <a:rPr sz="1200" spc="-5" dirty="0">
                <a:latin typeface="Calibri"/>
                <a:cs typeface="Calibri"/>
              </a:rPr>
              <a:t>revelar su opinión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observaciones</a:t>
            </a:r>
            <a:r>
              <a:rPr sz="1200" dirty="0">
                <a:latin typeface="Calibri"/>
                <a:cs typeface="Calibri"/>
              </a:rPr>
              <a:t> al</a:t>
            </a:r>
            <a:r>
              <a:rPr sz="1200" spc="-5" dirty="0">
                <a:latin typeface="Calibri"/>
                <a:cs typeface="Calibri"/>
              </a:rPr>
              <a:t> cliente.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sugerirá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viable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haciendo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esfuerzos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posibles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eviten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alterar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dignidad del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cliente.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Si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sugerida </a:t>
            </a:r>
            <a:r>
              <a:rPr sz="1200" dirty="0">
                <a:latin typeface="Calibri"/>
                <a:cs typeface="Calibri"/>
              </a:rPr>
              <a:t> incluye una </a:t>
            </a:r>
            <a:r>
              <a:rPr sz="1200" spc="-5" dirty="0">
                <a:latin typeface="Calibri"/>
                <a:cs typeface="Calibri"/>
              </a:rPr>
              <a:t>referencia para otro Coach,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 </a:t>
            </a:r>
            <a:r>
              <a:rPr sz="1200" dirty="0">
                <a:latin typeface="Calibri"/>
                <a:cs typeface="Calibri"/>
              </a:rPr>
              <a:t>está </a:t>
            </a:r>
            <a:r>
              <a:rPr sz="1200" spc="-5" dirty="0">
                <a:latin typeface="Calibri"/>
                <a:cs typeface="Calibri"/>
              </a:rPr>
              <a:t>éticamente obligado </a:t>
            </a:r>
            <a:r>
              <a:rPr sz="1200" dirty="0">
                <a:latin typeface="Calibri"/>
                <a:cs typeface="Calibri"/>
              </a:rPr>
              <a:t>a dar una lista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tres </a:t>
            </a:r>
            <a:r>
              <a:rPr sz="1200" spc="-5" dirty="0">
                <a:latin typeface="Calibri"/>
                <a:cs typeface="Calibri"/>
              </a:rPr>
              <a:t>coaches adecuados. Si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solución </a:t>
            </a:r>
            <a:r>
              <a:rPr sz="1200" dirty="0">
                <a:latin typeface="Calibri"/>
                <a:cs typeface="Calibri"/>
              </a:rPr>
              <a:t> sugerida </a:t>
            </a:r>
            <a:r>
              <a:rPr sz="1200" spc="-5" dirty="0">
                <a:latin typeface="Calibri"/>
                <a:cs typeface="Calibri"/>
              </a:rPr>
              <a:t>por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coach incluye una terminación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sin referencias,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5" dirty="0">
                <a:latin typeface="Calibri"/>
                <a:cs typeface="Calibri"/>
              </a:rPr>
              <a:t>posponer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contrato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coaching </a:t>
            </a:r>
            <a:r>
              <a:rPr sz="1200" dirty="0">
                <a:latin typeface="Calibri"/>
                <a:cs typeface="Calibri"/>
              </a:rPr>
              <a:t>a un </a:t>
            </a:r>
            <a:r>
              <a:rPr sz="1200" spc="-5" dirty="0">
                <a:latin typeface="Calibri"/>
                <a:cs typeface="Calibri"/>
              </a:rPr>
              <a:t>momento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se considere </a:t>
            </a:r>
            <a:r>
              <a:rPr sz="1200" dirty="0">
                <a:latin typeface="Calibri"/>
                <a:cs typeface="Calibri"/>
              </a:rPr>
              <a:t>más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adecuado,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está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éticamente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obligado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aportar </a:t>
            </a:r>
            <a:r>
              <a:rPr sz="1200" dirty="0">
                <a:latin typeface="Calibri"/>
                <a:cs typeface="Calibri"/>
              </a:rPr>
              <a:t>una </a:t>
            </a:r>
            <a:r>
              <a:rPr sz="1200" spc="-5" dirty="0">
                <a:latin typeface="Calibri"/>
                <a:cs typeface="Calibri"/>
              </a:rPr>
              <a:t>explicación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análisis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subyace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recomendación.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7" name="CuadroTexto 6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9" name="Grupo 8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0" name="CuadroTexto 9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2" name="Flecha derecha 11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6502" y="837946"/>
            <a:ext cx="41173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CALIDAD</a:t>
            </a:r>
            <a:r>
              <a:rPr spc="-5" dirty="0"/>
              <a:t> Y</a:t>
            </a:r>
            <a:r>
              <a:rPr spc="-10" dirty="0"/>
              <a:t> </a:t>
            </a:r>
            <a:r>
              <a:rPr spc="-5" dirty="0"/>
              <a:t>CALIDEZ</a:t>
            </a:r>
            <a:r>
              <a:rPr spc="5" dirty="0"/>
              <a:t> </a:t>
            </a:r>
            <a:r>
              <a:rPr spc="-5" dirty="0"/>
              <a:t>EN EL</a:t>
            </a:r>
            <a:r>
              <a:rPr spc="-15" dirty="0"/>
              <a:t> </a:t>
            </a:r>
            <a:r>
              <a:rPr spc="-5" dirty="0"/>
              <a:t>TRABAJO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64538" y="1336293"/>
            <a:ext cx="3257550" cy="5791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443865" marR="5080" indent="-431800">
              <a:lnSpc>
                <a:spcPct val="101699"/>
              </a:lnSpc>
              <a:spcBef>
                <a:spcPts val="60"/>
              </a:spcBef>
            </a:pPr>
            <a:r>
              <a:rPr sz="1800" b="1" spc="-5" dirty="0">
                <a:latin typeface="Calibri"/>
                <a:cs typeface="Calibri"/>
              </a:rPr>
              <a:t>GENERANDO AMBIENTE LABORAL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DISRUPTIVO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</a:t>
            </a:r>
            <a:r>
              <a:rPr sz="1800" b="1" spc="-5" dirty="0">
                <a:latin typeface="Calibri"/>
                <a:cs typeface="Calibri"/>
              </a:rPr>
              <a:t> RESILIENTE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153" y="2470828"/>
            <a:ext cx="2825750" cy="16645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Al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finalizar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curso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endParaRPr sz="1200" dirty="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contarán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modelo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calidad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vida </a:t>
            </a:r>
            <a:r>
              <a:rPr sz="1200" dirty="0">
                <a:latin typeface="Calibri"/>
                <a:cs typeface="Calibri"/>
              </a:rPr>
              <a:t> laboral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permita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desarrollarse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condiciones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óptimas,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facilitando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cumplimiento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armónico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metas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personales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través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generación de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ambiente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trabajo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sustentable.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208" y="4496835"/>
            <a:ext cx="2953641" cy="313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 dirty="0">
              <a:latin typeface="Calibri"/>
              <a:cs typeface="Calibri"/>
            </a:endParaRPr>
          </a:p>
          <a:p>
            <a:pPr marL="12700" marR="128270">
              <a:lnSpc>
                <a:spcPct val="99400"/>
              </a:lnSpc>
            </a:pPr>
            <a:r>
              <a:rPr sz="1200" spc="-5" dirty="0">
                <a:latin typeface="Calibri"/>
                <a:cs typeface="Calibri"/>
              </a:rPr>
              <a:t>Cualquier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interesada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 de </a:t>
            </a:r>
            <a:r>
              <a:rPr sz="1200" spc="-5" dirty="0">
                <a:latin typeface="Calibri"/>
                <a:cs typeface="Calibri"/>
              </a:rPr>
              <a:t>vida en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ambiente laboral, sus </a:t>
            </a:r>
            <a:r>
              <a:rPr sz="1200" dirty="0">
                <a:latin typeface="Calibri"/>
                <a:cs typeface="Calibri"/>
              </a:rPr>
              <a:t> relaciones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interpersonales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espacio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 trabajo.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Beneficios</a:t>
            </a:r>
            <a:endParaRPr sz="1200" dirty="0">
              <a:latin typeface="Calibri"/>
              <a:cs typeface="Calibri"/>
            </a:endParaRPr>
          </a:p>
          <a:p>
            <a:pPr marL="12700" marR="38735">
              <a:lnSpc>
                <a:spcPct val="993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Tomar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conciencia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propia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responsabilidad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tener </a:t>
            </a:r>
            <a:r>
              <a:rPr sz="1200" dirty="0">
                <a:latin typeface="Calibri"/>
                <a:cs typeface="Calibri"/>
              </a:rPr>
              <a:t>una </a:t>
            </a:r>
            <a:r>
              <a:rPr sz="1200" spc="-5" dirty="0">
                <a:latin typeface="Calibri"/>
                <a:cs typeface="Calibri"/>
              </a:rPr>
              <a:t>buena </a:t>
            </a:r>
            <a:r>
              <a:rPr sz="1200" dirty="0">
                <a:latin typeface="Calibri"/>
                <a:cs typeface="Calibri"/>
              </a:rPr>
              <a:t>calidad de vida en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diferentes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ámbitos.</a:t>
            </a:r>
            <a:endParaRPr sz="1200" dirty="0">
              <a:latin typeface="Calibri"/>
              <a:cs typeface="Calibri"/>
            </a:endParaRPr>
          </a:p>
          <a:p>
            <a:pPr marL="12700" marR="208279">
              <a:lnSpc>
                <a:spcPct val="99600"/>
              </a:lnSpc>
              <a:spcBef>
                <a:spcPts val="20"/>
              </a:spcBef>
            </a:pPr>
            <a:r>
              <a:rPr sz="1200" dirty="0">
                <a:latin typeface="Calibri"/>
                <a:cs typeface="Calibri"/>
              </a:rPr>
              <a:t>Capacidad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metas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laborales </a:t>
            </a:r>
            <a:r>
              <a:rPr sz="1200" spc="-5" dirty="0">
                <a:latin typeface="Calibri"/>
                <a:cs typeface="Calibri"/>
              </a:rPr>
              <a:t>empleando adecuadamente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herramientas.</a:t>
            </a:r>
            <a:endParaRPr sz="1200" dirty="0">
              <a:latin typeface="Calibri"/>
              <a:cs typeface="Calibri"/>
            </a:endParaRPr>
          </a:p>
          <a:p>
            <a:pPr marL="12700" marR="5080">
              <a:lnSpc>
                <a:spcPct val="100800"/>
              </a:lnSpc>
              <a:spcBef>
                <a:spcPts val="25"/>
              </a:spcBef>
            </a:pPr>
            <a:r>
              <a:rPr sz="1200" spc="-10" dirty="0">
                <a:latin typeface="Calibri"/>
                <a:cs typeface="Calibri"/>
              </a:rPr>
              <a:t>Definir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estrategias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efectivamente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vida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personal.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10152" y="2767710"/>
            <a:ext cx="2738248" cy="3890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400" spc="-5" dirty="0">
                <a:latin typeface="Calibri"/>
                <a:cs typeface="Calibri"/>
              </a:rPr>
              <a:t>B</a:t>
            </a:r>
            <a:r>
              <a:rPr sz="1400" dirty="0">
                <a:latin typeface="Calibri"/>
                <a:cs typeface="Calibri"/>
              </a:rPr>
              <a:t>ie</a:t>
            </a:r>
            <a:r>
              <a:rPr sz="1400" spc="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es</a:t>
            </a:r>
            <a:r>
              <a:rPr sz="1400" spc="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ar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La</a:t>
            </a:r>
            <a:r>
              <a:rPr sz="1400" spc="-10" dirty="0">
                <a:latin typeface="Calibri"/>
                <a:cs typeface="Calibri"/>
              </a:rPr>
              <a:t>b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ral</a:t>
            </a: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400" spc="-5" dirty="0">
                <a:latin typeface="Calibri"/>
                <a:cs typeface="Calibri"/>
              </a:rPr>
              <a:t>Espacios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recursos</a:t>
            </a:r>
            <a:endParaRPr sz="14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400" dirty="0">
                <a:latin typeface="Calibri"/>
                <a:cs typeface="Calibri"/>
              </a:rPr>
              <a:t>Relaciones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Humanas</a:t>
            </a:r>
            <a:endParaRPr sz="14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400" spc="-5" dirty="0" err="1">
                <a:latin typeface="Calibri"/>
                <a:cs typeface="Calibri"/>
              </a:rPr>
              <a:t>Equilibrio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personal</a:t>
            </a:r>
            <a:endParaRPr lang="es-ES" sz="1400" spc="-5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lang="es-MX" sz="1400" spc="-5" dirty="0">
                <a:latin typeface="Calibri"/>
                <a:cs typeface="Calibri"/>
              </a:rPr>
              <a:t>Manejo de las emociones como base para gestión de conflictos laborales</a:t>
            </a:r>
          </a:p>
          <a:p>
            <a:pPr marL="356870" indent="-34480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lang="es-MX" sz="1400" spc="-5" dirty="0">
                <a:latin typeface="Calibri"/>
                <a:cs typeface="Calibri"/>
              </a:rPr>
              <a:t>Inteligencia integral como base para entender las características del comportamiento humano.</a:t>
            </a:r>
          </a:p>
          <a:p>
            <a:pPr marL="356870" indent="-34480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lang="es-MX" sz="1400" spc="-5" dirty="0">
                <a:latin typeface="Calibri"/>
                <a:cs typeface="Calibri"/>
              </a:rPr>
              <a:t>Entendiendo los temperamentos</a:t>
            </a:r>
          </a:p>
          <a:p>
            <a:pPr marL="356870" indent="-34480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lang="es-MX" sz="1400" spc="-5" dirty="0">
                <a:latin typeface="Calibri"/>
                <a:cs typeface="Calibri"/>
              </a:rPr>
              <a:t>Lidrezgo disruptivo y resiliente</a:t>
            </a:r>
          </a:p>
          <a:p>
            <a:pPr marL="356870" indent="-34480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lang="es-MX" sz="1400" spc="-5" dirty="0">
                <a:latin typeface="Calibri"/>
                <a:cs typeface="Calibri"/>
              </a:rPr>
              <a:t>Empresas sanas requieren agentes de cambio con enfoque humano</a:t>
            </a:r>
          </a:p>
          <a:p>
            <a:pPr marL="356870" indent="-34480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lang="es-MX" sz="1400" spc="-5" dirty="0">
                <a:latin typeface="Calibri"/>
                <a:cs typeface="Calibri"/>
              </a:rPr>
              <a:t>Ambiente laboral sano genera resultados extraordinarios (fuera de lo ordinario.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71164" y="2228602"/>
            <a:ext cx="635221" cy="225918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3429000" y="2377439"/>
            <a:ext cx="0" cy="5417820"/>
          </a:xfrm>
          <a:custGeom>
            <a:avLst/>
            <a:gdLst/>
            <a:ahLst/>
            <a:cxnLst/>
            <a:rect l="l" t="t" r="r" b="b"/>
            <a:pathLst>
              <a:path h="5417820">
                <a:moveTo>
                  <a:pt x="0" y="0"/>
                </a:moveTo>
                <a:lnTo>
                  <a:pt x="0" y="541782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Grupo 8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0" name="CuadroTexto 9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2" name="Grupo 11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3" name="CuadroTexto 12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5" name="Flecha derecha 14">
            <a:hlinkClick r:id="rId4" action="ppaction://hlinksldjump"/>
          </p:cNvPr>
          <p:cNvSpPr/>
          <p:nvPr/>
        </p:nvSpPr>
        <p:spPr>
          <a:xfrm flipH="1">
            <a:off x="6465336" y="781844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7338" y="837946"/>
            <a:ext cx="436753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GESTION</a:t>
            </a:r>
            <a:r>
              <a:rPr spc="-20" dirty="0"/>
              <a:t> </a:t>
            </a:r>
            <a:r>
              <a:rPr spc="-5" dirty="0"/>
              <a:t>RESILIENTE</a:t>
            </a:r>
            <a:r>
              <a:rPr spc="-25" dirty="0"/>
              <a:t> </a:t>
            </a:r>
            <a:r>
              <a:rPr spc="-5" dirty="0"/>
              <a:t>DE COINFLICTOS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776730"/>
            <a:ext cx="2853690" cy="4048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748030">
              <a:lnSpc>
                <a:spcPts val="144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situaciones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potencialmente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conflictivas.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80"/>
              </a:lnSpc>
            </a:pPr>
            <a:r>
              <a:rPr sz="1200" spc="-5" dirty="0">
                <a:latin typeface="Calibri"/>
                <a:cs typeface="Calibri"/>
              </a:rPr>
              <a:t>Profundizar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diversificar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92710">
              <a:lnSpc>
                <a:spcPts val="1430"/>
              </a:lnSpc>
              <a:spcBef>
                <a:spcPts val="60"/>
              </a:spcBef>
            </a:pPr>
            <a:r>
              <a:rPr sz="1200" dirty="0">
                <a:latin typeface="Calibri"/>
                <a:cs typeface="Calibri"/>
              </a:rPr>
              <a:t>las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fundamentales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resolución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</a:t>
            </a:r>
            <a:endParaRPr sz="1200">
              <a:latin typeface="Calibri"/>
              <a:cs typeface="Calibri"/>
            </a:endParaRPr>
          </a:p>
          <a:p>
            <a:pPr marL="12700" marR="332740">
              <a:lnSpc>
                <a:spcPts val="143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Adquirir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conocimientos,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destrezas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prevención,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12700" marR="23495">
              <a:lnSpc>
                <a:spcPts val="1440"/>
              </a:lnSpc>
            </a:pPr>
            <a:r>
              <a:rPr sz="1200" spc="-5" dirty="0">
                <a:latin typeface="Calibri"/>
                <a:cs typeface="Calibri"/>
              </a:rPr>
              <a:t>resolución RESILIENTE</a:t>
            </a:r>
            <a:r>
              <a:rPr sz="1200" spc="5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conflictos. </a:t>
            </a:r>
            <a:r>
              <a:rPr sz="1200" dirty="0">
                <a:latin typeface="Calibri"/>
                <a:cs typeface="Calibri"/>
              </a:rPr>
              <a:t> Impulsar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vía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resolución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conflictos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" dirty="0">
                <a:latin typeface="Calibri"/>
                <a:cs typeface="Calibri"/>
              </a:rPr>
              <a:t> ámbito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empresarial.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Sensibilizar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necesidad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buscar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nuevas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vías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5"/>
              </a:lnSpc>
            </a:pPr>
            <a:r>
              <a:rPr sz="1200" spc="-5" dirty="0">
                <a:latin typeface="Calibri"/>
                <a:cs typeface="Calibri"/>
              </a:rPr>
              <a:t>conflictos.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 todas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aquellas personas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interesadas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" dirty="0">
                <a:latin typeface="Calibri"/>
                <a:cs typeface="Calibri"/>
              </a:rPr>
              <a:t> un</a:t>
            </a:r>
            <a:endParaRPr sz="1200">
              <a:latin typeface="Calibri"/>
              <a:cs typeface="Calibri"/>
            </a:endParaRPr>
          </a:p>
          <a:p>
            <a:pPr marL="12700" marR="34290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mejor manejo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resolución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conflictos en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empresa 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5953" y="3787266"/>
            <a:ext cx="10160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08628" y="2140966"/>
            <a:ext cx="2946400" cy="4959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8140" marR="203835" indent="-34607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Conflicto,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cuándo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qué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surge?</a:t>
            </a:r>
            <a:endParaRPr sz="1200">
              <a:latin typeface="Calibri"/>
              <a:cs typeface="Calibri"/>
            </a:endParaRPr>
          </a:p>
          <a:p>
            <a:pPr marL="358140" marR="570230" indent="-344805">
              <a:lnSpc>
                <a:spcPts val="1430"/>
              </a:lnSpc>
              <a:spcBef>
                <a:spcPts val="45"/>
              </a:spcBef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Condiciones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anteceden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conflicto.</a:t>
            </a:r>
            <a:endParaRPr sz="1200">
              <a:latin typeface="Calibri"/>
              <a:cs typeface="Calibri"/>
            </a:endParaRPr>
          </a:p>
          <a:p>
            <a:pPr marL="358140" marR="114935" indent="-346075">
              <a:lnSpc>
                <a:spcPts val="1440"/>
              </a:lnSpc>
              <a:spcBef>
                <a:spcPts val="25"/>
              </a:spcBef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Rasgos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personalidad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provocan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conflictos.</a:t>
            </a:r>
            <a:endParaRPr sz="1200">
              <a:latin typeface="Calibri"/>
              <a:cs typeface="Calibri"/>
            </a:endParaRPr>
          </a:p>
          <a:p>
            <a:pPr marL="358140" indent="-344805">
              <a:lnSpc>
                <a:spcPts val="1375"/>
              </a:lnSpc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acti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ud,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fe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mas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ver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358140">
              <a:lnSpc>
                <a:spcPts val="1435"/>
              </a:lnSpc>
            </a:pPr>
            <a:r>
              <a:rPr sz="1200" dirty="0">
                <a:latin typeface="Calibri"/>
                <a:cs typeface="Calibri"/>
              </a:rPr>
              <a:t>percibir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cosas,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observador.</a:t>
            </a:r>
            <a:endParaRPr sz="120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spcBef>
                <a:spcPts val="25"/>
              </a:spcBef>
              <a:buAutoNum type="arabicPeriod" startAt="5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é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ni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ejar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f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os.</a:t>
            </a:r>
            <a:endParaRPr sz="1200">
              <a:latin typeface="Calibri"/>
              <a:cs typeface="Calibri"/>
            </a:endParaRPr>
          </a:p>
          <a:p>
            <a:pPr marL="1386205" marR="99885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Evitar </a:t>
            </a:r>
            <a:r>
              <a:rPr sz="1200" dirty="0">
                <a:latin typeface="Calibri"/>
                <a:cs typeface="Calibri"/>
              </a:rPr>
              <a:t> Ceder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Luchar </a:t>
            </a:r>
            <a:r>
              <a:rPr sz="1200" dirty="0">
                <a:latin typeface="Calibri"/>
                <a:cs typeface="Calibri"/>
              </a:rPr>
              <a:t> Nego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iar</a:t>
            </a:r>
            <a:endParaRPr sz="1200">
              <a:latin typeface="Calibri"/>
              <a:cs typeface="Calibri"/>
            </a:endParaRPr>
          </a:p>
          <a:p>
            <a:pPr marL="242570" indent="-230504">
              <a:lnSpc>
                <a:spcPct val="100000"/>
              </a:lnSpc>
              <a:buAutoNum type="arabicPeriod" startAt="6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Negociación,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qué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cuándo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257810" marR="508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cómo se </a:t>
            </a:r>
            <a:r>
              <a:rPr sz="1200" dirty="0">
                <a:latin typeface="Calibri"/>
                <a:cs typeface="Calibri"/>
              </a:rPr>
              <a:t>logra </a:t>
            </a:r>
            <a:r>
              <a:rPr sz="1200" spc="-5" dirty="0">
                <a:latin typeface="Calibri"/>
                <a:cs typeface="Calibri"/>
              </a:rPr>
              <a:t>(estrategias)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cuáles son sus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ventajas.</a:t>
            </a:r>
            <a:endParaRPr sz="1200">
              <a:latin typeface="Calibri"/>
              <a:cs typeface="Calibri"/>
            </a:endParaRPr>
          </a:p>
          <a:p>
            <a:pPr marL="269875" indent="-257810">
              <a:lnSpc>
                <a:spcPts val="1435"/>
              </a:lnSpc>
              <a:buAutoNum type="arabicPeriod" startAt="7"/>
              <a:tabLst>
                <a:tab pos="269875" algn="l"/>
                <a:tab pos="270510" algn="l"/>
              </a:tabLst>
            </a:pPr>
            <a:r>
              <a:rPr sz="1200" spc="-5" dirty="0">
                <a:latin typeface="Calibri"/>
                <a:cs typeface="Calibri"/>
              </a:rPr>
              <a:t>Ventajas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desventajas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conflictos.</a:t>
            </a:r>
            <a:endParaRPr sz="1200">
              <a:latin typeface="Calibri"/>
              <a:cs typeface="Calibri"/>
            </a:endParaRPr>
          </a:p>
          <a:p>
            <a:pPr marL="243204" marR="66040" indent="-243204">
              <a:lnSpc>
                <a:spcPct val="99600"/>
              </a:lnSpc>
              <a:buAutoNum type="arabicPeriod" startAt="7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¿Cuál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tu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personalidad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influye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conflictos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enfrentas </a:t>
            </a:r>
            <a:r>
              <a:rPr sz="1200" dirty="0">
                <a:latin typeface="Calibri"/>
                <a:cs typeface="Calibri"/>
              </a:rPr>
              <a:t>o tal </a:t>
            </a:r>
            <a:r>
              <a:rPr sz="1200" spc="-5" dirty="0">
                <a:latin typeface="Calibri"/>
                <a:cs typeface="Calibri"/>
              </a:rPr>
              <a:t>vez </a:t>
            </a:r>
            <a:r>
              <a:rPr sz="1200" dirty="0">
                <a:latin typeface="Calibri"/>
                <a:cs typeface="Calibri"/>
              </a:rPr>
              <a:t> provocas?</a:t>
            </a:r>
            <a:endParaRPr sz="1200">
              <a:latin typeface="Calibri"/>
              <a:cs typeface="Calibri"/>
            </a:endParaRPr>
          </a:p>
          <a:p>
            <a:pPr marL="243204" marR="572135" indent="-243204">
              <a:lnSpc>
                <a:spcPct val="100000"/>
              </a:lnSpc>
              <a:buAutoNum type="arabicPeriod" startAt="7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¿Cuál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tu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estilo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conflictos?</a:t>
            </a:r>
            <a:endParaRPr sz="1200">
              <a:latin typeface="Calibri"/>
              <a:cs typeface="Calibri"/>
            </a:endParaRPr>
          </a:p>
          <a:p>
            <a:pPr marL="243204" marR="129539" indent="-243204">
              <a:lnSpc>
                <a:spcPct val="100000"/>
              </a:lnSpc>
              <a:spcBef>
                <a:spcPts val="5"/>
              </a:spcBef>
              <a:buAutoNum type="arabicPeriod" startAt="7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asertividad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relación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tema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manejo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conflictos.</a:t>
            </a:r>
            <a:endParaRPr sz="1200">
              <a:latin typeface="Calibri"/>
              <a:cs typeface="Calibri"/>
            </a:endParaRPr>
          </a:p>
          <a:p>
            <a:pPr marL="243204" marR="230504" indent="-243204">
              <a:lnSpc>
                <a:spcPct val="99600"/>
              </a:lnSpc>
              <a:spcBef>
                <a:spcPts val="5"/>
              </a:spcBef>
              <a:buAutoNum type="arabicPeriod" startAt="7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Inteligencia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Emocional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qué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aporta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tema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manejo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conflictos?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1865954"/>
            <a:ext cx="633948" cy="22591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3429000" y="1751076"/>
            <a:ext cx="0" cy="5600700"/>
          </a:xfrm>
          <a:custGeom>
            <a:avLst/>
            <a:gdLst/>
            <a:ahLst/>
            <a:cxnLst/>
            <a:rect l="l" t="t" r="r" b="b"/>
            <a:pathLst>
              <a:path h="5600700">
                <a:moveTo>
                  <a:pt x="0" y="0"/>
                </a:moveTo>
                <a:lnTo>
                  <a:pt x="0" y="56007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upo 7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1" name="Grupo 10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2" name="CuadroTexto 11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4" name="Flecha derecha 13">
            <a:hlinkClick r:id="rId4" action="ppaction://hlinksldjump"/>
          </p:cNvPr>
          <p:cNvSpPr/>
          <p:nvPr/>
        </p:nvSpPr>
        <p:spPr>
          <a:xfrm flipH="1">
            <a:off x="6465336" y="785008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0677" y="837946"/>
            <a:ext cx="44354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TALLER</a:t>
            </a:r>
            <a:r>
              <a:rPr spc="-5" dirty="0"/>
              <a:t> DE</a:t>
            </a:r>
            <a:r>
              <a:rPr dirty="0"/>
              <a:t> </a:t>
            </a:r>
            <a:r>
              <a:rPr spc="-10" dirty="0"/>
              <a:t>COMUNICACIÓN</a:t>
            </a:r>
            <a:r>
              <a:rPr dirty="0"/>
              <a:t> </a:t>
            </a:r>
            <a:r>
              <a:rPr spc="-5" dirty="0"/>
              <a:t>ASERTIVA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735581"/>
            <a:ext cx="2884170" cy="3319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taller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haremos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más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conciente</a:t>
            </a:r>
            <a:r>
              <a:rPr sz="1200" dirty="0">
                <a:latin typeface="Calibri"/>
                <a:cs typeface="Calibri"/>
              </a:rPr>
              <a:t> 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</a:t>
            </a:r>
            <a:endParaRPr sz="1200">
              <a:latin typeface="Calibri"/>
              <a:cs typeface="Calibri"/>
            </a:endParaRPr>
          </a:p>
          <a:p>
            <a:pPr marL="12700" marR="87630">
              <a:lnSpc>
                <a:spcPct val="997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tenemos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comunicarnos con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otros,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viendo </a:t>
            </a:r>
            <a:r>
              <a:rPr sz="1200" spc="-5" dirty="0">
                <a:latin typeface="Calibri"/>
                <a:cs typeface="Calibri"/>
              </a:rPr>
              <a:t>qué elementos facilitan nuestra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elementos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dificultan.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99600"/>
              </a:lnSpc>
              <a:spcBef>
                <a:spcPts val="15"/>
              </a:spcBef>
            </a:pPr>
            <a:r>
              <a:rPr sz="1200" spc="-5" dirty="0">
                <a:latin typeface="Calibri"/>
                <a:cs typeface="Calibri"/>
              </a:rPr>
              <a:t>Exploraremos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otras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fórmulas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nos permitan ampliar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posibilidades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relacionarnos.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156210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Personas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interesadas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revisar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comunican.</a:t>
            </a:r>
            <a:endParaRPr sz="1200">
              <a:latin typeface="Calibri"/>
              <a:cs typeface="Calibri"/>
            </a:endParaRPr>
          </a:p>
          <a:p>
            <a:pPr marL="12700" marR="492125">
              <a:lnSpc>
                <a:spcPts val="143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Profesionales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estudiantes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salud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(psicología, trabajo</a:t>
            </a:r>
            <a:r>
              <a:rPr sz="1200" spc="-10" dirty="0">
                <a:latin typeface="Calibri"/>
                <a:cs typeface="Calibri"/>
              </a:rPr>
              <a:t> social,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medicina,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educación…).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12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1114" y="2572883"/>
            <a:ext cx="2923540" cy="1126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8140" indent="-34607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Importancia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endParaRPr sz="1200" dirty="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Componentes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endParaRPr sz="1200" dirty="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verbal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verbal</a:t>
            </a:r>
            <a:endParaRPr sz="1200" dirty="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Elementos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facilitan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endParaRPr sz="1200" dirty="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dirty="0">
                <a:latin typeface="Calibri"/>
                <a:cs typeface="Calibri"/>
              </a:rPr>
              <a:t>ement</a:t>
            </a:r>
            <a:r>
              <a:rPr sz="1200" spc="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fi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ul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ación</a:t>
            </a:r>
          </a:p>
          <a:p>
            <a:pPr marL="358140" indent="-346075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Actitudes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bloquean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1824806"/>
            <a:ext cx="633948" cy="22591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1709927"/>
            <a:ext cx="0" cy="4068445"/>
          </a:xfrm>
          <a:custGeom>
            <a:avLst/>
            <a:gdLst/>
            <a:ahLst/>
            <a:cxnLst/>
            <a:rect l="l" t="t" r="r" b="b"/>
            <a:pathLst>
              <a:path h="4068445">
                <a:moveTo>
                  <a:pt x="0" y="0"/>
                </a:moveTo>
                <a:lnTo>
                  <a:pt x="0" y="406844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4" name="CuadroTexto 3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6" name="Grupo 5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7" name="CuadroTexto 6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6DF9D397-6039-1946-8762-A10BED0C17DD}"/>
              </a:ext>
            </a:extLst>
          </p:cNvPr>
          <p:cNvSpPr/>
          <p:nvPr/>
        </p:nvSpPr>
        <p:spPr>
          <a:xfrm>
            <a:off x="1141105" y="2737547"/>
            <a:ext cx="457578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CULTURA LEAN MANUFACTURING Y MEJORA CONTÍNUA</a:t>
            </a:r>
            <a:endParaRPr lang="es-ES" sz="40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Flecha derecha 10">
            <a:hlinkClick r:id="rId3" action="ppaction://hlinksldjump"/>
            <a:extLst>
              <a:ext uri="{FF2B5EF4-FFF2-40B4-BE49-F238E27FC236}">
                <a16:creationId xmlns:a16="http://schemas.microsoft.com/office/drawing/2014/main" id="{8A09EA4D-2FD7-4641-A2CA-26F21B313196}"/>
              </a:ext>
            </a:extLst>
          </p:cNvPr>
          <p:cNvSpPr/>
          <p:nvPr/>
        </p:nvSpPr>
        <p:spPr>
          <a:xfrm flipH="1">
            <a:off x="6465336" y="7813484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1158" y="837946"/>
            <a:ext cx="40760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TRABAJO</a:t>
            </a:r>
            <a:r>
              <a:rPr spc="-10" dirty="0"/>
              <a:t> EN</a:t>
            </a:r>
            <a:r>
              <a:rPr dirty="0"/>
              <a:t> </a:t>
            </a:r>
            <a:r>
              <a:rPr spc="-5" dirty="0"/>
              <a:t>EQUIPO SINERGETICO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6588" y="1744726"/>
            <a:ext cx="2273300" cy="1481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118110">
              <a:lnSpc>
                <a:spcPts val="143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(competencias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laborales)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endParaRPr sz="1200">
              <a:latin typeface="Calibri"/>
              <a:cs typeface="Calibri"/>
            </a:endParaRPr>
          </a:p>
          <a:p>
            <a:pPr marL="12700" marR="60325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equipo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 efectivo,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5"/>
              </a:lnSpc>
            </a:pPr>
            <a:r>
              <a:rPr sz="1200" spc="-5" dirty="0">
                <a:latin typeface="Calibri"/>
                <a:cs typeface="Calibri"/>
              </a:rPr>
              <a:t>proporcionando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12700" marR="55244">
              <a:lnSpc>
                <a:spcPts val="1430"/>
              </a:lnSpc>
              <a:spcBef>
                <a:spcPts val="55"/>
              </a:spcBef>
            </a:pP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experiencias </a:t>
            </a:r>
            <a:r>
              <a:rPr sz="1200" dirty="0">
                <a:latin typeface="Calibri"/>
                <a:cs typeface="Calibri"/>
              </a:rPr>
              <a:t>para hacer </a:t>
            </a:r>
            <a:r>
              <a:rPr sz="1200" spc="-5" dirty="0">
                <a:latin typeface="Calibri"/>
                <a:cs typeface="Calibri"/>
              </a:rPr>
              <a:t>frente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nuevos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588" y="3389503"/>
            <a:ext cx="1970405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do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er</a:t>
            </a:r>
            <a:r>
              <a:rPr sz="1200" spc="-5" dirty="0">
                <a:latin typeface="Calibri"/>
                <a:cs typeface="Calibri"/>
              </a:rPr>
              <a:t>so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y/o 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6588" y="4121277"/>
            <a:ext cx="6127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54579" y="2108961"/>
            <a:ext cx="3391535" cy="6605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INTRODUCCIÓN:</a:t>
            </a:r>
            <a:endParaRPr sz="1200" dirty="0">
              <a:latin typeface="Calibri"/>
              <a:cs typeface="Calibri"/>
            </a:endParaRPr>
          </a:p>
          <a:p>
            <a:pPr marL="12700" marR="58419">
              <a:lnSpc>
                <a:spcPts val="1430"/>
              </a:lnSpc>
              <a:spcBef>
                <a:spcPts val="50"/>
              </a:spcBef>
              <a:buChar char="-"/>
              <a:tabLst>
                <a:tab pos="90805" algn="l"/>
              </a:tabLst>
            </a:pPr>
            <a:r>
              <a:rPr sz="1200" spc="-5" dirty="0">
                <a:latin typeface="Calibri"/>
                <a:cs typeface="Calibri"/>
              </a:rPr>
              <a:t>Presentación,</a:t>
            </a:r>
            <a:r>
              <a:rPr sz="1200" spc="20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Expectativas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taller,</a:t>
            </a:r>
            <a:r>
              <a:rPr sz="1200" spc="20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Formación</a:t>
            </a:r>
            <a:r>
              <a:rPr sz="1200" dirty="0">
                <a:latin typeface="Calibri"/>
                <a:cs typeface="Calibri"/>
              </a:rPr>
              <a:t> del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grupo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aprendizaje.</a:t>
            </a:r>
            <a:endParaRPr sz="1200" dirty="0">
              <a:latin typeface="Calibri"/>
              <a:cs typeface="Calibri"/>
            </a:endParaRPr>
          </a:p>
          <a:p>
            <a:pPr marL="12700" marR="90170">
              <a:lnSpc>
                <a:spcPts val="144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-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Fundamentales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Posicionamiento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Personal.</a:t>
            </a:r>
            <a:endParaRPr sz="1200" dirty="0">
              <a:latin typeface="Calibri"/>
              <a:cs typeface="Calibri"/>
            </a:endParaRPr>
          </a:p>
          <a:p>
            <a:pPr marL="362585">
              <a:lnSpc>
                <a:spcPts val="1405"/>
              </a:lnSpc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Disgustos.</a:t>
            </a:r>
            <a:endParaRPr sz="1200" dirty="0">
              <a:latin typeface="Calibri"/>
              <a:cs typeface="Calibri"/>
            </a:endParaRPr>
          </a:p>
          <a:p>
            <a:pPr marL="362585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Privilegios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Humanos.</a:t>
            </a:r>
            <a:endParaRPr sz="1200" dirty="0">
              <a:latin typeface="Calibri"/>
              <a:cs typeface="Calibri"/>
            </a:endParaRPr>
          </a:p>
          <a:p>
            <a:pPr marL="362585" marR="1203960">
              <a:lnSpc>
                <a:spcPts val="1450"/>
              </a:lnSpc>
              <a:spcBef>
                <a:spcPts val="30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Broche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Oro.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Recorte.</a:t>
            </a:r>
            <a:endParaRPr sz="1200" dirty="0">
              <a:latin typeface="Calibri"/>
              <a:cs typeface="Calibri"/>
            </a:endParaRPr>
          </a:p>
          <a:p>
            <a:pPr marL="362585">
              <a:lnSpc>
                <a:spcPts val="1410"/>
              </a:lnSpc>
            </a:pPr>
            <a:r>
              <a:rPr sz="1200" spc="-5" dirty="0">
                <a:latin typeface="Calibri"/>
                <a:cs typeface="Calibri"/>
              </a:rPr>
              <a:t>5.-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Virus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Actitud.</a:t>
            </a:r>
            <a:endParaRPr sz="1200" dirty="0">
              <a:latin typeface="Calibri"/>
              <a:cs typeface="Calibri"/>
            </a:endParaRPr>
          </a:p>
          <a:p>
            <a:pPr marL="362585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6.-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¿Cómo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Detectar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Negatividad?</a:t>
            </a:r>
          </a:p>
          <a:p>
            <a:pPr marL="36258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7.-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¿Cómo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Atacar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Actitud?</a:t>
            </a:r>
            <a:endParaRPr sz="1200" dirty="0">
              <a:latin typeface="Calibri"/>
              <a:cs typeface="Calibri"/>
            </a:endParaRPr>
          </a:p>
          <a:p>
            <a:pPr marL="362585">
              <a:lnSpc>
                <a:spcPts val="1435"/>
              </a:lnSpc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“vac</a:t>
            </a:r>
            <a:r>
              <a:rPr sz="1200" dirty="0">
                <a:latin typeface="Calibri"/>
                <a:cs typeface="Calibri"/>
              </a:rPr>
              <a:t>unar”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“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rga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ism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”.</a:t>
            </a:r>
            <a:endParaRPr sz="1200" dirty="0">
              <a:latin typeface="Calibri"/>
              <a:cs typeface="Calibri"/>
            </a:endParaRPr>
          </a:p>
          <a:p>
            <a:pPr marL="362585" marR="1069340" indent="-350520" algn="just">
              <a:lnSpc>
                <a:spcPct val="99600"/>
              </a:lnSpc>
            </a:pPr>
            <a:r>
              <a:rPr sz="1200" b="1" dirty="0">
                <a:latin typeface="Calibri"/>
                <a:cs typeface="Calibri"/>
              </a:rPr>
              <a:t>Módulo 2 - </a:t>
            </a:r>
            <a:r>
              <a:rPr sz="1200" spc="-5" dirty="0">
                <a:latin typeface="Calibri"/>
                <a:cs typeface="Calibri"/>
              </a:rPr>
              <a:t>Proceso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comunicación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1.- Definición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Comunicación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Comunicación.</a:t>
            </a:r>
            <a:endParaRPr sz="1200" dirty="0">
              <a:latin typeface="Calibri"/>
              <a:cs typeface="Calibri"/>
            </a:endParaRPr>
          </a:p>
          <a:p>
            <a:pPr marL="362585" algn="just">
              <a:lnSpc>
                <a:spcPts val="143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Barreras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comunicación.</a:t>
            </a:r>
            <a:endParaRPr sz="1200" dirty="0">
              <a:latin typeface="Calibri"/>
              <a:cs typeface="Calibri"/>
            </a:endParaRPr>
          </a:p>
          <a:p>
            <a:pPr marL="536575" marR="26034" indent="-173990" algn="just">
              <a:lnSpc>
                <a:spcPts val="143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4.- Perspectivas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Comunicación dentro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Organización.</a:t>
            </a:r>
            <a:endParaRPr sz="1200" dirty="0">
              <a:latin typeface="Calibri"/>
              <a:cs typeface="Calibri"/>
            </a:endParaRPr>
          </a:p>
          <a:p>
            <a:pPr marL="12700" algn="just">
              <a:lnSpc>
                <a:spcPts val="1410"/>
              </a:lnSpc>
            </a:pPr>
            <a:r>
              <a:rPr sz="1200" b="1" dirty="0">
                <a:latin typeface="Calibri"/>
                <a:cs typeface="Calibri"/>
              </a:rPr>
              <a:t>T</a:t>
            </a:r>
            <a:r>
              <a:rPr sz="1200" b="1" spc="-20" dirty="0">
                <a:latin typeface="Calibri"/>
                <a:cs typeface="Calibri"/>
              </a:rPr>
              <a:t>é</a:t>
            </a: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spc="-10" dirty="0">
                <a:latin typeface="Calibri"/>
                <a:cs typeface="Calibri"/>
              </a:rPr>
              <a:t>ni</a:t>
            </a:r>
            <a:r>
              <a:rPr sz="1200" b="1" spc="-5" dirty="0">
                <a:latin typeface="Calibri"/>
                <a:cs typeface="Calibri"/>
              </a:rPr>
              <a:t>ca</a:t>
            </a:r>
            <a:r>
              <a:rPr sz="1200" b="1" dirty="0">
                <a:latin typeface="Calibri"/>
                <a:cs typeface="Calibri"/>
              </a:rPr>
              <a:t>s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p</a:t>
            </a:r>
            <a:r>
              <a:rPr sz="1200" b="1" spc="-20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ra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-20" dirty="0">
                <a:latin typeface="Calibri"/>
                <a:cs typeface="Calibri"/>
              </a:rPr>
              <a:t>m</a:t>
            </a:r>
            <a:r>
              <a:rPr sz="1200" b="1" spc="-10" dirty="0">
                <a:latin typeface="Calibri"/>
                <a:cs typeface="Calibri"/>
              </a:rPr>
              <a:t>un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r</a:t>
            </a:r>
            <a:r>
              <a:rPr sz="1200" b="1" dirty="0">
                <a:latin typeface="Calibri"/>
                <a:cs typeface="Calibri"/>
              </a:rPr>
              <a:t>se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o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l</a:t>
            </a:r>
            <a:r>
              <a:rPr sz="1200" b="1" spc="-5" dirty="0">
                <a:latin typeface="Calibri"/>
                <a:cs typeface="Calibri"/>
              </a:rPr>
              <a:t>me</a:t>
            </a:r>
            <a:r>
              <a:rPr sz="1200" b="1" dirty="0">
                <a:latin typeface="Calibri"/>
                <a:cs typeface="Calibri"/>
              </a:rPr>
              <a:t>nte</a:t>
            </a:r>
            <a:endParaRPr sz="1200" dirty="0">
              <a:latin typeface="Calibri"/>
              <a:cs typeface="Calibri"/>
            </a:endParaRPr>
          </a:p>
          <a:p>
            <a:pPr marL="872490" marR="49149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arte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escuchar.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dirty="0">
                <a:latin typeface="Calibri"/>
                <a:cs typeface="Calibri"/>
              </a:rPr>
              <a:t> 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manejo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voz.</a:t>
            </a:r>
          </a:p>
          <a:p>
            <a:pPr marL="872490" marR="867410">
              <a:lnSpc>
                <a:spcPts val="144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Asertiva.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Diez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derechos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básicos.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2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-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Taller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negociación.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Negociación</a:t>
            </a:r>
            <a:endParaRPr sz="1200" dirty="0">
              <a:latin typeface="Calibri"/>
              <a:cs typeface="Calibri"/>
            </a:endParaRPr>
          </a:p>
          <a:p>
            <a:pPr marL="512445" lvl="1" indent="-150495">
              <a:lnSpc>
                <a:spcPts val="1435"/>
              </a:lnSpc>
              <a:buAutoNum type="arabicPeriod"/>
              <a:tabLst>
                <a:tab pos="513080" algn="l"/>
              </a:tabLst>
            </a:pPr>
            <a:r>
              <a:rPr sz="1200" dirty="0">
                <a:latin typeface="Calibri"/>
                <a:cs typeface="Calibri"/>
              </a:rPr>
              <a:t>Qué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negociar</a:t>
            </a:r>
            <a:endParaRPr sz="1200" dirty="0">
              <a:latin typeface="Calibri"/>
              <a:cs typeface="Calibri"/>
            </a:endParaRPr>
          </a:p>
          <a:p>
            <a:pPr marL="512445" lvl="1" indent="-150495">
              <a:lnSpc>
                <a:spcPct val="100000"/>
              </a:lnSpc>
              <a:buAutoNum type="arabicPeriod"/>
              <a:tabLst>
                <a:tab pos="513080" algn="l"/>
              </a:tabLst>
            </a:pPr>
            <a:r>
              <a:rPr sz="1200" spc="-10" dirty="0">
                <a:latin typeface="Calibri"/>
                <a:cs typeface="Calibri"/>
              </a:rPr>
              <a:t>Condiciones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exigen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negociar.</a:t>
            </a:r>
            <a:endParaRPr sz="1200" dirty="0">
              <a:latin typeface="Calibri"/>
              <a:cs typeface="Calibri"/>
            </a:endParaRPr>
          </a:p>
          <a:p>
            <a:pPr marL="512445" lvl="1" indent="-150495">
              <a:lnSpc>
                <a:spcPct val="100000"/>
              </a:lnSpc>
              <a:buAutoNum type="arabicPeriod"/>
              <a:tabLst>
                <a:tab pos="513080" algn="l"/>
              </a:tabLst>
            </a:pP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ís</a:t>
            </a:r>
            <a:r>
              <a:rPr sz="1200" dirty="0">
                <a:latin typeface="Calibri"/>
                <a:cs typeface="Calibri"/>
              </a:rPr>
              <a:t>ti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-5" dirty="0">
                <a:latin typeface="Calibri"/>
                <a:cs typeface="Calibri"/>
              </a:rPr>
              <a:t>ocia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r.</a:t>
            </a:r>
          </a:p>
          <a:p>
            <a:pPr marL="512445" lvl="1" indent="-150495">
              <a:lnSpc>
                <a:spcPct val="100000"/>
              </a:lnSpc>
              <a:buAutoNum type="arabicPeriod"/>
              <a:tabLst>
                <a:tab pos="513080" algn="l"/>
              </a:tabLst>
            </a:pPr>
            <a:r>
              <a:rPr sz="1200" spc="-5" dirty="0">
                <a:latin typeface="Calibri"/>
                <a:cs typeface="Calibri"/>
              </a:rPr>
              <a:t>Estilo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negociación,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perfil.</a:t>
            </a:r>
            <a:endParaRPr sz="1200" dirty="0">
              <a:latin typeface="Calibri"/>
              <a:cs typeface="Calibri"/>
            </a:endParaRPr>
          </a:p>
          <a:p>
            <a:pPr marL="512445" lvl="1" indent="-150495">
              <a:lnSpc>
                <a:spcPct val="100000"/>
              </a:lnSpc>
              <a:buAutoNum type="arabicPeriod"/>
              <a:tabLst>
                <a:tab pos="513080" algn="l"/>
              </a:tabLst>
            </a:pPr>
            <a:r>
              <a:rPr sz="1200" dirty="0">
                <a:latin typeface="Calibri"/>
                <a:cs typeface="Calibri"/>
              </a:rPr>
              <a:t>Guía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preparación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negociaciones.</a:t>
            </a:r>
            <a:endParaRPr sz="1200" dirty="0">
              <a:latin typeface="Calibri"/>
              <a:cs typeface="Calibri"/>
            </a:endParaRPr>
          </a:p>
          <a:p>
            <a:pPr marL="512445" lvl="1" indent="-150495">
              <a:lnSpc>
                <a:spcPct val="100000"/>
              </a:lnSpc>
              <a:buAutoNum type="arabicPeriod"/>
              <a:tabLst>
                <a:tab pos="513080" algn="l"/>
              </a:tabLst>
            </a:pPr>
            <a:r>
              <a:rPr sz="1200" dirty="0">
                <a:latin typeface="Calibri"/>
                <a:cs typeface="Calibri"/>
              </a:rPr>
              <a:t>Plan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estratégico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negociación.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CONCLUSIONES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Comentarios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Generales.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Compromiso</a:t>
            </a:r>
            <a:endParaRPr sz="1200" dirty="0">
              <a:latin typeface="Calibri"/>
              <a:cs typeface="Calibri"/>
            </a:endParaRPr>
          </a:p>
          <a:p>
            <a:pPr marL="12700" marR="1788160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evento.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Cierre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seminario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38828" y="1836420"/>
            <a:ext cx="632202" cy="219455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2773679" y="1719072"/>
            <a:ext cx="0" cy="7040880"/>
          </a:xfrm>
          <a:custGeom>
            <a:avLst/>
            <a:gdLst/>
            <a:ahLst/>
            <a:cxnLst/>
            <a:rect l="l" t="t" r="r" b="b"/>
            <a:pathLst>
              <a:path h="7040880">
                <a:moveTo>
                  <a:pt x="0" y="0"/>
                </a:moveTo>
                <a:lnTo>
                  <a:pt x="0" y="7040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Grupo 8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0" name="CuadroTexto 9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2" name="Flecha derecha 11">
            <a:hlinkClick r:id="rId3" action="ppaction://hlinksldjump"/>
          </p:cNvPr>
          <p:cNvSpPr/>
          <p:nvPr/>
        </p:nvSpPr>
        <p:spPr>
          <a:xfrm flipH="1">
            <a:off x="6465336" y="8536526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9361" y="837946"/>
            <a:ext cx="4130675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728980" marR="5080" indent="-716915">
              <a:lnSpc>
                <a:spcPct val="101400"/>
              </a:lnSpc>
              <a:spcBef>
                <a:spcPts val="60"/>
              </a:spcBef>
            </a:pPr>
            <a:r>
              <a:rPr spc="-10" dirty="0"/>
              <a:t>TALLER </a:t>
            </a:r>
            <a:r>
              <a:rPr spc="-5" dirty="0"/>
              <a:t>DE NEGOCIACIÓN EFECTIVA </a:t>
            </a:r>
            <a:r>
              <a:rPr spc="-484" dirty="0"/>
              <a:t> </a:t>
            </a:r>
            <a:r>
              <a:rPr spc="-5" dirty="0"/>
              <a:t>BASE</a:t>
            </a:r>
            <a:r>
              <a:rPr spc="480" dirty="0"/>
              <a:t> </a:t>
            </a:r>
            <a:r>
              <a:rPr spc="-5" dirty="0"/>
              <a:t>CURSO</a:t>
            </a:r>
            <a:r>
              <a:rPr spc="-10" dirty="0"/>
              <a:t> </a:t>
            </a:r>
            <a:r>
              <a:rPr spc="-5" dirty="0"/>
              <a:t>KARRAS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2230881"/>
            <a:ext cx="2933700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10" dirty="0">
                <a:latin typeface="Calibri"/>
                <a:cs typeface="Calibri"/>
              </a:rPr>
              <a:t>Identificar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operacionales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básicas</a:t>
            </a:r>
            <a:endParaRPr sz="1200">
              <a:latin typeface="Calibri"/>
              <a:cs typeface="Calibri"/>
            </a:endParaRPr>
          </a:p>
          <a:p>
            <a:pPr marL="12700" marR="582930">
              <a:lnSpc>
                <a:spcPts val="1430"/>
              </a:lnSpc>
              <a:spcBef>
                <a:spcPts val="55"/>
              </a:spcBef>
            </a:pP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preparar, conducir </a:t>
            </a:r>
            <a:r>
              <a:rPr sz="1200" dirty="0">
                <a:latin typeface="Calibri"/>
                <a:cs typeface="Calibri"/>
              </a:rPr>
              <a:t>y evaluar una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negociación.</a:t>
            </a:r>
            <a:endParaRPr sz="1200">
              <a:latin typeface="Calibri"/>
              <a:cs typeface="Calibri"/>
            </a:endParaRPr>
          </a:p>
          <a:p>
            <a:pPr marL="12700" marR="296545" algn="just">
              <a:lnSpc>
                <a:spcPts val="1430"/>
              </a:lnSpc>
              <a:spcBef>
                <a:spcPts val="30"/>
              </a:spcBef>
            </a:pPr>
            <a:r>
              <a:rPr sz="1200" dirty="0">
                <a:latin typeface="Calibri"/>
                <a:cs typeface="Calibri"/>
              </a:rPr>
              <a:t>Aumentar la </a:t>
            </a:r>
            <a:r>
              <a:rPr sz="1200" spc="-5" dirty="0">
                <a:latin typeface="Calibri"/>
                <a:cs typeface="Calibri"/>
              </a:rPr>
              <a:t>percepción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proceso de </a:t>
            </a:r>
            <a:r>
              <a:rPr sz="1200" spc="-15" dirty="0">
                <a:latin typeface="Calibri"/>
                <a:cs typeface="Calibri"/>
              </a:rPr>
              <a:t>la 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negociación,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capacidad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negociadora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individual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grupal.</a:t>
            </a:r>
            <a:endParaRPr sz="1200">
              <a:latin typeface="Calibri"/>
              <a:cs typeface="Calibri"/>
            </a:endParaRPr>
          </a:p>
          <a:p>
            <a:pPr marL="12700" marR="193675">
              <a:lnSpc>
                <a:spcPts val="143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Proporcionar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teoría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válida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(algunas herramientas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pensar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sobre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negociación).</a:t>
            </a:r>
            <a:endParaRPr sz="1200">
              <a:latin typeface="Calibri"/>
              <a:cs typeface="Calibri"/>
            </a:endParaRPr>
          </a:p>
          <a:p>
            <a:pPr marL="12700" marR="1206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Compartir experiencias negociadoras con otros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70"/>
              </a:spcBef>
            </a:pPr>
            <a:r>
              <a:rPr sz="1200" dirty="0">
                <a:latin typeface="Calibri"/>
                <a:cs typeface="Calibri"/>
              </a:rPr>
              <a:t>Ampliar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repertorio.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Experimentar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practicar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ambiente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seguro.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Mandos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gerentes,</a:t>
            </a:r>
            <a:endParaRPr sz="1200">
              <a:latin typeface="Calibri"/>
              <a:cs typeface="Calibri"/>
            </a:endParaRPr>
          </a:p>
          <a:p>
            <a:pPr marL="12700" marR="50165">
              <a:lnSpc>
                <a:spcPts val="1430"/>
              </a:lnSpc>
              <a:spcBef>
                <a:spcPts val="60"/>
              </a:spcBef>
            </a:pPr>
            <a:r>
              <a:rPr sz="1200" spc="-5" dirty="0">
                <a:latin typeface="Calibri"/>
                <a:cs typeface="Calibri"/>
              </a:rPr>
              <a:t>futuros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gerentes,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jefes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compras, </a:t>
            </a:r>
            <a:r>
              <a:rPr sz="1200" dirty="0">
                <a:latin typeface="Calibri"/>
                <a:cs typeface="Calibri"/>
              </a:rPr>
              <a:t>así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compras..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3" y="2595498"/>
            <a:ext cx="2880360" cy="2404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Situaciones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5" dirty="0">
                <a:latin typeface="Calibri"/>
                <a:cs typeface="Calibri"/>
              </a:rPr>
              <a:t> negociamos</a:t>
            </a:r>
            <a:endParaRPr sz="1200">
              <a:latin typeface="Calibri"/>
              <a:cs typeface="Calibri"/>
            </a:endParaRPr>
          </a:p>
          <a:p>
            <a:pPr marL="12700" marR="13335">
              <a:lnSpc>
                <a:spcPts val="144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Negociación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perder-perder;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ganar-perder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ganar-ganar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15"/>
              </a:lnSpc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negociación.</a:t>
            </a:r>
            <a:endParaRPr sz="1200">
              <a:latin typeface="Calibri"/>
              <a:cs typeface="Calibri"/>
            </a:endParaRPr>
          </a:p>
          <a:p>
            <a:pPr marL="12700" marR="457200">
              <a:lnSpc>
                <a:spcPts val="143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Identificando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asuntos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5.-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Ceder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ceder.</a:t>
            </a:r>
            <a:endParaRPr sz="1200">
              <a:latin typeface="Calibri"/>
              <a:cs typeface="Calibri"/>
            </a:endParaRPr>
          </a:p>
          <a:p>
            <a:pPr marL="12700" marR="489584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6.-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exitosa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7.-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Planeación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negociación</a:t>
            </a:r>
            <a:endParaRPr sz="1200">
              <a:latin typeface="Calibri"/>
              <a:cs typeface="Calibri"/>
            </a:endParaRPr>
          </a:p>
          <a:p>
            <a:pPr marL="12700" marR="741680">
              <a:lnSpc>
                <a:spcPts val="144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Fas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i: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hum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ni</a:t>
            </a:r>
            <a:r>
              <a:rPr sz="1200" spc="-10" dirty="0">
                <a:latin typeface="Calibri"/>
                <a:cs typeface="Calibri"/>
              </a:rPr>
              <a:t>z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relación  </a:t>
            </a:r>
            <a:r>
              <a:rPr sz="1200" spc="-5" dirty="0">
                <a:latin typeface="Calibri"/>
                <a:cs typeface="Calibri"/>
              </a:rPr>
              <a:t>9.-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Fase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ii: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80"/>
              </a:lnSpc>
            </a:pPr>
            <a:r>
              <a:rPr sz="1200" spc="-5" dirty="0">
                <a:latin typeface="Calibri"/>
                <a:cs typeface="Calibri"/>
              </a:rPr>
              <a:t>10.-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Fase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iii: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11.-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Fase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iv: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acuerdo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12.-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Fase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v: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retroalimentación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2320106"/>
            <a:ext cx="635221" cy="22591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2205227"/>
            <a:ext cx="0" cy="4464050"/>
          </a:xfrm>
          <a:custGeom>
            <a:avLst/>
            <a:gdLst/>
            <a:ahLst/>
            <a:cxnLst/>
            <a:rect l="l" t="t" r="r" b="b"/>
            <a:pathLst>
              <a:path h="4464050">
                <a:moveTo>
                  <a:pt x="0" y="0"/>
                </a:moveTo>
                <a:lnTo>
                  <a:pt x="0" y="446405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83832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9248" y="837946"/>
            <a:ext cx="49282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RESILIENCIA</a:t>
            </a:r>
            <a:r>
              <a:rPr spc="5" dirty="0"/>
              <a:t> </a:t>
            </a:r>
            <a:r>
              <a:rPr spc="-10" dirty="0"/>
              <a:t>CON</a:t>
            </a:r>
            <a:r>
              <a:rPr spc="5" dirty="0"/>
              <a:t> </a:t>
            </a:r>
            <a:r>
              <a:rPr spc="-5" dirty="0"/>
              <a:t>PERSONAL</a:t>
            </a:r>
            <a:r>
              <a:rPr spc="5" dirty="0"/>
              <a:t> </a:t>
            </a:r>
            <a:r>
              <a:rPr spc="-5" dirty="0"/>
              <a:t>CONFLICTIVO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973326"/>
            <a:ext cx="2769235" cy="2254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 dirty="0">
              <a:latin typeface="Calibri"/>
              <a:cs typeface="Calibri"/>
            </a:endParaRPr>
          </a:p>
          <a:p>
            <a:pPr marL="12700" marR="118110">
              <a:lnSpc>
                <a:spcPct val="993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Este curso será </a:t>
            </a:r>
            <a:r>
              <a:rPr sz="1200" dirty="0">
                <a:latin typeface="Calibri"/>
                <a:cs typeface="Calibri"/>
              </a:rPr>
              <a:t>de gran </a:t>
            </a:r>
            <a:r>
              <a:rPr sz="1200" spc="-5" dirty="0">
                <a:latin typeface="Calibri"/>
                <a:cs typeface="Calibri"/>
              </a:rPr>
              <a:t>utilidad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todo </a:t>
            </a:r>
            <a:r>
              <a:rPr sz="1200" dirty="0">
                <a:latin typeface="Calibri"/>
                <a:cs typeface="Calibri"/>
              </a:rPr>
              <a:t> aquel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haya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tratado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 </a:t>
            </a:r>
            <a:r>
              <a:rPr sz="1200" spc="-5" dirty="0">
                <a:latin typeface="Calibri"/>
                <a:cs typeface="Calibri"/>
              </a:rPr>
              <a:t>gente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así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lugar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trabajo.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 dirty="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P</a:t>
            </a:r>
            <a:r>
              <a:rPr sz="1200" spc="5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rsonal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ral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qu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requ</a:t>
            </a:r>
            <a:r>
              <a:rPr sz="1400" spc="-15" dirty="0">
                <a:latin typeface="Calibri"/>
                <a:cs typeface="Calibri"/>
              </a:rPr>
              <a:t>i</a:t>
            </a:r>
            <a:r>
              <a:rPr sz="1400" dirty="0">
                <a:latin typeface="Calibri"/>
                <a:cs typeface="Calibri"/>
              </a:rPr>
              <a:t>era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 </a:t>
            </a:r>
            <a:r>
              <a:rPr sz="1200" spc="-5" dirty="0">
                <a:latin typeface="Calibri"/>
                <a:cs typeface="Calibri"/>
              </a:rPr>
              <a:t>enfrentarse </a:t>
            </a:r>
            <a:r>
              <a:rPr sz="1200" dirty="0">
                <a:latin typeface="Calibri"/>
                <a:cs typeface="Calibri"/>
              </a:rPr>
              <a:t>a personas </a:t>
            </a:r>
            <a:r>
              <a:rPr sz="1200" spc="-5" dirty="0">
                <a:latin typeface="Calibri"/>
                <a:cs typeface="Calibri"/>
              </a:rPr>
              <a:t>iracundas, rudas,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impacientes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ó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agresivas.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3" y="2519298"/>
            <a:ext cx="2579370" cy="2649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10489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sz="1400" spc="-5" dirty="0">
                <a:latin typeface="Calibri"/>
                <a:cs typeface="Calibri"/>
              </a:rPr>
              <a:t>Enunciar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los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comportamientos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sus </a:t>
            </a:r>
            <a:r>
              <a:rPr sz="1400" spc="-254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efectos.</a:t>
            </a:r>
            <a:endParaRPr sz="1400" dirty="0">
              <a:latin typeface="Calibri"/>
              <a:cs typeface="Calibri"/>
            </a:endParaRPr>
          </a:p>
          <a:p>
            <a:pPr marL="241300" marR="387985" indent="-228600">
              <a:lnSpc>
                <a:spcPct val="99700"/>
              </a:lnSpc>
              <a:spcBef>
                <a:spcPts val="5"/>
              </a:spcBef>
              <a:buAutoNum type="arabicPeriod"/>
              <a:tabLst>
                <a:tab pos="241300" algn="l"/>
              </a:tabLst>
            </a:pPr>
            <a:r>
              <a:rPr sz="1400" spc="-5" dirty="0">
                <a:latin typeface="Calibri"/>
                <a:cs typeface="Calibri"/>
              </a:rPr>
              <a:t>Enunciar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técnicas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básicas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5" dirty="0">
                <a:latin typeface="Calibri"/>
                <a:cs typeface="Calibri"/>
              </a:rPr>
              <a:t>de </a:t>
            </a:r>
            <a:r>
              <a:rPr sz="1400" spc="-254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comunicación </a:t>
            </a:r>
            <a:r>
              <a:rPr sz="1400" dirty="0">
                <a:latin typeface="Calibri"/>
                <a:cs typeface="Calibri"/>
              </a:rPr>
              <a:t>y </a:t>
            </a:r>
            <a:r>
              <a:rPr sz="1400" spc="-5" dirty="0">
                <a:latin typeface="Calibri"/>
                <a:cs typeface="Calibri"/>
              </a:rPr>
              <a:t>habilidades de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resiliencia organizacional </a:t>
            </a:r>
            <a:r>
              <a:rPr sz="1400" dirty="0">
                <a:latin typeface="Calibri"/>
                <a:cs typeface="Calibri"/>
              </a:rPr>
              <a:t>y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personal.</a:t>
            </a:r>
            <a:endParaRPr sz="1400" dirty="0">
              <a:latin typeface="Calibri"/>
              <a:cs typeface="Calibri"/>
            </a:endParaRPr>
          </a:p>
          <a:p>
            <a:pPr marL="241300" marR="111760" indent="-22860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41300" algn="l"/>
              </a:tabLst>
            </a:pPr>
            <a:r>
              <a:rPr sz="1400" dirty="0">
                <a:latin typeface="Calibri"/>
                <a:cs typeface="Calibri"/>
              </a:rPr>
              <a:t>Aplicar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las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técnicas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para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el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trato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 </a:t>
            </a:r>
            <a:r>
              <a:rPr sz="1400" spc="-254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manipuladores.</a:t>
            </a:r>
            <a:endParaRPr sz="1400" dirty="0">
              <a:latin typeface="Calibri"/>
              <a:cs typeface="Calibri"/>
            </a:endParaRPr>
          </a:p>
          <a:p>
            <a:pPr marL="241300" indent="-228600">
              <a:lnSpc>
                <a:spcPts val="1430"/>
              </a:lnSpc>
              <a:buAutoNum type="arabicPeriod"/>
              <a:tabLst>
                <a:tab pos="241300" algn="l"/>
              </a:tabLst>
            </a:pPr>
            <a:r>
              <a:rPr sz="1400" dirty="0">
                <a:latin typeface="Calibri"/>
                <a:cs typeface="Calibri"/>
              </a:rPr>
              <a:t>Aplicar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las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técnicas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convenientes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para</a:t>
            </a:r>
          </a:p>
          <a:p>
            <a:pPr marL="241300" marR="140970">
              <a:lnSpc>
                <a:spcPts val="1430"/>
              </a:lnSpc>
              <a:spcBef>
                <a:spcPts val="60"/>
              </a:spcBef>
            </a:pPr>
            <a:r>
              <a:rPr sz="1400" dirty="0">
                <a:latin typeface="Calibri"/>
                <a:cs typeface="Calibri"/>
              </a:rPr>
              <a:t>tratar </a:t>
            </a:r>
            <a:r>
              <a:rPr sz="1400" spc="-5" dirty="0">
                <a:latin typeface="Calibri"/>
                <a:cs typeface="Calibri"/>
              </a:rPr>
              <a:t>con clientes, colaboradores </a:t>
            </a:r>
            <a:r>
              <a:rPr sz="1400" dirty="0">
                <a:latin typeface="Calibri"/>
                <a:cs typeface="Calibri"/>
              </a:rPr>
              <a:t>y </a:t>
            </a:r>
            <a:r>
              <a:rPr sz="1400" spc="-26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compañeros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difíciles.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2062550"/>
            <a:ext cx="633948" cy="22591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1946148"/>
            <a:ext cx="0" cy="5400040"/>
          </a:xfrm>
          <a:custGeom>
            <a:avLst/>
            <a:gdLst/>
            <a:ahLst/>
            <a:cxnLst/>
            <a:rect l="l" t="t" r="r" b="b"/>
            <a:pathLst>
              <a:path h="5400040">
                <a:moveTo>
                  <a:pt x="0" y="0"/>
                </a:moveTo>
                <a:lnTo>
                  <a:pt x="0" y="540004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3548" y="837946"/>
            <a:ext cx="48602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INTELIGENCIA</a:t>
            </a:r>
            <a:r>
              <a:rPr dirty="0"/>
              <a:t> </a:t>
            </a:r>
            <a:r>
              <a:rPr spc="-5" dirty="0"/>
              <a:t>EMOCIONAL</a:t>
            </a:r>
            <a:r>
              <a:rPr spc="5" dirty="0"/>
              <a:t> </a:t>
            </a:r>
            <a:r>
              <a:rPr spc="-5" dirty="0"/>
              <a:t>EMPRESARIAL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939797"/>
            <a:ext cx="2872740" cy="49552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Calibri"/>
              <a:cs typeface="Calibri"/>
            </a:endParaRPr>
          </a:p>
          <a:p>
            <a:pPr marL="299085" marR="168910" indent="-287020">
              <a:lnSpc>
                <a:spcPct val="100000"/>
              </a:lnSpc>
              <a:tabLst>
                <a:tab pos="299085" algn="l"/>
              </a:tabLst>
            </a:pPr>
            <a:r>
              <a:rPr sz="1200" dirty="0">
                <a:latin typeface="Calibri"/>
                <a:cs typeface="Calibri"/>
              </a:rPr>
              <a:t>-	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capacidad de Negociación </a:t>
            </a:r>
            <a:r>
              <a:rPr sz="1200" dirty="0">
                <a:latin typeface="Calibri"/>
                <a:cs typeface="Calibri"/>
              </a:rPr>
              <a:t>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influencia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través del manejo </a:t>
            </a:r>
            <a:r>
              <a:rPr sz="1200" dirty="0">
                <a:latin typeface="Calibri"/>
                <a:cs typeface="Calibri"/>
              </a:rPr>
              <a:t>de las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emociones;</a:t>
            </a:r>
          </a:p>
          <a:p>
            <a:pPr marL="299085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emociones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aportan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importantes</a:t>
            </a:r>
            <a:endParaRPr sz="1200" dirty="0">
              <a:latin typeface="Calibri"/>
              <a:cs typeface="Calibri"/>
            </a:endParaRPr>
          </a:p>
          <a:p>
            <a:pPr marL="299085" marR="5080">
              <a:lnSpc>
                <a:spcPct val="996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implicaciones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relaciones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sociales,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sin dejar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contribuir con otros aspectos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la vida. Cada </a:t>
            </a:r>
            <a:r>
              <a:rPr sz="1200" spc="-5" dirty="0">
                <a:latin typeface="Calibri"/>
                <a:cs typeface="Calibri"/>
              </a:rPr>
              <a:t>individuo tiene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necesidad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establecer prioridades,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mirar </a:t>
            </a:r>
            <a:r>
              <a:rPr sz="1200" spc="-5" dirty="0">
                <a:latin typeface="Calibri"/>
                <a:cs typeface="Calibri"/>
              </a:rPr>
              <a:t>positivamente hacia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futuro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reparar los </a:t>
            </a:r>
            <a:r>
              <a:rPr sz="1200" spc="-5" dirty="0">
                <a:latin typeface="Calibri"/>
                <a:cs typeface="Calibri"/>
              </a:rPr>
              <a:t>sentimientos </a:t>
            </a:r>
            <a:r>
              <a:rPr sz="1200" dirty="0">
                <a:latin typeface="Calibri"/>
                <a:cs typeface="Calibri"/>
              </a:rPr>
              <a:t>negativos </a:t>
            </a:r>
            <a:r>
              <a:rPr sz="1200" spc="-5" dirty="0">
                <a:latin typeface="Calibri"/>
                <a:cs typeface="Calibri"/>
              </a:rPr>
              <a:t>antes </a:t>
            </a:r>
            <a:r>
              <a:rPr sz="1200" dirty="0">
                <a:latin typeface="Calibri"/>
                <a:cs typeface="Calibri"/>
              </a:rPr>
              <a:t> de que </a:t>
            </a:r>
            <a:r>
              <a:rPr sz="1200" spc="-5" dirty="0">
                <a:latin typeface="Calibri"/>
                <a:cs typeface="Calibri"/>
              </a:rPr>
              <a:t>nos hagan caer en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ansiedad </a:t>
            </a:r>
            <a:r>
              <a:rPr sz="1200" dirty="0">
                <a:latin typeface="Calibri"/>
                <a:cs typeface="Calibri"/>
              </a:rPr>
              <a:t>y la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depresión. Muchas personas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tienen </a:t>
            </a:r>
            <a:r>
              <a:rPr sz="1200" dirty="0">
                <a:latin typeface="Calibri"/>
                <a:cs typeface="Calibri"/>
              </a:rPr>
              <a:t> enormes </a:t>
            </a:r>
            <a:r>
              <a:rPr sz="1200" spc="-5" dirty="0">
                <a:latin typeface="Calibri"/>
                <a:cs typeface="Calibri"/>
              </a:rPr>
              <a:t>aptitudes, no triunfan por su </a:t>
            </a:r>
            <a:r>
              <a:rPr sz="1200" dirty="0">
                <a:latin typeface="Calibri"/>
                <a:cs typeface="Calibri"/>
              </a:rPr>
              <a:t> falta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capacidad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al </a:t>
            </a:r>
            <a:r>
              <a:rPr sz="1200" spc="-5" dirty="0">
                <a:latin typeface="Calibri"/>
                <a:cs typeface="Calibri"/>
              </a:rPr>
              <a:t>utilizar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talentos.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50" dirty="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 dirty="0">
              <a:latin typeface="Calibri"/>
              <a:cs typeface="Calibri"/>
            </a:endParaRPr>
          </a:p>
          <a:p>
            <a:pPr marL="12700" marR="59690">
              <a:lnSpc>
                <a:spcPts val="1430"/>
              </a:lnSpc>
              <a:spcBef>
                <a:spcPts val="45"/>
              </a:spcBef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presente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curso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encuentra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abierto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comunidad</a:t>
            </a:r>
            <a:r>
              <a:rPr lang="es-ES" sz="1200" spc="-5" dirty="0">
                <a:latin typeface="Calibri"/>
                <a:cs typeface="Calibri"/>
              </a:rPr>
              <a:t> Empresarial</a:t>
            </a:r>
            <a:r>
              <a:rPr sz="1200" spc="-5" dirty="0">
                <a:latin typeface="Calibri"/>
                <a:cs typeface="Calibri"/>
              </a:rPr>
              <a:t>. </a:t>
            </a:r>
            <a:endParaRPr sz="1200" dirty="0">
              <a:latin typeface="Calibri"/>
              <a:cs typeface="Calibri"/>
            </a:endParaRPr>
          </a:p>
          <a:p>
            <a:pPr marL="12700" marR="285750">
              <a:lnSpc>
                <a:spcPts val="1430"/>
              </a:lnSpc>
              <a:spcBef>
                <a:spcPts val="10"/>
              </a:spcBef>
            </a:pPr>
            <a:r>
              <a:rPr lang="es-ES" sz="1200" spc="-5" dirty="0">
                <a:latin typeface="Calibri"/>
                <a:cs typeface="Calibri"/>
              </a:rPr>
              <a:t>P</a:t>
            </a:r>
            <a:r>
              <a:rPr sz="1200" spc="-5" dirty="0" err="1">
                <a:latin typeface="Calibri"/>
                <a:cs typeface="Calibri"/>
              </a:rPr>
              <a:t>rofesionales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a</a:t>
            </a:r>
            <a:r>
              <a:rPr sz="1200" spc="-5" dirty="0">
                <a:latin typeface="Calibri"/>
                <a:cs typeface="Calibri"/>
              </a:rPr>
              <a:t> todas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aquellas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interesadas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temática.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lang="es-ES"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55865" y="2022311"/>
            <a:ext cx="3002597" cy="59170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Emoción?</a:t>
            </a:r>
            <a:endParaRPr sz="1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spc="-5" dirty="0">
                <a:latin typeface="Calibri"/>
                <a:cs typeface="Calibri"/>
              </a:rPr>
              <a:t>oc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púb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a-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en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priv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do</a:t>
            </a: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ánimo?</a:t>
            </a:r>
            <a:endParaRPr sz="1200" dirty="0">
              <a:latin typeface="Calibri"/>
              <a:cs typeface="Calibri"/>
            </a:endParaRPr>
          </a:p>
          <a:p>
            <a:pPr marL="241300" indent="-228600">
              <a:lnSpc>
                <a:spcPts val="1405"/>
              </a:lnSpc>
              <a:buAutoNum type="arabicPeriod"/>
              <a:tabLst>
                <a:tab pos="241300" algn="l"/>
              </a:tabLst>
            </a:pPr>
            <a:r>
              <a:rPr lang="es-MX" sz="1200" dirty="0">
                <a:latin typeface="Calibri"/>
                <a:cs typeface="Calibri"/>
              </a:rPr>
              <a:t>Victima</a:t>
            </a:r>
            <a:r>
              <a:rPr sz="1200" spc="-5" dirty="0">
                <a:latin typeface="Calibri"/>
                <a:cs typeface="Calibri"/>
              </a:rPr>
              <a:t> v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85" dirty="0">
                <a:latin typeface="Calibri"/>
                <a:cs typeface="Calibri"/>
              </a:rPr>
              <a:t> </a:t>
            </a:r>
            <a:r>
              <a:rPr lang="es-ES" sz="1200" spc="-85" dirty="0">
                <a:latin typeface="Calibri"/>
                <a:cs typeface="Calibri"/>
              </a:rPr>
              <a:t> </a:t>
            </a:r>
            <a:r>
              <a:rPr sz="1200" dirty="0" err="1">
                <a:latin typeface="Calibri"/>
                <a:cs typeface="Calibri"/>
              </a:rPr>
              <a:t>Pr</a:t>
            </a:r>
            <a:r>
              <a:rPr sz="1200" spc="-10" dirty="0" err="1">
                <a:latin typeface="Calibri"/>
                <a:cs typeface="Calibri"/>
              </a:rPr>
              <a:t>o</a:t>
            </a:r>
            <a:r>
              <a:rPr sz="1200" dirty="0" err="1">
                <a:latin typeface="Calibri"/>
                <a:cs typeface="Calibri"/>
              </a:rPr>
              <a:t>tagoni</a:t>
            </a:r>
            <a:r>
              <a:rPr sz="1200" spc="-15" dirty="0" err="1">
                <a:latin typeface="Calibri"/>
                <a:cs typeface="Calibri"/>
              </a:rPr>
              <a:t>s</a:t>
            </a:r>
            <a:r>
              <a:rPr sz="1200" dirty="0" err="1">
                <a:latin typeface="Calibri"/>
                <a:cs typeface="Calibri"/>
              </a:rPr>
              <a:t>ta</a:t>
            </a:r>
            <a:r>
              <a:rPr lang="es-ES" sz="1200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Emoción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positiva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–</a:t>
            </a:r>
            <a:r>
              <a:rPr sz="1200" spc="-5" dirty="0" err="1">
                <a:latin typeface="Calibri"/>
                <a:cs typeface="Calibri"/>
              </a:rPr>
              <a:t>Protagonista</a:t>
            </a:r>
            <a:endParaRPr lang="es-ES" sz="1200" spc="-5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41300" algn="l"/>
              </a:tabLst>
            </a:pPr>
            <a:r>
              <a:rPr lang="es-ES" sz="1200" spc="-5" dirty="0">
                <a:latin typeface="Calibri"/>
                <a:cs typeface="Calibri"/>
              </a:rPr>
              <a:t>Inteligencia emocional en las empresas</a:t>
            </a:r>
          </a:p>
          <a:p>
            <a:pPr marL="241300" indent="-228600"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s-MX" sz="1200" spc="-5" dirty="0">
                <a:latin typeface="Calibri"/>
                <a:cs typeface="Calibri"/>
              </a:rPr>
              <a:t>Qué es la Inteligencia Emocional y cómo aplicarla eficazmente en tu trabajo.</a:t>
            </a:r>
          </a:p>
          <a:p>
            <a:pPr marL="241300" indent="-228600"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s-MX" sz="1200" spc="-5" dirty="0">
                <a:latin typeface="Calibri"/>
                <a:cs typeface="Calibri"/>
              </a:rPr>
              <a:t>Cómo aceptar tus dificultades, potenciar tus cualidades y desarrollar nuevos recursos para liderar y experimentar bienestar en tu trabajo.</a:t>
            </a:r>
          </a:p>
          <a:p>
            <a:pPr marL="241300" indent="-228600"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s-MX" sz="1200" spc="-5" dirty="0">
                <a:latin typeface="Calibri"/>
                <a:cs typeface="Calibri"/>
              </a:rPr>
              <a:t>Cómo desarrollar tu poder personal para potenciar tu liderazgo.</a:t>
            </a:r>
          </a:p>
          <a:p>
            <a:pPr marL="241300" indent="-228600"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s-MX" sz="1200" spc="-5" dirty="0">
                <a:latin typeface="Calibri"/>
                <a:cs typeface="Calibri"/>
              </a:rPr>
              <a:t>Cómo posicionarnos en el modelo proactivo en vez del reactivo.</a:t>
            </a:r>
          </a:p>
          <a:p>
            <a:pPr marL="241300" indent="-228600"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s-MX" sz="1200" spc="-5" dirty="0">
                <a:latin typeface="Calibri"/>
                <a:cs typeface="Calibri"/>
              </a:rPr>
              <a:t>Cómo aceptar y gestionar adecuadamente nuestras emociones en nuestra vida personal y profesional..</a:t>
            </a:r>
          </a:p>
          <a:p>
            <a:pPr marL="241300" indent="-228600"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s-MX" sz="1200" spc="-5" dirty="0">
                <a:latin typeface="Calibri"/>
                <a:cs typeface="Calibri"/>
              </a:rPr>
              <a:t>Cómo cultivar las 7 habilidades de la Inteligencia Emocional en el trabajo afín de optimizar nuestro liderazgo.</a:t>
            </a:r>
          </a:p>
          <a:p>
            <a:pPr marL="241300" indent="-228600"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s-MX" sz="1200" spc="-5" dirty="0">
                <a:latin typeface="Calibri"/>
                <a:cs typeface="Calibri"/>
              </a:rPr>
              <a:t>Cómo manejar eficazmente la ansiedad y el estrés en el ejercicio del liderazgo.</a:t>
            </a:r>
          </a:p>
          <a:p>
            <a:pPr marL="241300" indent="-228600"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s-MX" sz="1200" spc="-5" dirty="0">
                <a:latin typeface="Calibri"/>
                <a:cs typeface="Calibri"/>
              </a:rPr>
              <a:t>Cómo generar ambientes de trabajo que estimulen el crecimiento, compromiso y cohesión grupal.</a:t>
            </a:r>
          </a:p>
          <a:p>
            <a:pPr marL="241300" indent="-228600"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s-MX" sz="1200" spc="-5" dirty="0">
                <a:latin typeface="Calibri"/>
                <a:cs typeface="Calibri"/>
              </a:rPr>
              <a:t>Qué habilidades y competencias debe desarrollar un líder para optimizar la calidad de su liderazgo en el trabajo.</a:t>
            </a: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241300" algn="l"/>
              </a:tabLst>
            </a:pPr>
            <a:endParaRPr lang="es-ES" sz="1200" spc="-5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41300" algn="l"/>
              </a:tabLst>
            </a:pP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45439" y="1603331"/>
            <a:ext cx="635221" cy="22591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1917192"/>
            <a:ext cx="0" cy="5400040"/>
          </a:xfrm>
          <a:custGeom>
            <a:avLst/>
            <a:gdLst/>
            <a:ahLst/>
            <a:cxnLst/>
            <a:rect l="l" t="t" r="r" b="b"/>
            <a:pathLst>
              <a:path h="5400040">
                <a:moveTo>
                  <a:pt x="0" y="0"/>
                </a:moveTo>
                <a:lnTo>
                  <a:pt x="0" y="54000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71962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5616" y="837946"/>
            <a:ext cx="529463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ATENCIÓN</a:t>
            </a:r>
            <a:r>
              <a:rPr spc="-10" dirty="0"/>
              <a:t> </a:t>
            </a:r>
            <a:r>
              <a:rPr spc="-5" dirty="0"/>
              <a:t>Y SERVICIO</a:t>
            </a:r>
            <a:r>
              <a:rPr dirty="0"/>
              <a:t> </a:t>
            </a:r>
            <a:r>
              <a:rPr spc="-5" dirty="0"/>
              <a:t>EXCELENTE</a:t>
            </a:r>
            <a:r>
              <a:rPr spc="10" dirty="0"/>
              <a:t> </a:t>
            </a:r>
            <a:r>
              <a:rPr spc="-5" dirty="0"/>
              <a:t>AL</a:t>
            </a:r>
            <a:r>
              <a:rPr spc="-10" dirty="0"/>
              <a:t> </a:t>
            </a:r>
            <a:r>
              <a:rPr spc="-5" dirty="0"/>
              <a:t>CLIENTE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744726"/>
            <a:ext cx="2934970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Sensibilizar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  <a:p>
            <a:pPr marL="12700" marR="68580" algn="just">
              <a:lnSpc>
                <a:spcPct val="997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importancia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conocimiento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uso adecuado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técnicas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ofrecer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5" dirty="0">
                <a:latin typeface="Calibri"/>
                <a:cs typeface="Calibri"/>
              </a:rPr>
              <a:t>servicio excelente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 </a:t>
            </a:r>
            <a:r>
              <a:rPr sz="1200" spc="-5" dirty="0">
                <a:latin typeface="Calibri"/>
                <a:cs typeface="Calibri"/>
              </a:rPr>
              <a:t>cliente.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Calibri"/>
              <a:cs typeface="Calibri"/>
            </a:endParaRPr>
          </a:p>
          <a:p>
            <a:pPr marL="12700" algn="just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152400" algn="just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Profesionales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público en general que estén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interesados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adquirir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permitan desarrollar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habilidades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interpersonales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dirty="0">
                <a:latin typeface="Calibri"/>
                <a:cs typeface="Calibri"/>
              </a:rPr>
              <a:t>Metodología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400"/>
              </a:lnSpc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enseñanza/aprendizaje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carácter teórico-vivencial,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dinámicas,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ejercicios,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exposiciones por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instructor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sesiones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auto-evaluación.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hrs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(2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sesiones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8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hrs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c/u)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1677" y="2108961"/>
            <a:ext cx="2891790" cy="5876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INTRODUCCIÓN: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Presentación.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2</a:t>
            </a:r>
            <a:r>
              <a:rPr sz="1200" spc="-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</a:t>
            </a:r>
            <a:r>
              <a:rPr sz="1200" dirty="0">
                <a:latin typeface="Calibri"/>
                <a:cs typeface="Calibri"/>
              </a:rPr>
              <a:t>pect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tivas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alle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grupo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aprendizaje.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Módulos: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1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NI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AC</a:t>
            </a:r>
            <a:r>
              <a:rPr sz="1200" spc="-5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F</a:t>
            </a:r>
            <a:r>
              <a:rPr sz="1200" spc="-5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VA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ct val="100000"/>
              </a:lnSpc>
              <a:buAutoNum type="arabicPeriod"/>
              <a:tabLst>
                <a:tab pos="337820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comunicación.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ct val="100000"/>
              </a:lnSpc>
              <a:buAutoNum type="arabicPeriod"/>
              <a:tabLst>
                <a:tab pos="337820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manejo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voz.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B.-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Asertiva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Interpersonal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ct val="100000"/>
              </a:lnSpc>
              <a:buAutoNum type="arabicPeriod"/>
              <a:tabLst>
                <a:tab pos="337820" algn="l"/>
              </a:tabLst>
            </a:pPr>
            <a:r>
              <a:rPr sz="1200" spc="-5" dirty="0">
                <a:latin typeface="Calibri"/>
                <a:cs typeface="Calibri"/>
              </a:rPr>
              <a:t>Inteligencia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emocional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ct val="100000"/>
              </a:lnSpc>
              <a:buAutoNum type="arabicPeriod"/>
              <a:tabLst>
                <a:tab pos="337820" algn="l"/>
              </a:tabLst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oc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ocimi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ali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ct val="100000"/>
              </a:lnSpc>
              <a:buAutoNum type="arabicPeriod"/>
              <a:tabLst>
                <a:tab pos="337820" algn="l"/>
              </a:tabLst>
            </a:pPr>
            <a:r>
              <a:rPr sz="1200" spc="-5" dirty="0">
                <a:latin typeface="Calibri"/>
                <a:cs typeface="Calibri"/>
              </a:rPr>
              <a:t>Atención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crisis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ts val="1435"/>
              </a:lnSpc>
              <a:buAutoNum type="arabicPeriod"/>
              <a:tabLst>
                <a:tab pos="337820" algn="l"/>
              </a:tabLst>
            </a:pPr>
            <a:r>
              <a:rPr sz="1200" spc="-5" dirty="0">
                <a:latin typeface="Calibri"/>
                <a:cs typeface="Calibri"/>
              </a:rPr>
              <a:t>Negociación</a:t>
            </a:r>
            <a:endParaRPr sz="1200">
              <a:latin typeface="Calibri"/>
              <a:cs typeface="Calibri"/>
            </a:endParaRPr>
          </a:p>
          <a:p>
            <a:pPr marL="326390" marR="18415" indent="-142240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327025" algn="l"/>
              </a:tabLst>
            </a:pPr>
            <a:r>
              <a:rPr sz="1200" dirty="0">
                <a:latin typeface="Calibri"/>
                <a:cs typeface="Calibri"/>
              </a:rPr>
              <a:t>Relaciones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confianza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expresarse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honestidad.</a:t>
            </a:r>
            <a:endParaRPr sz="1200">
              <a:latin typeface="Calibri"/>
              <a:cs typeface="Calibri"/>
            </a:endParaRPr>
          </a:p>
          <a:p>
            <a:pPr marL="326390" marR="5080" indent="-142240">
              <a:lnSpc>
                <a:spcPts val="1440"/>
              </a:lnSpc>
              <a:spcBef>
                <a:spcPts val="25"/>
              </a:spcBef>
              <a:buAutoNum type="arabicPeriod"/>
              <a:tabLst>
                <a:tab pos="337820" algn="l"/>
              </a:tabLst>
            </a:pPr>
            <a:r>
              <a:rPr sz="1200" spc="-5" dirty="0">
                <a:latin typeface="Calibri"/>
                <a:cs typeface="Calibri"/>
              </a:rPr>
              <a:t>Report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(Atención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detalle,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escrita).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C.-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EXCELENTE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ct val="100000"/>
              </a:lnSpc>
              <a:buAutoNum type="arabicPeriod"/>
              <a:tabLst>
                <a:tab pos="337820" algn="l"/>
              </a:tabLst>
            </a:pPr>
            <a:r>
              <a:rPr sz="1200" dirty="0">
                <a:latin typeface="Calibri"/>
                <a:cs typeface="Calibri"/>
              </a:rPr>
              <a:t>Qué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servicio.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ct val="100000"/>
              </a:lnSpc>
              <a:buAutoNum type="arabicPeriod"/>
              <a:tabLst>
                <a:tab pos="337820" algn="l"/>
              </a:tabLst>
            </a:pP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servicio.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ct val="100000"/>
              </a:lnSpc>
              <a:buAutoNum type="arabicPeriod"/>
              <a:tabLst>
                <a:tab pos="337820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c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nte.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ct val="100000"/>
              </a:lnSpc>
              <a:buAutoNum type="arabicPeriod"/>
              <a:tabLst>
                <a:tab pos="337820" algn="l"/>
              </a:tabLst>
            </a:pPr>
            <a:r>
              <a:rPr sz="1200" spc="-5" dirty="0">
                <a:latin typeface="Calibri"/>
                <a:cs typeface="Calibri"/>
              </a:rPr>
              <a:t>Lo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busca.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ts val="1435"/>
              </a:lnSpc>
              <a:buAutoNum type="arabicPeriod"/>
              <a:tabLst>
                <a:tab pos="337820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é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ni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ie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te.</a:t>
            </a:r>
            <a:endParaRPr sz="1200">
              <a:latin typeface="Calibri"/>
              <a:cs typeface="Calibri"/>
            </a:endParaRPr>
          </a:p>
          <a:p>
            <a:pPr marL="184785" marR="174625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6.-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Cadena Cliente-Proveedor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(interno)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7.-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Oportunidad.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15"/>
              </a:lnSpc>
            </a:pPr>
            <a:r>
              <a:rPr sz="1200" dirty="0">
                <a:latin typeface="Calibri"/>
                <a:cs typeface="Calibri"/>
              </a:rPr>
              <a:t>D.-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ACTITUD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SERVICIO</a:t>
            </a:r>
            <a:endParaRPr sz="1200">
              <a:latin typeface="Calibri"/>
              <a:cs typeface="Calibri"/>
            </a:endParaRPr>
          </a:p>
          <a:p>
            <a:pPr marL="337185" indent="-153035">
              <a:lnSpc>
                <a:spcPts val="1435"/>
              </a:lnSpc>
              <a:buAutoNum type="arabicPeriod"/>
              <a:tabLst>
                <a:tab pos="337820" algn="l"/>
              </a:tabLst>
            </a:pP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actitud?</a:t>
            </a:r>
            <a:endParaRPr sz="1200">
              <a:latin typeface="Calibri"/>
              <a:cs typeface="Calibri"/>
            </a:endParaRPr>
          </a:p>
          <a:p>
            <a:pPr marL="12700" marR="1545590" indent="172085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339090" algn="l"/>
              </a:tabLst>
            </a:pPr>
            <a:r>
              <a:rPr sz="1200" dirty="0">
                <a:latin typeface="Calibri"/>
                <a:cs typeface="Calibri"/>
              </a:rPr>
              <a:t>Acti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osi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iva.  </a:t>
            </a:r>
            <a:r>
              <a:rPr sz="1200" spc="-5" dirty="0">
                <a:latin typeface="Calibri"/>
                <a:cs typeface="Calibri"/>
              </a:rPr>
              <a:t>E.-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CONCLUSIONES</a:t>
            </a:r>
            <a:endParaRPr sz="1200">
              <a:latin typeface="Calibri"/>
              <a:cs typeface="Calibri"/>
            </a:endParaRPr>
          </a:p>
          <a:p>
            <a:pPr marL="184785" marR="279400">
              <a:lnSpc>
                <a:spcPts val="144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1.- Compromiso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Servicio </a:t>
            </a:r>
            <a:r>
              <a:rPr sz="1200" dirty="0">
                <a:latin typeface="Calibri"/>
                <a:cs typeface="Calibri"/>
              </a:rPr>
              <a:t>de Calidad.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Conclusiones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seminario.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1833950"/>
            <a:ext cx="635221" cy="225918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3429000" y="1719072"/>
            <a:ext cx="0" cy="6309360"/>
          </a:xfrm>
          <a:custGeom>
            <a:avLst/>
            <a:gdLst/>
            <a:ahLst/>
            <a:cxnLst/>
            <a:rect l="l" t="t" r="r" b="b"/>
            <a:pathLst>
              <a:path h="6309359">
                <a:moveTo>
                  <a:pt x="0" y="0"/>
                </a:moveTo>
                <a:lnTo>
                  <a:pt x="0" y="630935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806911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9352" y="837946"/>
            <a:ext cx="49479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ASERTIVIDAD</a:t>
            </a:r>
            <a:r>
              <a:rPr spc="10" dirty="0"/>
              <a:t> </a:t>
            </a:r>
            <a:r>
              <a:rPr spc="-5" dirty="0"/>
              <a:t>Y</a:t>
            </a:r>
            <a:r>
              <a:rPr dirty="0"/>
              <a:t> </a:t>
            </a:r>
            <a:r>
              <a:rPr spc="-5" dirty="0"/>
              <a:t>SENTIDO </a:t>
            </a:r>
            <a:r>
              <a:rPr spc="-10" dirty="0"/>
              <a:t>DE</a:t>
            </a:r>
            <a:r>
              <a:rPr spc="10" dirty="0"/>
              <a:t> </a:t>
            </a:r>
            <a:r>
              <a:rPr spc="-5" dirty="0"/>
              <a:t>PERTENENCIA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724914"/>
            <a:ext cx="2936875" cy="3500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118110" algn="just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Proporcionar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conocimiento necesario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 conocimientos, actitudes, </a:t>
            </a:r>
            <a:r>
              <a:rPr sz="1200" dirty="0">
                <a:latin typeface="Calibri"/>
                <a:cs typeface="Calibri"/>
              </a:rPr>
              <a:t>valores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osi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ivos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vol</a:t>
            </a:r>
            <a:r>
              <a:rPr sz="1200" spc="-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nt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promiso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endParaRPr sz="1200">
              <a:latin typeface="Calibri"/>
              <a:cs typeface="Calibri"/>
            </a:endParaRPr>
          </a:p>
          <a:p>
            <a:pPr marL="12700" marR="135255">
              <a:lnSpc>
                <a:spcPct val="996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alcanzar metas </a:t>
            </a:r>
            <a:r>
              <a:rPr sz="1200" spc="-5" dirty="0">
                <a:latin typeface="Calibri"/>
                <a:cs typeface="Calibri"/>
              </a:rPr>
              <a:t>particulares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comunes </a:t>
            </a:r>
            <a:r>
              <a:rPr sz="1200" dirty="0">
                <a:latin typeface="Calibri"/>
                <a:cs typeface="Calibri"/>
              </a:rPr>
              <a:t>en un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mundo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cambiante,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altamente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competitivo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globalizado.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  <a:spcBef>
                <a:spcPts val="30"/>
              </a:spcBef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podrá desarrollar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una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metodología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fácil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crear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valor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riqueza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Calibri"/>
              <a:cs typeface="Calibri"/>
            </a:endParaRPr>
          </a:p>
          <a:p>
            <a:pPr marL="12700" algn="just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Organizaciones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lograr</a:t>
            </a:r>
            <a:endParaRPr sz="1200">
              <a:latin typeface="Calibri"/>
              <a:cs typeface="Calibri"/>
            </a:endParaRPr>
          </a:p>
          <a:p>
            <a:pPr marL="12700" marR="26034" algn="just">
              <a:lnSpc>
                <a:spcPct val="997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mayor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compromiso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hacia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metas </a:t>
            </a:r>
            <a:r>
              <a:rPr sz="1200" spc="-5" dirty="0">
                <a:latin typeface="Calibri"/>
                <a:cs typeface="Calibri"/>
              </a:rPr>
              <a:t>organizacionales, </a:t>
            </a:r>
            <a:r>
              <a:rPr sz="1200" dirty="0">
                <a:latin typeface="Calibri"/>
                <a:cs typeface="Calibri"/>
              </a:rPr>
              <a:t>así </a:t>
            </a:r>
            <a:r>
              <a:rPr sz="1200" spc="-5" dirty="0">
                <a:latin typeface="Calibri"/>
                <a:cs typeface="Calibri"/>
              </a:rPr>
              <a:t>como disminuir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índices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rotación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ausentismo.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2" y="2087626"/>
            <a:ext cx="3119247" cy="23570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641475" indent="-228600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sz="1200" spc="-10" dirty="0" err="1">
                <a:latin typeface="Calibri"/>
                <a:cs typeface="Calibri"/>
              </a:rPr>
              <a:t>Aut</a:t>
            </a:r>
            <a:r>
              <a:rPr sz="1200" spc="-5" dirty="0" err="1">
                <a:latin typeface="Calibri"/>
                <a:cs typeface="Calibri"/>
              </a:rPr>
              <a:t>o</a:t>
            </a:r>
            <a:r>
              <a:rPr sz="1200" spc="-15" dirty="0" err="1">
                <a:latin typeface="Calibri"/>
                <a:cs typeface="Calibri"/>
              </a:rPr>
              <a:t>c</a:t>
            </a:r>
            <a:r>
              <a:rPr sz="1200" spc="-10" dirty="0" err="1">
                <a:latin typeface="Calibri"/>
                <a:cs typeface="Calibri"/>
              </a:rPr>
              <a:t>o</a:t>
            </a:r>
            <a:r>
              <a:rPr sz="1200" dirty="0" err="1">
                <a:latin typeface="Calibri"/>
                <a:cs typeface="Calibri"/>
              </a:rPr>
              <a:t>n</a:t>
            </a:r>
            <a:r>
              <a:rPr sz="1200" spc="-5" dirty="0" err="1">
                <a:latin typeface="Calibri"/>
                <a:cs typeface="Calibri"/>
              </a:rPr>
              <a:t>o</a:t>
            </a:r>
            <a:r>
              <a:rPr sz="1200" spc="-15" dirty="0" err="1">
                <a:latin typeface="Calibri"/>
                <a:cs typeface="Calibri"/>
              </a:rPr>
              <a:t>c</a:t>
            </a:r>
            <a:r>
              <a:rPr sz="1200" dirty="0" err="1">
                <a:latin typeface="Calibri"/>
                <a:cs typeface="Calibri"/>
              </a:rPr>
              <a:t>i</a:t>
            </a:r>
            <a:r>
              <a:rPr sz="1200" spc="-15" dirty="0" err="1">
                <a:latin typeface="Calibri"/>
                <a:cs typeface="Calibri"/>
              </a:rPr>
              <a:t>mi</a:t>
            </a:r>
            <a:r>
              <a:rPr lang="es-ES" sz="1200" spc="-15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  </a:t>
            </a:r>
            <a:r>
              <a:rPr lang="es-MX" sz="1200" spc="-5" dirty="0">
                <a:latin typeface="Calibri"/>
                <a:cs typeface="Calibri"/>
              </a:rPr>
              <a:t>Autovalor</a:t>
            </a:r>
            <a:endParaRPr sz="1200" dirty="0">
              <a:latin typeface="Calibri"/>
              <a:cs typeface="Calibri"/>
            </a:endParaRPr>
          </a:p>
          <a:p>
            <a:pPr marL="240665" indent="-228600">
              <a:lnSpc>
                <a:spcPts val="1435"/>
              </a:lnSpc>
              <a:spcBef>
                <a:spcPts val="15"/>
              </a:spcBef>
              <a:buSzPct val="83333"/>
              <a:buFont typeface="+mj-lt"/>
              <a:buAutoNum type="arabicPeriod"/>
              <a:tabLst>
                <a:tab pos="128905" algn="l"/>
              </a:tabLst>
            </a:pPr>
            <a:r>
              <a:rPr sz="1200" dirty="0">
                <a:latin typeface="Calibri"/>
                <a:cs typeface="Calibri"/>
              </a:rPr>
              <a:t>Ideales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realidades</a:t>
            </a:r>
            <a:endParaRPr sz="1200" dirty="0">
              <a:latin typeface="Calibri"/>
              <a:cs typeface="Calibri"/>
            </a:endParaRPr>
          </a:p>
          <a:p>
            <a:pPr marL="241300" marR="677545" indent="-228600">
              <a:lnSpc>
                <a:spcPts val="1440"/>
              </a:lnSpc>
              <a:spcBef>
                <a:spcPts val="40"/>
              </a:spcBef>
              <a:buSzPct val="83333"/>
              <a:buFont typeface="+mj-lt"/>
              <a:buAutoNum type="arabicPeriod"/>
              <a:tabLst>
                <a:tab pos="130175" algn="l"/>
              </a:tabLst>
            </a:pPr>
            <a:r>
              <a:rPr sz="1200" spc="-5" dirty="0">
                <a:latin typeface="Calibri"/>
                <a:cs typeface="Calibri"/>
              </a:rPr>
              <a:t>Identidad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5" dirty="0" err="1">
                <a:latin typeface="Calibri"/>
                <a:cs typeface="Calibri"/>
              </a:rPr>
              <a:t>pertenencia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 err="1">
                <a:latin typeface="Calibri"/>
                <a:cs typeface="Calibri"/>
              </a:rPr>
              <a:t>Trascender</a:t>
            </a:r>
            <a:r>
              <a:rPr sz="1200" spc="-10" dirty="0">
                <a:latin typeface="Calibri"/>
                <a:cs typeface="Calibri"/>
              </a:rPr>
              <a:t>: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haciendo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diferencia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Tragando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 err="1">
                <a:latin typeface="Calibri"/>
                <a:cs typeface="Calibri"/>
              </a:rPr>
              <a:t>sapos</a:t>
            </a:r>
            <a:r>
              <a:rPr lang="es-ES" sz="1200" spc="-10" dirty="0">
                <a:latin typeface="Calibri"/>
                <a:cs typeface="Calibri"/>
              </a:rPr>
              <a:t> (una metáfora poderosa)</a:t>
            </a:r>
            <a:endParaRPr lang="es-ES" sz="1200" dirty="0">
              <a:latin typeface="Calibri"/>
              <a:cs typeface="Calibri"/>
            </a:endParaRPr>
          </a:p>
          <a:p>
            <a:pPr marL="241300" marR="677545" indent="-228600">
              <a:lnSpc>
                <a:spcPts val="1440"/>
              </a:lnSpc>
              <a:spcBef>
                <a:spcPts val="40"/>
              </a:spcBef>
              <a:buSzPct val="83333"/>
              <a:buFont typeface="+mj-lt"/>
              <a:buAutoNum type="arabicPeriod"/>
              <a:tabLst>
                <a:tab pos="130175" algn="l"/>
              </a:tabLst>
            </a:pPr>
            <a:r>
              <a:rPr sz="1200" spc="-5" dirty="0" err="1">
                <a:latin typeface="Calibri"/>
                <a:cs typeface="Calibri"/>
              </a:rPr>
              <a:t>Asertividad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vs </a:t>
            </a:r>
            <a:r>
              <a:rPr sz="1200" spc="-5" dirty="0">
                <a:latin typeface="Calibri"/>
                <a:cs typeface="Calibri"/>
              </a:rPr>
              <a:t>normalidad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organizacional</a:t>
            </a:r>
            <a:endParaRPr sz="1200" dirty="0">
              <a:latin typeface="Calibri"/>
              <a:cs typeface="Calibri"/>
            </a:endParaRPr>
          </a:p>
          <a:p>
            <a:pPr marL="241300" marR="1229360" indent="-228600">
              <a:lnSpc>
                <a:spcPts val="1440"/>
              </a:lnSpc>
              <a:buFont typeface="+mj-lt"/>
              <a:buAutoNum type="arabicPeriod"/>
            </a:pPr>
            <a:r>
              <a:rPr sz="1100" spc="-1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</a:t>
            </a:r>
            <a:r>
              <a:rPr sz="1200" dirty="0">
                <a:latin typeface="Calibri"/>
                <a:cs typeface="Calibri"/>
              </a:rPr>
              <a:t>dera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+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Aser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ividad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=  </a:t>
            </a:r>
            <a:r>
              <a:rPr sz="1200" spc="-5" dirty="0">
                <a:latin typeface="Calibri"/>
                <a:cs typeface="Calibri"/>
              </a:rPr>
              <a:t>Crecimiento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exponencial</a:t>
            </a:r>
            <a:endParaRPr sz="1200" dirty="0">
              <a:latin typeface="Calibri"/>
              <a:cs typeface="Calibri"/>
            </a:endParaRPr>
          </a:p>
          <a:p>
            <a:pPr marL="241300" marR="5080" indent="-228600">
              <a:lnSpc>
                <a:spcPts val="1430"/>
              </a:lnSpc>
              <a:spcBef>
                <a:spcPts val="20"/>
              </a:spcBef>
              <a:buFont typeface="+mj-lt"/>
              <a:buAutoNum type="arabicPeriod"/>
            </a:pPr>
            <a:r>
              <a:rPr sz="1200" spc="-5" dirty="0" err="1">
                <a:latin typeface="Calibri"/>
                <a:cs typeface="Calibri"/>
              </a:rPr>
              <a:t>Construyendo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organizació</a:t>
            </a:r>
            <a:r>
              <a:rPr lang="es-ES" sz="1200" spc="-5" dirty="0">
                <a:latin typeface="Calibri"/>
                <a:cs typeface="Calibri"/>
              </a:rPr>
              <a:t>n</a:t>
            </a:r>
          </a:p>
          <a:p>
            <a:pPr marL="241300" marR="5080" indent="-228600">
              <a:lnSpc>
                <a:spcPts val="1430"/>
              </a:lnSpc>
              <a:spcBef>
                <a:spcPts val="20"/>
              </a:spcBef>
              <a:buFont typeface="+mj-lt"/>
              <a:buAutoNum type="arabicPeriod"/>
            </a:pPr>
            <a:r>
              <a:rPr sz="1200" spc="-5" dirty="0" err="1">
                <a:latin typeface="Calibri"/>
                <a:cs typeface="Calibri"/>
              </a:rPr>
              <a:t>Equipos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trascienden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1814428"/>
            <a:ext cx="635221" cy="226863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1697735"/>
            <a:ext cx="0" cy="3771900"/>
          </a:xfrm>
          <a:custGeom>
            <a:avLst/>
            <a:gdLst/>
            <a:ahLst/>
            <a:cxnLst/>
            <a:rect l="l" t="t" r="r" b="b"/>
            <a:pathLst>
              <a:path h="3771900">
                <a:moveTo>
                  <a:pt x="0" y="0"/>
                </a:moveTo>
                <a:lnTo>
                  <a:pt x="0" y="37719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2232" y="837946"/>
            <a:ext cx="4343400" cy="700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VENCIENDO</a:t>
            </a:r>
            <a:r>
              <a:rPr spc="-5" dirty="0"/>
              <a:t> INERCIA</a:t>
            </a:r>
            <a:r>
              <a:rPr spc="5" dirty="0"/>
              <a:t> </a:t>
            </a:r>
            <a:r>
              <a:rPr spc="-5" dirty="0"/>
              <a:t>DE</a:t>
            </a:r>
            <a:r>
              <a:rPr spc="-10" dirty="0"/>
              <a:t> </a:t>
            </a:r>
            <a:r>
              <a:rPr spc="-5" dirty="0"/>
              <a:t>RESISTENCIA</a:t>
            </a:r>
          </a:p>
          <a:p>
            <a:pPr marL="236854" algn="ctr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AL</a:t>
            </a:r>
            <a:r>
              <a:rPr spc="-50" dirty="0"/>
              <a:t> </a:t>
            </a:r>
            <a:r>
              <a:rPr spc="-5" dirty="0"/>
              <a:t>CAMBIO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921509"/>
            <a:ext cx="2932430" cy="2037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Propiciar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participantes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114935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cambio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facilite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integración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 procesos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transformación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estén</a:t>
            </a:r>
            <a:r>
              <a:rPr sz="1200" spc="-5" dirty="0">
                <a:latin typeface="Calibri"/>
                <a:cs typeface="Calibri"/>
              </a:rPr>
              <a:t> implantando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spc="-5" dirty="0">
                <a:latin typeface="Calibri"/>
                <a:cs typeface="Calibri"/>
              </a:rPr>
              <a:t>Gerentes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Área;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Jefes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Taller;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Supervisores.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20841" y="2493861"/>
            <a:ext cx="2944495" cy="1856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</a:t>
            </a:r>
            <a:endParaRPr sz="12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Que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Hábitos</a:t>
            </a:r>
            <a:endParaRPr sz="12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Ef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igma</a:t>
            </a: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Resistencia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Cambio</a:t>
            </a: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Fuentes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Resistencia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Cambio</a:t>
            </a: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Manifestaciones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Resistencia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</a:t>
            </a:r>
            <a:endParaRPr sz="12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Campos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Fuerzas</a:t>
            </a:r>
            <a:endParaRPr sz="12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Agente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Cambio?</a:t>
            </a:r>
            <a:endParaRPr sz="12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Dinámica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</a:t>
            </a:r>
            <a:endParaRPr sz="12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Fases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8011" y="2010734"/>
            <a:ext cx="633948" cy="22591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429000" y="1895855"/>
            <a:ext cx="0" cy="3240405"/>
          </a:xfrm>
          <a:custGeom>
            <a:avLst/>
            <a:gdLst/>
            <a:ahLst/>
            <a:cxnLst/>
            <a:rect l="l" t="t" r="r" b="b"/>
            <a:pathLst>
              <a:path h="3240404">
                <a:moveTo>
                  <a:pt x="0" y="0"/>
                </a:moveTo>
                <a:lnTo>
                  <a:pt x="0" y="324040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upo 6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4" action="ppaction://hlinksldjump"/>
          </p:cNvPr>
          <p:cNvSpPr/>
          <p:nvPr/>
        </p:nvSpPr>
        <p:spPr>
          <a:xfrm flipH="1">
            <a:off x="6465336" y="7744003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791970" marR="5080" indent="-1155700">
              <a:lnSpc>
                <a:spcPct val="101400"/>
              </a:lnSpc>
              <a:spcBef>
                <a:spcPts val="60"/>
              </a:spcBef>
            </a:pPr>
            <a:r>
              <a:rPr spc="-10" dirty="0"/>
              <a:t>TALLER</a:t>
            </a:r>
            <a:r>
              <a:rPr spc="15" dirty="0"/>
              <a:t> </a:t>
            </a:r>
            <a:r>
              <a:rPr spc="-5" dirty="0"/>
              <a:t>DE</a:t>
            </a:r>
            <a:r>
              <a:rPr spc="10" dirty="0"/>
              <a:t> </a:t>
            </a:r>
            <a:r>
              <a:rPr spc="-5" dirty="0"/>
              <a:t>INTEGRACIÓN</a:t>
            </a:r>
            <a:r>
              <a:rPr spc="5" dirty="0"/>
              <a:t> </a:t>
            </a:r>
            <a:r>
              <a:rPr spc="-10" dirty="0"/>
              <a:t>PARA</a:t>
            </a:r>
            <a:r>
              <a:rPr spc="-5" dirty="0"/>
              <a:t> </a:t>
            </a:r>
            <a:r>
              <a:rPr spc="-10" dirty="0"/>
              <a:t>RESULTADOS </a:t>
            </a:r>
            <a:r>
              <a:rPr spc="-480" dirty="0"/>
              <a:t> </a:t>
            </a:r>
            <a:r>
              <a:rPr spc="-10" dirty="0"/>
              <a:t>TEAM </a:t>
            </a:r>
            <a:r>
              <a:rPr spc="-5" dirty="0"/>
              <a:t>BUIDING</a:t>
            </a:r>
            <a:r>
              <a:rPr dirty="0"/>
              <a:t> </a:t>
            </a:r>
            <a:r>
              <a:rPr spc="-5" dirty="0"/>
              <a:t>IN-DOOR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819402"/>
            <a:ext cx="2313940" cy="277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Brindar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obtener </a:t>
            </a:r>
            <a:r>
              <a:rPr sz="1200" dirty="0">
                <a:latin typeface="Calibri"/>
                <a:cs typeface="Calibri"/>
              </a:rPr>
              <a:t>lo </a:t>
            </a:r>
            <a:r>
              <a:rPr sz="1200" spc="-5" dirty="0">
                <a:latin typeface="Calibri"/>
                <a:cs typeface="Calibri"/>
              </a:rPr>
              <a:t>mejor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su equipo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elevar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productividad de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respectivas áreas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10" dirty="0">
                <a:latin typeface="Calibri"/>
                <a:cs typeface="Calibri"/>
              </a:rPr>
              <a:t>así </a:t>
            </a:r>
            <a:r>
              <a:rPr sz="1200" spc="-5" dirty="0">
                <a:latin typeface="Calibri"/>
                <a:cs typeface="Calibri"/>
              </a:rPr>
              <a:t>alinear sus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113664">
              <a:lnSpc>
                <a:spcPct val="994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Directivos,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staff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gerencial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mandos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medios </a:t>
            </a:r>
            <a:r>
              <a:rPr sz="1200" spc="-5" dirty="0">
                <a:latin typeface="Calibri"/>
                <a:cs typeface="Calibri"/>
              </a:rPr>
              <a:t>que quieran mejorar sus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gestionar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80486" y="2185161"/>
            <a:ext cx="3605529" cy="642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ts val="1435"/>
              </a:lnSpc>
              <a:spcBef>
                <a:spcPts val="10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Presentación:</a:t>
            </a:r>
            <a:endParaRPr sz="1200" dirty="0">
              <a:latin typeface="Calibri"/>
              <a:cs typeface="Calibri"/>
            </a:endParaRPr>
          </a:p>
          <a:p>
            <a:pPr marL="356870" marR="5080">
              <a:lnSpc>
                <a:spcPts val="144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La dinámica </a:t>
            </a:r>
            <a:r>
              <a:rPr sz="1200" dirty="0">
                <a:latin typeface="Calibri"/>
                <a:cs typeface="Calibri"/>
              </a:rPr>
              <a:t>inicial </a:t>
            </a:r>
            <a:r>
              <a:rPr sz="1200" spc="-5" dirty="0">
                <a:latin typeface="Calibri"/>
                <a:cs typeface="Calibri"/>
              </a:rPr>
              <a:t>consiste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romper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hielo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liberar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expectativa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evento.</a:t>
            </a:r>
            <a:endParaRPr sz="1200" dirty="0">
              <a:latin typeface="Calibri"/>
              <a:cs typeface="Calibri"/>
            </a:endParaRPr>
          </a:p>
          <a:p>
            <a:pPr marL="356870" indent="-344805">
              <a:lnSpc>
                <a:spcPts val="1390"/>
              </a:lnSpc>
              <a:buAutoNum type="arabicPeriod" startAt="2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Estilos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Comportamiento:</a:t>
            </a:r>
            <a:endParaRPr sz="1200" dirty="0">
              <a:latin typeface="Calibri"/>
              <a:cs typeface="Calibri"/>
            </a:endParaRPr>
          </a:p>
          <a:p>
            <a:pPr marL="356870" marR="43180">
              <a:lnSpc>
                <a:spcPts val="1440"/>
              </a:lnSpc>
              <a:spcBef>
                <a:spcPts val="45"/>
              </a:spcBef>
            </a:pPr>
            <a:r>
              <a:rPr sz="1200" dirty="0">
                <a:latin typeface="Calibri"/>
                <a:cs typeface="Calibri"/>
              </a:rPr>
              <a:t>Se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presenta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divertida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caracterización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canal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acceso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cerebro.</a:t>
            </a:r>
          </a:p>
          <a:p>
            <a:pPr marL="356870" indent="-344805">
              <a:lnSpc>
                <a:spcPts val="1400"/>
              </a:lnSpc>
              <a:buAutoNum type="arabicPeriod" startAt="3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Creación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Grupos:</a:t>
            </a:r>
            <a:endParaRPr sz="1200" dirty="0">
              <a:latin typeface="Calibri"/>
              <a:cs typeface="Calibri"/>
            </a:endParaRPr>
          </a:p>
          <a:p>
            <a:pPr marL="356870" marR="148590">
              <a:lnSpc>
                <a:spcPts val="144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Se divide </a:t>
            </a:r>
            <a:r>
              <a:rPr sz="1200" dirty="0">
                <a:latin typeface="Calibri"/>
                <a:cs typeface="Calibri"/>
              </a:rPr>
              <a:t>al </a:t>
            </a:r>
            <a:r>
              <a:rPr sz="1200" spc="-5" dirty="0">
                <a:latin typeface="Calibri"/>
                <a:cs typeface="Calibri"/>
              </a:rPr>
              <a:t>grupo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equipos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en conjunto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elaborar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cartelón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símbolo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endParaRPr sz="1200" dirty="0">
              <a:latin typeface="Calibri"/>
              <a:cs typeface="Calibri"/>
            </a:endParaRPr>
          </a:p>
          <a:p>
            <a:pPr marL="356870" marR="148590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represente, 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una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vivirán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siguientes actividades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door.</a:t>
            </a:r>
            <a:endParaRPr sz="1200" dirty="0">
              <a:latin typeface="Calibri"/>
              <a:cs typeface="Calibri"/>
            </a:endParaRPr>
          </a:p>
          <a:p>
            <a:pPr marL="356870" indent="-344805">
              <a:lnSpc>
                <a:spcPts val="1420"/>
              </a:lnSpc>
              <a:buAutoNum type="arabicPeriod" startAt="4"/>
              <a:tabLst>
                <a:tab pos="356870" algn="l"/>
                <a:tab pos="357505" algn="l"/>
              </a:tabLst>
            </a:pPr>
            <a:r>
              <a:rPr sz="1200" dirty="0">
                <a:latin typeface="Calibri"/>
                <a:cs typeface="Calibri"/>
              </a:rPr>
              <a:t>Rally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Valores:</a:t>
            </a:r>
            <a:endParaRPr sz="1200" dirty="0">
              <a:latin typeface="Calibri"/>
              <a:cs typeface="Calibri"/>
            </a:endParaRPr>
          </a:p>
          <a:p>
            <a:pPr marL="35687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dinámicas</a:t>
            </a:r>
            <a:r>
              <a:rPr sz="1200" dirty="0">
                <a:latin typeface="Calibri"/>
                <a:cs typeface="Calibri"/>
              </a:rPr>
              <a:t> para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valores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consisten</a:t>
            </a:r>
            <a:r>
              <a:rPr sz="1200" dirty="0">
                <a:latin typeface="Calibri"/>
                <a:cs typeface="Calibri"/>
              </a:rPr>
              <a:t> en</a:t>
            </a:r>
            <a:r>
              <a:rPr sz="1200" spc="-5" dirty="0">
                <a:latin typeface="Calibri"/>
                <a:cs typeface="Calibri"/>
              </a:rPr>
              <a:t> recorrer</a:t>
            </a:r>
            <a:endParaRPr sz="1200" dirty="0">
              <a:latin typeface="Calibri"/>
              <a:cs typeface="Calibri"/>
            </a:endParaRPr>
          </a:p>
          <a:p>
            <a:pPr marL="356870" marR="9525">
              <a:lnSpc>
                <a:spcPct val="995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el rally de 5 </a:t>
            </a:r>
            <a:r>
              <a:rPr sz="1200" spc="-5" dirty="0">
                <a:latin typeface="Calibri"/>
                <a:cs typeface="Calibri"/>
              </a:rPr>
              <a:t>estaciones en donde se presentaran </a:t>
            </a:r>
            <a:r>
              <a:rPr sz="1200" dirty="0">
                <a:latin typeface="Calibri"/>
                <a:cs typeface="Calibri"/>
              </a:rPr>
              <a:t>5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dinámicas </a:t>
            </a:r>
            <a:r>
              <a:rPr sz="1200" spc="-5" dirty="0">
                <a:latin typeface="Calibri"/>
                <a:cs typeface="Calibri"/>
              </a:rPr>
              <a:t>diferentes enfocadas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cada </a:t>
            </a:r>
            <a:r>
              <a:rPr sz="1200" dirty="0">
                <a:latin typeface="Calibri"/>
                <a:cs typeface="Calibri"/>
              </a:rPr>
              <a:t>uno de los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valores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compañía,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este rally se tendrá una </a:t>
            </a:r>
            <a:r>
              <a:rPr sz="1200" dirty="0">
                <a:latin typeface="Calibri"/>
                <a:cs typeface="Calibri"/>
              </a:rPr>
              <a:t> tabla de </a:t>
            </a:r>
            <a:r>
              <a:rPr sz="1200" spc="-5" dirty="0">
                <a:latin typeface="Calibri"/>
                <a:cs typeface="Calibri"/>
              </a:rPr>
              <a:t>puntuación para </a:t>
            </a:r>
            <a:r>
              <a:rPr sz="1200" dirty="0">
                <a:latin typeface="Calibri"/>
                <a:cs typeface="Calibri"/>
              </a:rPr>
              <a:t>cada </a:t>
            </a:r>
            <a:r>
              <a:rPr sz="1200" spc="-5" dirty="0">
                <a:latin typeface="Calibri"/>
                <a:cs typeface="Calibri"/>
              </a:rPr>
              <a:t>equipo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dentro </a:t>
            </a:r>
            <a:r>
              <a:rPr sz="1200" spc="-1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 equipo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departamento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tener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muy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sencillo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utilizarlo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final.</a:t>
            </a:r>
          </a:p>
          <a:p>
            <a:pPr marL="356870" marR="179705">
              <a:lnSpc>
                <a:spcPct val="10000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4.1.-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Personas: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Dinámica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confianza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respeto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4.2.-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(Poder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colaboración)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Dinámica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Ciegos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liderazgo</a:t>
            </a:r>
            <a:endParaRPr sz="1200" dirty="0">
              <a:latin typeface="Calibri"/>
              <a:cs typeface="Calibri"/>
            </a:endParaRPr>
          </a:p>
          <a:p>
            <a:pPr marL="356870" marR="311150">
              <a:lnSpc>
                <a:spcPts val="144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4.3.- Pasión por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Excelencia: Dinámica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gato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4.4.-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Integridad: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Dinámica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Secreto</a:t>
            </a:r>
            <a:endParaRPr sz="1200" dirty="0">
              <a:latin typeface="Calibri"/>
              <a:cs typeface="Calibri"/>
            </a:endParaRPr>
          </a:p>
          <a:p>
            <a:pPr marL="356870" marR="154305">
              <a:lnSpc>
                <a:spcPts val="143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4.5.-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Responsabilidad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comunidad: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Dinámica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Ambiental.</a:t>
            </a:r>
          </a:p>
          <a:p>
            <a:pPr marL="356870" indent="-344805">
              <a:lnSpc>
                <a:spcPts val="1410"/>
              </a:lnSpc>
              <a:buAutoNum type="arabicPeriod" startAt="5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Reincorporación </a:t>
            </a:r>
            <a:r>
              <a:rPr sz="1200" spc="-10" dirty="0">
                <a:latin typeface="Calibri"/>
                <a:cs typeface="Calibri"/>
              </a:rPr>
              <a:t>al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taller:</a:t>
            </a:r>
            <a:endParaRPr sz="1200" dirty="0">
              <a:latin typeface="Calibri"/>
              <a:cs typeface="Calibri"/>
            </a:endParaRPr>
          </a:p>
          <a:p>
            <a:pPr marL="356870" marR="40005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Dinámica de </a:t>
            </a:r>
            <a:r>
              <a:rPr sz="1200" spc="-5" dirty="0">
                <a:latin typeface="Calibri"/>
                <a:cs typeface="Calibri"/>
              </a:rPr>
              <a:t>coreografía </a:t>
            </a:r>
            <a:r>
              <a:rPr sz="1200" dirty="0">
                <a:latin typeface="Calibri"/>
                <a:cs typeface="Calibri"/>
              </a:rPr>
              <a:t>macro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dirty="0">
                <a:latin typeface="Calibri"/>
                <a:cs typeface="Calibri"/>
              </a:rPr>
              <a:t>dos </a:t>
            </a:r>
            <a:r>
              <a:rPr sz="1200" spc="-5" dirty="0">
                <a:latin typeface="Calibri"/>
                <a:cs typeface="Calibri"/>
              </a:rPr>
              <a:t>etapas,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primera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canción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relajación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acomodo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círculo </a:t>
            </a:r>
            <a:r>
              <a:rPr sz="1200" dirty="0">
                <a:latin typeface="Calibri"/>
                <a:cs typeface="Calibri"/>
              </a:rPr>
              <a:t>y la </a:t>
            </a:r>
            <a:r>
              <a:rPr sz="1200" spc="-5" dirty="0">
                <a:latin typeface="Calibri"/>
                <a:cs typeface="Calibri"/>
              </a:rPr>
              <a:t>segunda etapa </a:t>
            </a:r>
            <a:r>
              <a:rPr sz="1200" dirty="0">
                <a:latin typeface="Calibri"/>
                <a:cs typeface="Calibri"/>
              </a:rPr>
              <a:t>es una </a:t>
            </a:r>
            <a:r>
              <a:rPr sz="1200" spc="-5" dirty="0">
                <a:latin typeface="Calibri"/>
                <a:cs typeface="Calibri"/>
              </a:rPr>
              <a:t>canción estilo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merengue </a:t>
            </a:r>
            <a:r>
              <a:rPr sz="1200" dirty="0">
                <a:latin typeface="Calibri"/>
                <a:cs typeface="Calibri"/>
              </a:rPr>
              <a:t>o carnaval en </a:t>
            </a:r>
            <a:r>
              <a:rPr sz="1200" spc="-5" dirty="0">
                <a:latin typeface="Calibri"/>
                <a:cs typeface="Calibri"/>
              </a:rPr>
              <a:t>donde se mueve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cuerpo </a:t>
            </a:r>
            <a:r>
              <a:rPr sz="1200" dirty="0">
                <a:latin typeface="Calibri"/>
                <a:cs typeface="Calibri"/>
              </a:rPr>
              <a:t> al </a:t>
            </a:r>
            <a:r>
              <a:rPr sz="1200" spc="-5" dirty="0">
                <a:latin typeface="Calibri"/>
                <a:cs typeface="Calibri"/>
              </a:rPr>
              <a:t>ritmo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líder.</a:t>
            </a:r>
            <a:endParaRPr sz="1200" dirty="0">
              <a:latin typeface="Calibri"/>
              <a:cs typeface="Calibri"/>
            </a:endParaRPr>
          </a:p>
          <a:p>
            <a:pPr marL="356870" marR="65405" indent="-344805">
              <a:lnSpc>
                <a:spcPts val="1430"/>
              </a:lnSpc>
              <a:spcBef>
                <a:spcPts val="80"/>
              </a:spcBef>
              <a:buAutoNum type="arabicPeriod" startAt="6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Plática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sobre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Honestidad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Confianza: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Obtenemos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breves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fortalecer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vínculos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integridad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nosotros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mismos.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6" name="CuadroTexto 5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8" name="Flecha derecha 7">
            <a:hlinkClick r:id="rId2" action="ppaction://hlinksldjump"/>
          </p:cNvPr>
          <p:cNvSpPr/>
          <p:nvPr/>
        </p:nvSpPr>
        <p:spPr>
          <a:xfrm flipH="1">
            <a:off x="6465336" y="866489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2" name="CuadroTexto 11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2" name="object 2"/>
          <p:cNvGrpSpPr/>
          <p:nvPr/>
        </p:nvGrpSpPr>
        <p:grpSpPr>
          <a:xfrm>
            <a:off x="309372" y="1981454"/>
            <a:ext cx="6242050" cy="6702425"/>
            <a:chOff x="309372" y="1981454"/>
            <a:chExt cx="6242050" cy="6702425"/>
          </a:xfrm>
        </p:grpSpPr>
        <p:sp>
          <p:nvSpPr>
            <p:cNvPr id="3" name="object 3"/>
            <p:cNvSpPr/>
            <p:nvPr/>
          </p:nvSpPr>
          <p:spPr>
            <a:xfrm>
              <a:off x="3124200" y="1982724"/>
              <a:ext cx="0" cy="6700520"/>
            </a:xfrm>
            <a:custGeom>
              <a:avLst/>
              <a:gdLst/>
              <a:ahLst/>
              <a:cxnLst/>
              <a:rect l="l" t="t" r="r" b="b"/>
              <a:pathLst>
                <a:path h="6700520">
                  <a:moveTo>
                    <a:pt x="0" y="0"/>
                  </a:moveTo>
                  <a:lnTo>
                    <a:pt x="0" y="670052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1987550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8664701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15612" y="2107692"/>
              <a:ext cx="633469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37640" y="837946"/>
            <a:ext cx="4966335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103630" marR="5080" indent="-1091565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FORMACIÓN </a:t>
            </a:r>
            <a:r>
              <a:rPr spc="-10" dirty="0"/>
              <a:t>DE </a:t>
            </a:r>
            <a:r>
              <a:rPr spc="-5" dirty="0"/>
              <a:t>INSTRUCT</a:t>
            </a:r>
            <a:r>
              <a:rPr lang="es-ES" spc="-5" dirty="0"/>
              <a:t>O</a:t>
            </a:r>
            <a:r>
              <a:rPr spc="-5" dirty="0"/>
              <a:t>RES INTERNOS </a:t>
            </a:r>
            <a:r>
              <a:rPr spc="-484" dirty="0"/>
              <a:t> </a:t>
            </a:r>
            <a:r>
              <a:rPr spc="-5" dirty="0"/>
              <a:t>Y AGENTES</a:t>
            </a:r>
            <a:r>
              <a:rPr spc="5" dirty="0"/>
              <a:t> </a:t>
            </a:r>
            <a:r>
              <a:rPr dirty="0"/>
              <a:t>DE</a:t>
            </a:r>
            <a:r>
              <a:rPr spc="-10" dirty="0"/>
              <a:t> </a:t>
            </a:r>
            <a:r>
              <a:rPr spc="-5" dirty="0"/>
              <a:t>CAMBIO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2014473"/>
            <a:ext cx="2624455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43180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Al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finalizar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curso,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será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capaz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identificar,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desarrollar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5" dirty="0">
                <a:latin typeface="Calibri"/>
                <a:cs typeface="Calibri"/>
              </a:rPr>
              <a:t>reforzar</a:t>
            </a:r>
            <a:endParaRPr sz="1200">
              <a:latin typeface="Calibri"/>
              <a:cs typeface="Calibri"/>
            </a:endParaRPr>
          </a:p>
          <a:p>
            <a:pPr marL="12700" marR="101600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necesidades internas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capacitación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su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especialidad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 </a:t>
            </a:r>
            <a:r>
              <a:rPr sz="1200" spc="-5" dirty="0">
                <a:latin typeface="Calibri"/>
                <a:cs typeface="Calibri"/>
              </a:rPr>
              <a:t>organización.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Directivos,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staff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gerencial,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mandos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medios</a:t>
            </a:r>
            <a:endParaRPr sz="1200">
              <a:latin typeface="Calibri"/>
              <a:cs typeface="Calibri"/>
            </a:endParaRPr>
          </a:p>
          <a:p>
            <a:pPr marL="12700" marR="12065">
              <a:lnSpc>
                <a:spcPct val="996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personas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quieran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gestionar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candidatos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Facilitadores.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</a:t>
            </a:r>
            <a:r>
              <a:rPr sz="1200" dirty="0">
                <a:latin typeface="Calibri"/>
                <a:cs typeface="Calibri"/>
              </a:rPr>
              <a:t>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05098" y="2381757"/>
            <a:ext cx="3213735" cy="5873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ts val="1435"/>
              </a:lnSpc>
              <a:spcBef>
                <a:spcPts val="10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Introducción:</a:t>
            </a:r>
            <a:endParaRPr sz="1200">
              <a:latin typeface="Calibri"/>
              <a:cs typeface="Calibri"/>
            </a:endParaRPr>
          </a:p>
          <a:p>
            <a:pPr marL="35687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1.1.-Herramientas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Facilitación.</a:t>
            </a:r>
            <a:endParaRPr sz="1200">
              <a:latin typeface="Calibri"/>
              <a:cs typeface="Calibri"/>
            </a:endParaRPr>
          </a:p>
          <a:p>
            <a:pPr marL="356870" marR="5080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1.2.-Instructor/Facilitador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habilidades.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1.3.-Ventajas </a:t>
            </a:r>
            <a:r>
              <a:rPr sz="1200" spc="-5" dirty="0">
                <a:latin typeface="Calibri"/>
                <a:cs typeface="Calibri"/>
              </a:rPr>
              <a:t>del </a:t>
            </a:r>
            <a:r>
              <a:rPr sz="1200" spc="-10" dirty="0">
                <a:latin typeface="Calibri"/>
                <a:cs typeface="Calibri"/>
              </a:rPr>
              <a:t>Instructor/Facilitador </a:t>
            </a:r>
            <a:r>
              <a:rPr sz="1200" spc="-5" dirty="0">
                <a:latin typeface="Calibri"/>
                <a:cs typeface="Calibri"/>
              </a:rPr>
              <a:t>interno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1.4.-Conociendo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tu grupo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356870" marR="217804" indent="-344805">
              <a:lnSpc>
                <a:spcPct val="100000"/>
              </a:lnSpc>
              <a:buAutoNum type="arabicPeriod" startAt="2"/>
              <a:tabLst>
                <a:tab pos="356870" algn="l"/>
                <a:tab pos="357505" algn="l"/>
              </a:tabLst>
            </a:pPr>
            <a:r>
              <a:rPr sz="1200" spc="-10" dirty="0">
                <a:latin typeface="Calibri"/>
                <a:cs typeface="Calibri"/>
              </a:rPr>
              <a:t>Herramientas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Instructor/Facilitador: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2.1.-Conciencia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5" dirty="0">
                <a:latin typeface="Calibri"/>
                <a:cs typeface="Calibri"/>
              </a:rPr>
              <a:t> ventajas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ser</a:t>
            </a:r>
            <a:endParaRPr sz="1200">
              <a:latin typeface="Calibri"/>
              <a:cs typeface="Calibri"/>
            </a:endParaRPr>
          </a:p>
          <a:p>
            <a:pPr marL="356870">
              <a:lnSpc>
                <a:spcPts val="1435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/Instructor/Facilitador.</a:t>
            </a:r>
            <a:endParaRPr sz="1200">
              <a:latin typeface="Calibri"/>
              <a:cs typeface="Calibri"/>
            </a:endParaRPr>
          </a:p>
          <a:p>
            <a:pPr marL="356870" marR="210185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2.2.-Conciencia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activa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Misión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Visión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>
              <a:latin typeface="Calibri"/>
              <a:cs typeface="Calibri"/>
            </a:endParaRPr>
          </a:p>
          <a:p>
            <a:pPr marL="356870">
              <a:lnSpc>
                <a:spcPts val="1395"/>
              </a:lnSpc>
            </a:pPr>
            <a:r>
              <a:rPr sz="1200" spc="-5" dirty="0">
                <a:latin typeface="Calibri"/>
                <a:cs typeface="Calibri"/>
              </a:rPr>
              <a:t>2.3.-Conciancia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personal.</a:t>
            </a:r>
            <a:endParaRPr sz="1200">
              <a:latin typeface="Calibri"/>
              <a:cs typeface="Calibri"/>
            </a:endParaRPr>
          </a:p>
          <a:p>
            <a:pPr marL="356870" marR="410845">
              <a:lnSpc>
                <a:spcPts val="1450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2.4.-Capacidad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escucha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activa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356870">
              <a:lnSpc>
                <a:spcPts val="1410"/>
              </a:lnSpc>
            </a:pPr>
            <a:r>
              <a:rPr sz="1200" spc="-5" dirty="0">
                <a:latin typeface="Calibri"/>
                <a:cs typeface="Calibri"/>
              </a:rPr>
              <a:t>2.5.-Capacidad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ofertarte</a:t>
            </a:r>
            <a:endParaRPr sz="1200">
              <a:latin typeface="Calibri"/>
              <a:cs typeface="Calibri"/>
            </a:endParaRPr>
          </a:p>
          <a:p>
            <a:pPr marL="356870" marR="624840">
              <a:lnSpc>
                <a:spcPts val="1440"/>
              </a:lnSpc>
              <a:spcBef>
                <a:spcPts val="30"/>
              </a:spcBef>
            </a:pPr>
            <a:r>
              <a:rPr sz="1200" spc="-5" dirty="0">
                <a:latin typeface="Calibri"/>
                <a:cs typeface="Calibri"/>
              </a:rPr>
              <a:t>2.6.-Capacidad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enfocada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propósitos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>
              <a:latin typeface="Calibri"/>
              <a:cs typeface="Calibri"/>
            </a:endParaRPr>
          </a:p>
          <a:p>
            <a:pPr marL="356870">
              <a:lnSpc>
                <a:spcPts val="1415"/>
              </a:lnSpc>
            </a:pPr>
            <a:r>
              <a:rPr sz="1200" spc="-5" dirty="0">
                <a:latin typeface="Calibri"/>
                <a:cs typeface="Calibri"/>
              </a:rPr>
              <a:t>2.7.-Revisión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356870" marR="638810" indent="-344805">
              <a:lnSpc>
                <a:spcPts val="1430"/>
              </a:lnSpc>
              <a:buAutoNum type="arabicPeriod" startAt="3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Elementos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disrruptivos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manejo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preguntas.</a:t>
            </a:r>
            <a:endParaRPr sz="1200">
              <a:latin typeface="Calibri"/>
              <a:cs typeface="Calibri"/>
            </a:endParaRPr>
          </a:p>
          <a:p>
            <a:pPr marL="356870" marR="325120">
              <a:lnSpc>
                <a:spcPts val="143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3.1.-Elementos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disrruptivos,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significado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ejemplos.</a:t>
            </a:r>
            <a:endParaRPr sz="1200">
              <a:latin typeface="Calibri"/>
              <a:cs typeface="Calibri"/>
            </a:endParaRPr>
          </a:p>
          <a:p>
            <a:pPr marL="356870" marR="57785">
              <a:lnSpc>
                <a:spcPts val="146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3.2.-Manejo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preguntas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difíciles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difíciles.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 startAt="4"/>
              <a:tabLst>
                <a:tab pos="356870" algn="l"/>
                <a:tab pos="357505" algn="l"/>
              </a:tabLst>
            </a:pPr>
            <a:r>
              <a:rPr sz="1200" spc="-5" dirty="0">
                <a:latin typeface="Calibri"/>
                <a:cs typeface="Calibri"/>
              </a:rPr>
              <a:t>Lenguaje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Verbal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verbal</a:t>
            </a:r>
            <a:endParaRPr sz="1200">
              <a:latin typeface="Calibri"/>
              <a:cs typeface="Calibri"/>
            </a:endParaRPr>
          </a:p>
          <a:p>
            <a:pPr marL="356870" marR="13271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4.1.-Base de comunicación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sus elementos.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4.2.-Lenguaje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Verbal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elementos</a:t>
            </a:r>
            <a:endParaRPr sz="1200">
              <a:latin typeface="Calibri"/>
              <a:cs typeface="Calibri"/>
            </a:endParaRPr>
          </a:p>
          <a:p>
            <a:pPr marL="356870" marR="273050">
              <a:lnSpc>
                <a:spcPts val="143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4.3.-Lenguaje </a:t>
            </a:r>
            <a:r>
              <a:rPr sz="1200" dirty="0">
                <a:latin typeface="Calibri"/>
                <a:cs typeface="Calibri"/>
              </a:rPr>
              <a:t>No </a:t>
            </a:r>
            <a:r>
              <a:rPr sz="1200" spc="-5" dirty="0">
                <a:latin typeface="Calibri"/>
                <a:cs typeface="Calibri"/>
              </a:rPr>
              <a:t>verbal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sus elementos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4.4.-Principios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programación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Neurona-</a:t>
            </a:r>
            <a:endParaRPr sz="1200">
              <a:latin typeface="Calibri"/>
              <a:cs typeface="Calibri"/>
            </a:endParaRPr>
          </a:p>
          <a:p>
            <a:pPr marL="35687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Lingüística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05098" y="8413495"/>
            <a:ext cx="7835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6870" algn="l"/>
              </a:tabLst>
            </a:pPr>
            <a:r>
              <a:rPr sz="1200" spc="-5" dirty="0">
                <a:latin typeface="Calibri"/>
                <a:cs typeface="Calibri"/>
              </a:rPr>
              <a:t>5.	Cierre.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5" name="CuadroTexto 14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7" name="Flecha derecha 16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2034539"/>
            <a:ext cx="6242050" cy="4561840"/>
            <a:chOff x="309372" y="2034539"/>
            <a:chExt cx="6242050" cy="4561840"/>
          </a:xfrm>
        </p:grpSpPr>
        <p:sp>
          <p:nvSpPr>
            <p:cNvPr id="3" name="object 3"/>
            <p:cNvSpPr/>
            <p:nvPr/>
          </p:nvSpPr>
          <p:spPr>
            <a:xfrm>
              <a:off x="3429000" y="2034539"/>
              <a:ext cx="0" cy="4561205"/>
            </a:xfrm>
            <a:custGeom>
              <a:avLst/>
              <a:gdLst/>
              <a:ahLst/>
              <a:cxnLst/>
              <a:rect l="l" t="t" r="r" b="b"/>
              <a:pathLst>
                <a:path h="4561205">
                  <a:moveTo>
                    <a:pt x="0" y="0"/>
                  </a:moveTo>
                  <a:lnTo>
                    <a:pt x="0" y="456120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2040889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6576822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68012" y="2155804"/>
              <a:ext cx="636494" cy="226863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394208" y="2067814"/>
            <a:ext cx="2848610" cy="2399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188595">
              <a:lnSpc>
                <a:spcPts val="1470"/>
              </a:lnSpc>
              <a:spcBef>
                <a:spcPts val="15"/>
              </a:spcBef>
            </a:pPr>
            <a:r>
              <a:rPr sz="1200" spc="-5" dirty="0">
                <a:latin typeface="Calibri"/>
                <a:cs typeface="Calibri"/>
              </a:rPr>
              <a:t>Desarrollar las competencias básicas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10" dirty="0">
                <a:latin typeface="Calibri"/>
                <a:cs typeface="Calibri"/>
              </a:rPr>
              <a:t>un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supervisor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efectiva.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400"/>
              </a:lnSpc>
            </a:pPr>
            <a:r>
              <a:rPr sz="1200" dirty="0">
                <a:latin typeface="Calibri"/>
                <a:cs typeface="Calibri"/>
              </a:rPr>
              <a:t>Directivos,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staff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gerencial, mandos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medios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quieran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gestionar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sus equipos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candidatos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Facilitadores.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267970">
              <a:lnSpc>
                <a:spcPts val="144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70</a:t>
            </a:r>
            <a:r>
              <a:rPr sz="1200" spc="-5" dirty="0">
                <a:latin typeface="Calibri"/>
                <a:cs typeface="Calibri"/>
              </a:rPr>
              <a:t> Horas*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(Se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realiza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ajuste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mismo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acuerdo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10" dirty="0">
                <a:latin typeface="Calibri"/>
                <a:cs typeface="Calibri"/>
              </a:rPr>
              <a:t>solicitud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cliente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10153" y="2432431"/>
            <a:ext cx="3119246" cy="3821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5s's</a:t>
            </a:r>
          </a:p>
          <a:p>
            <a:pPr marL="12700" marR="1082675">
              <a:lnSpc>
                <a:spcPts val="144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2</a:t>
            </a:r>
            <a:r>
              <a:rPr sz="1200" spc="-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j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 err="1">
                <a:latin typeface="Calibri"/>
                <a:cs typeface="Calibri"/>
              </a:rPr>
              <a:t>e</a:t>
            </a:r>
            <a:r>
              <a:rPr sz="1200" dirty="0" err="1">
                <a:latin typeface="Calibri"/>
                <a:cs typeface="Calibri"/>
              </a:rPr>
              <a:t>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equip</a:t>
            </a:r>
            <a:r>
              <a:rPr lang="es-ES" sz="1200" dirty="0">
                <a:latin typeface="Calibri"/>
                <a:cs typeface="Calibri"/>
              </a:rPr>
              <a:t>o y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lang="es-ES" sz="1200" dirty="0">
                <a:latin typeface="Calibri"/>
                <a:cs typeface="Calibri"/>
              </a:rPr>
              <a:t>Sistemas integrados </a:t>
            </a:r>
            <a:r>
              <a:rPr lang="es-ES" sz="1200" dirty="0" err="1">
                <a:latin typeface="Calibri"/>
                <a:cs typeface="Calibri"/>
              </a:rPr>
              <a:t>multinormas</a:t>
            </a:r>
            <a:endParaRPr lang="es-ES" sz="1200" dirty="0">
              <a:latin typeface="Calibri"/>
              <a:cs typeface="Calibri"/>
            </a:endParaRPr>
          </a:p>
          <a:p>
            <a:pPr marL="12700" marR="1082675">
              <a:lnSpc>
                <a:spcPts val="144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3.- </a:t>
            </a:r>
            <a:r>
              <a:rPr sz="1200" spc="-5" dirty="0" err="1">
                <a:latin typeface="Calibri"/>
                <a:cs typeface="Calibri"/>
              </a:rPr>
              <a:t>Comunicación</a:t>
            </a:r>
            <a:r>
              <a:rPr lang="es-ES" sz="1200" spc="-5" dirty="0">
                <a:latin typeface="Calibri"/>
                <a:cs typeface="Calibri"/>
              </a:rPr>
              <a:t> asertiva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dirty="0">
                <a:latin typeface="Calibri"/>
                <a:cs typeface="Calibri"/>
              </a:rPr>
              <a:t>4</a:t>
            </a:r>
            <a:r>
              <a:rPr sz="1200" spc="-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Rela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er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nales</a:t>
            </a: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5.-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Juntas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Efectivas</a:t>
            </a:r>
            <a:endParaRPr sz="1200" dirty="0">
              <a:latin typeface="Calibri"/>
              <a:cs typeface="Calibri"/>
            </a:endParaRPr>
          </a:p>
          <a:p>
            <a:pPr marL="12700" marR="576580">
              <a:lnSpc>
                <a:spcPts val="144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6</a:t>
            </a:r>
            <a:r>
              <a:rPr sz="1200" spc="-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orma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 err="1">
                <a:latin typeface="Calibri"/>
                <a:cs typeface="Calibri"/>
              </a:rPr>
              <a:t>i</a:t>
            </a:r>
            <a:r>
              <a:rPr sz="1200" spc="5" dirty="0" err="1">
                <a:latin typeface="Calibri"/>
                <a:cs typeface="Calibri"/>
              </a:rPr>
              <a:t>n</a:t>
            </a:r>
            <a:r>
              <a:rPr sz="1200" spc="-15" dirty="0" err="1">
                <a:latin typeface="Calibri"/>
                <a:cs typeface="Calibri"/>
              </a:rPr>
              <a:t>s</a:t>
            </a:r>
            <a:r>
              <a:rPr sz="1200" dirty="0" err="1">
                <a:latin typeface="Calibri"/>
                <a:cs typeface="Calibri"/>
              </a:rPr>
              <a:t>tr</a:t>
            </a:r>
            <a:r>
              <a:rPr sz="1200" spc="5" dirty="0" err="1">
                <a:latin typeface="Calibri"/>
                <a:cs typeface="Calibri"/>
              </a:rPr>
              <a:t>u</a:t>
            </a:r>
            <a:r>
              <a:rPr sz="1200" spc="-5" dirty="0" err="1">
                <a:latin typeface="Calibri"/>
                <a:cs typeface="Calibri"/>
              </a:rPr>
              <a:t>c</a:t>
            </a:r>
            <a:r>
              <a:rPr sz="1200" spc="-10" dirty="0" err="1">
                <a:latin typeface="Calibri"/>
                <a:cs typeface="Calibri"/>
              </a:rPr>
              <a:t>t</a:t>
            </a:r>
            <a:r>
              <a:rPr sz="1200" spc="-5" dirty="0" err="1">
                <a:latin typeface="Calibri"/>
                <a:cs typeface="Calibri"/>
              </a:rPr>
              <a:t>o</a:t>
            </a:r>
            <a:r>
              <a:rPr sz="1200" dirty="0" err="1">
                <a:latin typeface="Calibri"/>
                <a:cs typeface="Calibri"/>
              </a:rPr>
              <a:t>res</a:t>
            </a:r>
            <a:r>
              <a:rPr sz="1200" dirty="0">
                <a:latin typeface="Calibri"/>
                <a:cs typeface="Calibri"/>
              </a:rPr>
              <a:t>  </a:t>
            </a:r>
            <a:endParaRPr lang="es-ES" sz="1200" dirty="0">
              <a:latin typeface="Calibri"/>
              <a:cs typeface="Calibri"/>
            </a:endParaRPr>
          </a:p>
          <a:p>
            <a:pPr marL="12700" marR="576580">
              <a:lnSpc>
                <a:spcPts val="144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7.-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Liderazgo</a:t>
            </a:r>
            <a:r>
              <a:rPr lang="es-ES" sz="1200" spc="-5" dirty="0">
                <a:latin typeface="Calibri"/>
                <a:cs typeface="Calibri"/>
              </a:rPr>
              <a:t> integrador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00"/>
              </a:lnSpc>
            </a:pPr>
            <a:r>
              <a:rPr sz="1200" spc="-5" dirty="0">
                <a:latin typeface="Calibri"/>
                <a:cs typeface="Calibri"/>
              </a:rPr>
              <a:t>8.-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Coaching</a:t>
            </a:r>
            <a:r>
              <a:rPr lang="es-ES" sz="1200" spc="-5" dirty="0">
                <a:latin typeface="Calibri"/>
                <a:cs typeface="Calibri"/>
              </a:rPr>
              <a:t> para sistemas de excelencia</a:t>
            </a:r>
            <a:endParaRPr sz="1200" dirty="0">
              <a:latin typeface="Calibri"/>
              <a:cs typeface="Calibri"/>
            </a:endParaRPr>
          </a:p>
          <a:p>
            <a:pPr marL="12700" marR="572135">
              <a:lnSpc>
                <a:spcPts val="144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9.-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Relaciones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lang="es-ES" sz="1200" spc="-5" dirty="0">
                <a:latin typeface="Calibri"/>
                <a:cs typeface="Calibri"/>
              </a:rPr>
              <a:t>con entidades ISO </a:t>
            </a:r>
          </a:p>
          <a:p>
            <a:pPr marL="12700" marR="572135">
              <a:lnSpc>
                <a:spcPts val="144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10.-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conflictos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395"/>
              </a:lnSpc>
            </a:pPr>
            <a:r>
              <a:rPr sz="1200" spc="-5" dirty="0">
                <a:latin typeface="Calibri"/>
                <a:cs typeface="Calibri"/>
              </a:rPr>
              <a:t>11.-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Herramientas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Manufacturing</a:t>
            </a:r>
            <a:endParaRPr sz="1200" dirty="0">
              <a:latin typeface="Calibri"/>
              <a:cs typeface="Calibri"/>
            </a:endParaRPr>
          </a:p>
          <a:p>
            <a:pPr marL="12700" marR="118110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12.-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básicas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calidad</a:t>
            </a:r>
            <a:endParaRPr lang="es-ES" sz="1200" spc="-5" dirty="0">
              <a:latin typeface="Calibri"/>
              <a:cs typeface="Calibri"/>
            </a:endParaRPr>
          </a:p>
          <a:p>
            <a:pPr marL="12700" marR="118110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13.-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(ISO)</a:t>
            </a:r>
            <a:endParaRPr lang="es-ES" sz="1200" spc="-5" dirty="0">
              <a:latin typeface="Calibri"/>
              <a:cs typeface="Calibri"/>
            </a:endParaRPr>
          </a:p>
          <a:p>
            <a:pPr marL="12700" marR="118110">
              <a:lnSpc>
                <a:spcPts val="1430"/>
              </a:lnSpc>
              <a:spcBef>
                <a:spcPts val="55"/>
              </a:spcBef>
            </a:pPr>
            <a:r>
              <a:rPr lang="es-MX" sz="1200" spc="-5" dirty="0">
                <a:latin typeface="Calibri"/>
                <a:cs typeface="Calibri"/>
              </a:rPr>
              <a:t>14.- Interpretación de norma ISO 9001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15"/>
              </a:lnSpc>
            </a:pPr>
            <a:r>
              <a:rPr sz="1200" dirty="0">
                <a:latin typeface="Calibri"/>
                <a:cs typeface="Calibri"/>
              </a:rPr>
              <a:t>14</a:t>
            </a:r>
            <a:r>
              <a:rPr sz="1200" spc="-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álisis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Raíz</a:t>
            </a:r>
          </a:p>
          <a:p>
            <a:pPr marL="12700" marR="728345">
              <a:lnSpc>
                <a:spcPts val="1440"/>
              </a:lnSpc>
              <a:spcBef>
                <a:spcPts val="35"/>
              </a:spcBef>
            </a:pPr>
            <a:r>
              <a:rPr sz="1200" dirty="0">
                <a:latin typeface="Calibri"/>
                <a:cs typeface="Calibri"/>
              </a:rPr>
              <a:t>15</a:t>
            </a:r>
            <a:r>
              <a:rPr sz="1200" spc="-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telig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 err="1">
                <a:latin typeface="Calibri"/>
                <a:cs typeface="Calibri"/>
              </a:rPr>
              <a:t>E</a:t>
            </a:r>
            <a:r>
              <a:rPr sz="1200" dirty="0" err="1">
                <a:latin typeface="Calibri"/>
                <a:cs typeface="Calibri"/>
              </a:rPr>
              <a:t>mo</a:t>
            </a:r>
            <a:r>
              <a:rPr sz="1200" spc="-5" dirty="0" err="1">
                <a:latin typeface="Calibri"/>
                <a:cs typeface="Calibri"/>
              </a:rPr>
              <a:t>c</a:t>
            </a:r>
            <a:r>
              <a:rPr sz="1200" dirty="0" err="1">
                <a:latin typeface="Calibri"/>
                <a:cs typeface="Calibri"/>
              </a:rPr>
              <a:t>ional</a:t>
            </a:r>
            <a:r>
              <a:rPr sz="1200" dirty="0">
                <a:latin typeface="Calibri"/>
                <a:cs typeface="Calibri"/>
              </a:rPr>
              <a:t>  </a:t>
            </a:r>
            <a:endParaRPr lang="es-ES" sz="1200" dirty="0">
              <a:latin typeface="Calibri"/>
              <a:cs typeface="Calibri"/>
            </a:endParaRPr>
          </a:p>
          <a:p>
            <a:pPr marL="12700" marR="728345">
              <a:lnSpc>
                <a:spcPts val="144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16.-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lang="es-ES" sz="1200" spc="-5" dirty="0">
                <a:latin typeface="Calibri"/>
                <a:cs typeface="Calibri"/>
              </a:rPr>
              <a:t>Función master agente de cambio</a:t>
            </a:r>
            <a:endParaRPr sz="1200" dirty="0">
              <a:latin typeface="Calibri"/>
              <a:cs typeface="Calibri"/>
            </a:endParaRPr>
          </a:p>
          <a:p>
            <a:pPr marL="12700" marR="442595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17.-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Código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Ética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Conducta</a:t>
            </a:r>
            <a:endParaRPr lang="es-ES" sz="1200" spc="-5" dirty="0">
              <a:latin typeface="Calibri"/>
              <a:cs typeface="Calibri"/>
            </a:endParaRPr>
          </a:p>
          <a:p>
            <a:pPr marL="12700" marR="442595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18.-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 err="1">
                <a:latin typeface="Calibri"/>
                <a:cs typeface="Calibri"/>
              </a:rPr>
              <a:t>Metodología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lang="es-ES" sz="1200" dirty="0">
                <a:latin typeface="Calibri"/>
                <a:cs typeface="Calibri"/>
              </a:rPr>
              <a:t>ASR ISO EXPRESS IMPULSE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744003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8F84130-0AD6-BA4A-87CA-176A3E93517A}"/>
              </a:ext>
            </a:extLst>
          </p:cNvPr>
          <p:cNvSpPr txBox="1"/>
          <p:nvPr/>
        </p:nvSpPr>
        <p:spPr>
          <a:xfrm>
            <a:off x="794643" y="738279"/>
            <a:ext cx="4853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FORMACIÓN DE FACILITADORES Y LÍDERES DE CAMBIO BASE ISO9001:2015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2151888"/>
            <a:ext cx="6242050" cy="5425440"/>
            <a:chOff x="309372" y="2151888"/>
            <a:chExt cx="6242050" cy="5425440"/>
          </a:xfrm>
        </p:grpSpPr>
        <p:sp>
          <p:nvSpPr>
            <p:cNvPr id="3" name="object 3"/>
            <p:cNvSpPr/>
            <p:nvPr/>
          </p:nvSpPr>
          <p:spPr>
            <a:xfrm>
              <a:off x="3429000" y="2151888"/>
              <a:ext cx="0" cy="5425440"/>
            </a:xfrm>
            <a:custGeom>
              <a:avLst/>
              <a:gdLst/>
              <a:ahLst/>
              <a:cxnLst/>
              <a:rect l="l" t="t" r="r" b="b"/>
              <a:pathLst>
                <a:path h="5425440">
                  <a:moveTo>
                    <a:pt x="0" y="0"/>
                  </a:moveTo>
                  <a:lnTo>
                    <a:pt x="0" y="5425439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2158238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7558278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68012" y="2274676"/>
              <a:ext cx="636494" cy="226863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11376" y="837946"/>
            <a:ext cx="45612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CERTIFICACIÓN</a:t>
            </a:r>
            <a:r>
              <a:rPr spc="10" dirty="0"/>
              <a:t> </a:t>
            </a:r>
            <a:r>
              <a:rPr spc="-5" dirty="0"/>
              <a:t>SIX SIGMA</a:t>
            </a:r>
            <a:r>
              <a:rPr spc="490" dirty="0"/>
              <a:t> </a:t>
            </a:r>
            <a:r>
              <a:rPr spc="-5" dirty="0"/>
              <a:t>BLACK</a:t>
            </a:r>
            <a:r>
              <a:rPr spc="10" dirty="0"/>
              <a:t> </a:t>
            </a:r>
            <a:r>
              <a:rPr spc="-5" dirty="0"/>
              <a:t>BELT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2185161"/>
            <a:ext cx="2959100" cy="3496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3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profesionistas</a:t>
            </a:r>
            <a:r>
              <a:rPr sz="1200" spc="3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3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3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metodología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Seis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Sigma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(DMAIC)</a:t>
            </a:r>
            <a:r>
              <a:rPr sz="1200" dirty="0">
                <a:latin typeface="Calibri"/>
                <a:cs typeface="Calibri"/>
              </a:rPr>
              <a:t> con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herramientas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2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estadísticas </a:t>
            </a:r>
            <a:r>
              <a:rPr sz="1200" dirty="0">
                <a:latin typeface="Calibri"/>
                <a:cs typeface="Calibri"/>
              </a:rPr>
              <a:t> necesarias, </a:t>
            </a:r>
            <a:r>
              <a:rPr sz="1200" spc="-5" dirty="0">
                <a:latin typeface="Calibri"/>
                <a:cs typeface="Calibri"/>
              </a:rPr>
              <a:t>que servirán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mejorar procesos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problemáticas en </a:t>
            </a:r>
            <a:r>
              <a:rPr sz="1200" spc="-10" dirty="0">
                <a:latin typeface="Calibri"/>
                <a:cs typeface="Calibri"/>
              </a:rPr>
              <a:t>proyectos </a:t>
            </a:r>
            <a:r>
              <a:rPr sz="1200" spc="-5" dirty="0">
                <a:latin typeface="Calibri"/>
                <a:cs typeface="Calibri"/>
              </a:rPr>
              <a:t>de ahorros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costos.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Master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Black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Belt</a:t>
            </a:r>
            <a:endParaRPr sz="1200">
              <a:latin typeface="Calibri"/>
              <a:cs typeface="Calibri"/>
            </a:endParaRPr>
          </a:p>
          <a:p>
            <a:pPr marL="12700" marR="6350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Guían</a:t>
            </a:r>
            <a:r>
              <a:rPr sz="1200" spc="1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1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entrenadores</a:t>
            </a:r>
            <a:r>
              <a:rPr sz="1200" spc="1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Black</a:t>
            </a:r>
            <a:r>
              <a:rPr sz="1200" spc="1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Belts</a:t>
            </a:r>
            <a:r>
              <a:rPr sz="1200" spc="1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1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Green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Belts.</a:t>
            </a:r>
            <a:r>
              <a:rPr sz="1200" spc="459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Sus</a:t>
            </a:r>
            <a:r>
              <a:rPr sz="1200" spc="4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funciones</a:t>
            </a:r>
            <a:r>
              <a:rPr sz="1200" spc="4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están</a:t>
            </a:r>
            <a:r>
              <a:rPr sz="1200" spc="4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más</a:t>
            </a:r>
            <a:r>
              <a:rPr sz="1200" spc="4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4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nivel</a:t>
            </a:r>
            <a:r>
              <a:rPr sz="1200" spc="4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5715">
              <a:lnSpc>
                <a:spcPts val="1430"/>
              </a:lnSpc>
              <a:spcBef>
                <a:spcPts val="10"/>
              </a:spcBef>
              <a:tabLst>
                <a:tab pos="975994" algn="l"/>
                <a:tab pos="1273175" algn="l"/>
                <a:tab pos="1585595" algn="l"/>
                <a:tab pos="2099310" algn="l"/>
                <a:tab pos="2835275" algn="l"/>
              </a:tabLst>
            </a:pPr>
            <a:r>
              <a:rPr sz="1200" dirty="0">
                <a:latin typeface="Calibri"/>
                <a:cs typeface="Calibri"/>
              </a:rPr>
              <a:t>program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	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	</a:t>
            </a:r>
            <a:r>
              <a:rPr sz="1200" spc="-5" dirty="0">
                <a:latin typeface="Calibri"/>
                <a:cs typeface="Calibri"/>
              </a:rPr>
              <a:t>Si</a:t>
            </a:r>
            <a:r>
              <a:rPr sz="1200" dirty="0">
                <a:latin typeface="Calibri"/>
                <a:cs typeface="Calibri"/>
              </a:rPr>
              <a:t>x	</a:t>
            </a:r>
            <a:r>
              <a:rPr sz="1200" spc="-5" dirty="0">
                <a:latin typeface="Calibri"/>
                <a:cs typeface="Calibri"/>
              </a:rPr>
              <a:t>Sigm</a:t>
            </a:r>
            <a:r>
              <a:rPr sz="1200" dirty="0">
                <a:latin typeface="Calibri"/>
                <a:cs typeface="Calibri"/>
              </a:rPr>
              <a:t>a	me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ia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te	</a:t>
            </a:r>
            <a:r>
              <a:rPr sz="1200" spc="-10" dirty="0">
                <a:latin typeface="Calibri"/>
                <a:cs typeface="Calibri"/>
              </a:rPr>
              <a:t>el 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4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4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métricas</a:t>
            </a:r>
            <a:r>
              <a:rPr sz="1200" spc="4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clave</a:t>
            </a:r>
            <a:r>
              <a:rPr sz="1200" spc="4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459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4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dirección</a:t>
            </a:r>
            <a:endParaRPr sz="1200">
              <a:latin typeface="Calibri"/>
              <a:cs typeface="Calibri"/>
            </a:endParaRPr>
          </a:p>
          <a:p>
            <a:pPr marL="12700" marR="8255">
              <a:lnSpc>
                <a:spcPts val="143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estratégica.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Actúa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1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Six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Sigma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técnico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consultor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2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6985">
              <a:lnSpc>
                <a:spcPts val="145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Particulares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empresas</a:t>
            </a:r>
            <a:r>
              <a:rPr sz="1200" spc="1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deseen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tener</a:t>
            </a:r>
            <a:r>
              <a:rPr sz="1200" spc="1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capacitar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otras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personas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10153" y="2551303"/>
            <a:ext cx="2582545" cy="3136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920" indent="-109855">
              <a:lnSpc>
                <a:spcPts val="1435"/>
              </a:lnSpc>
              <a:spcBef>
                <a:spcPts val="100"/>
              </a:spcBef>
              <a:buAutoNum type="romanUcPeriod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</a:t>
            </a:r>
            <a:endParaRPr sz="1200">
              <a:latin typeface="Calibri"/>
              <a:cs typeface="Calibri"/>
            </a:endParaRPr>
          </a:p>
          <a:p>
            <a:pPr marL="161925" indent="-149860">
              <a:lnSpc>
                <a:spcPts val="1435"/>
              </a:lnSpc>
              <a:buAutoNum type="romanUcPeriod"/>
              <a:tabLst>
                <a:tab pos="162560" algn="l"/>
              </a:tabLst>
            </a:pPr>
            <a:r>
              <a:rPr sz="1200" spc="-5" dirty="0">
                <a:latin typeface="Calibri"/>
                <a:cs typeface="Calibri"/>
              </a:rPr>
              <a:t>Business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model</a:t>
            </a:r>
            <a:endParaRPr sz="120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romanUcPeriod"/>
              <a:tabLst>
                <a:tab pos="198755" algn="l"/>
              </a:tabLst>
            </a:pPr>
            <a:r>
              <a:rPr sz="1200" spc="-10" dirty="0">
                <a:latin typeface="Calibri"/>
                <a:cs typeface="Calibri"/>
              </a:rPr>
              <a:t>Administración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avanzada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proyectos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AutoNum type="romanUcPeriod"/>
              <a:tabLst>
                <a:tab pos="195580" algn="l"/>
              </a:tabLst>
            </a:pPr>
            <a:r>
              <a:rPr sz="1200" spc="-5" dirty="0">
                <a:latin typeface="Calibri"/>
                <a:cs typeface="Calibri"/>
              </a:rPr>
              <a:t>Introducción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diseño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six sigma</a:t>
            </a:r>
            <a:endParaRPr sz="1200">
              <a:latin typeface="Calibri"/>
              <a:cs typeface="Calibri"/>
            </a:endParaRPr>
          </a:p>
          <a:p>
            <a:pPr marL="155575" indent="-143510">
              <a:lnSpc>
                <a:spcPct val="100000"/>
              </a:lnSpc>
              <a:buAutoNum type="romanUcPeriod"/>
              <a:tabLst>
                <a:tab pos="156210" algn="l"/>
              </a:tabLst>
            </a:pPr>
            <a:r>
              <a:rPr sz="1200" spc="-5" dirty="0">
                <a:latin typeface="Calibri"/>
                <a:cs typeface="Calibri"/>
              </a:rPr>
              <a:t>Proyectos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Definir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Definir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Definir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Costo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diseño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Medir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Mapear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 startAt="4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Medir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voz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cliente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 startAt="4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Mediciones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diseño 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producto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 startAt="4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Mapear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diseño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Analizar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 startAt="7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AMEF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diseño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buAutoNum type="arabicPeriod" startAt="7"/>
              <a:tabLst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álisis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fun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(Va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ue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gin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eri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g)</a:t>
            </a:r>
            <a:endParaRPr sz="1200">
              <a:latin typeface="Calibri"/>
              <a:cs typeface="Calibri"/>
            </a:endParaRPr>
          </a:p>
          <a:p>
            <a:pPr marL="241300" lvl="1" indent="-228600">
              <a:lnSpc>
                <a:spcPct val="100000"/>
              </a:lnSpc>
              <a:spcBef>
                <a:spcPts val="25"/>
              </a:spcBef>
              <a:buAutoNum type="arabicPeriod" startAt="7"/>
              <a:tabLst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Matriz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Pugh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379729" y="5902197"/>
          <a:ext cx="5042533" cy="14279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5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3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88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5353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  <a:tabLst>
                          <a:tab pos="34861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las	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filosofías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140"/>
                        </a:lnSpc>
                      </a:pPr>
                      <a:r>
                        <a:rPr sz="1200" spc="5" dirty="0">
                          <a:latin typeface="Calibri"/>
                          <a:cs typeface="Calibri"/>
                        </a:rPr>
                        <a:t>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4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Six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14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Sigma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14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(Black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4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Belt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1140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Diseñar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94">
                <a:tc>
                  <a:txBody>
                    <a:bodyPr/>
                    <a:lstStyle/>
                    <a:p>
                      <a:pPr marL="31750">
                        <a:lnSpc>
                          <a:spcPts val="124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certificado).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124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5.10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TRI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Z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i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nve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tiva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12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5.11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Diseño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manufactura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1750">
                        <a:lnSpc>
                          <a:spcPts val="1260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Duración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12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5.12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Diseño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experimentos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1750">
                        <a:lnSpc>
                          <a:spcPts val="12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72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horas.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1260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Validar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12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5.13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APQP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12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VI.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Layout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lean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122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VII.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Lean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Green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2" name="CuadroTexto 11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4" name="Grupo 13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5" name="CuadroTexto 14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7" name="Flecha derecha 16">
            <a:hlinkClick r:id="rId4" action="ppaction://hlinksldjump"/>
          </p:cNvPr>
          <p:cNvSpPr/>
          <p:nvPr/>
        </p:nvSpPr>
        <p:spPr>
          <a:xfrm flipH="1">
            <a:off x="6465336" y="7813484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2879" y="1892807"/>
            <a:ext cx="6493510" cy="6520180"/>
            <a:chOff x="182879" y="1892807"/>
            <a:chExt cx="6493510" cy="6520180"/>
          </a:xfrm>
        </p:grpSpPr>
        <p:sp>
          <p:nvSpPr>
            <p:cNvPr id="3" name="object 3"/>
            <p:cNvSpPr/>
            <p:nvPr/>
          </p:nvSpPr>
          <p:spPr>
            <a:xfrm>
              <a:off x="2639568" y="1892807"/>
              <a:ext cx="0" cy="6517640"/>
            </a:xfrm>
            <a:custGeom>
              <a:avLst/>
              <a:gdLst/>
              <a:ahLst/>
              <a:cxnLst/>
              <a:rect l="l" t="t" r="r" b="b"/>
              <a:pathLst>
                <a:path h="6517640">
                  <a:moveTo>
                    <a:pt x="0" y="0"/>
                  </a:moveTo>
                  <a:lnTo>
                    <a:pt x="0" y="651764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2879" y="1899157"/>
              <a:ext cx="6491605" cy="0"/>
            </a:xfrm>
            <a:custGeom>
              <a:avLst/>
              <a:gdLst/>
              <a:ahLst/>
              <a:cxnLst/>
              <a:rect l="l" t="t" r="r" b="b"/>
              <a:pathLst>
                <a:path w="6491605">
                  <a:moveTo>
                    <a:pt x="0" y="0"/>
                  </a:moveTo>
                  <a:lnTo>
                    <a:pt x="6491605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3641" y="8393429"/>
              <a:ext cx="6492240" cy="0"/>
            </a:xfrm>
            <a:custGeom>
              <a:avLst/>
              <a:gdLst/>
              <a:ahLst/>
              <a:cxnLst/>
              <a:rect l="l" t="t" r="r" b="b"/>
              <a:pathLst>
                <a:path w="6492240">
                  <a:moveTo>
                    <a:pt x="0" y="0"/>
                  </a:moveTo>
                  <a:lnTo>
                    <a:pt x="649224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7303" y="2019299"/>
              <a:ext cx="632202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3389" y="837946"/>
            <a:ext cx="3540125" cy="1022524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71780" marR="5080" indent="-259079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INTELIGENCIA EMOCIONAL EN </a:t>
            </a:r>
            <a:r>
              <a:rPr spc="-484" dirty="0"/>
              <a:t> </a:t>
            </a:r>
            <a:r>
              <a:rPr spc="-5" dirty="0"/>
              <a:t>EL</a:t>
            </a:r>
            <a:r>
              <a:rPr spc="-15" dirty="0"/>
              <a:t> </a:t>
            </a:r>
            <a:r>
              <a:rPr spc="-5" dirty="0"/>
              <a:t>AMBITO</a:t>
            </a:r>
            <a:r>
              <a:rPr dirty="0"/>
              <a:t> </a:t>
            </a:r>
            <a:r>
              <a:rPr spc="-5" dirty="0"/>
              <a:t>EMPRESARIAL</a:t>
            </a:r>
            <a:r>
              <a:rPr lang="es-ES" spc="-5" dirty="0"/>
              <a:t> (ENFOQUE EXTENDIDO)</a:t>
            </a:r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267715" y="1926081"/>
            <a:ext cx="2254885" cy="5508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110489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Que el </a:t>
            </a:r>
            <a:r>
              <a:rPr sz="1200" spc="-5" dirty="0">
                <a:latin typeface="Calibri"/>
                <a:cs typeface="Calibri"/>
              </a:rPr>
              <a:t>personal desarrolle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competencias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endParaRPr sz="1200">
              <a:latin typeface="Calibri"/>
              <a:cs typeface="Calibri"/>
            </a:endParaRPr>
          </a:p>
          <a:p>
            <a:pPr marL="12700" marR="133985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permitan relacionarse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mejor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manera</a:t>
            </a:r>
            <a:r>
              <a:rPr sz="1200" spc="-5" dirty="0">
                <a:latin typeface="Calibri"/>
                <a:cs typeface="Calibri"/>
              </a:rPr>
              <a:t> con</a:t>
            </a:r>
            <a:r>
              <a:rPr sz="1200" dirty="0">
                <a:latin typeface="Calibri"/>
                <a:cs typeface="Calibri"/>
              </a:rPr>
              <a:t> los </a:t>
            </a:r>
            <a:r>
              <a:rPr sz="1200" spc="-5" dirty="0">
                <a:latin typeface="Calibri"/>
                <a:cs typeface="Calibri"/>
              </a:rPr>
              <a:t>demás,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cumplir</a:t>
            </a:r>
            <a:endParaRPr sz="1200">
              <a:latin typeface="Calibri"/>
              <a:cs typeface="Calibri"/>
            </a:endParaRPr>
          </a:p>
          <a:p>
            <a:pPr marL="12700" marR="7620">
              <a:lnSpc>
                <a:spcPts val="143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metas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propuestas,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adaptarse</a:t>
            </a:r>
            <a:r>
              <a:rPr sz="1200" dirty="0">
                <a:latin typeface="Calibri"/>
                <a:cs typeface="Calibri"/>
              </a:rPr>
              <a:t> 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situaciones </a:t>
            </a:r>
            <a:r>
              <a:rPr sz="1200" spc="-5" dirty="0">
                <a:latin typeface="Calibri"/>
                <a:cs typeface="Calibri"/>
              </a:rPr>
              <a:t>nuevas,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comprometerse</a:t>
            </a:r>
            <a:endParaRPr sz="1200">
              <a:latin typeface="Calibri"/>
              <a:cs typeface="Calibri"/>
            </a:endParaRPr>
          </a:p>
          <a:p>
            <a:pPr marL="12700" marR="133985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trabajo, </a:t>
            </a:r>
            <a:r>
              <a:rPr sz="1200" dirty="0">
                <a:latin typeface="Calibri"/>
                <a:cs typeface="Calibri"/>
              </a:rPr>
              <a:t>estar </a:t>
            </a:r>
            <a:r>
              <a:rPr sz="1200" spc="-5" dirty="0">
                <a:latin typeface="Calibri"/>
                <a:cs typeface="Calibri"/>
              </a:rPr>
              <a:t>motivados </a:t>
            </a:r>
            <a:r>
              <a:rPr sz="1200" dirty="0">
                <a:latin typeface="Calibri"/>
                <a:cs typeface="Calibri"/>
              </a:rPr>
              <a:t> hacia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logro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resolver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</a:t>
            </a:r>
            <a:endParaRPr sz="1200">
              <a:latin typeface="Calibri"/>
              <a:cs typeface="Calibri"/>
            </a:endParaRPr>
          </a:p>
          <a:p>
            <a:pPr marL="12700" marR="467359">
              <a:lnSpc>
                <a:spcPts val="143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se presenten en algún </a:t>
            </a:r>
            <a:r>
              <a:rPr sz="1200" dirty="0">
                <a:latin typeface="Calibri"/>
                <a:cs typeface="Calibri"/>
              </a:rPr>
              <a:t> momento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vida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laboral.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158750">
              <a:lnSpc>
                <a:spcPct val="99400"/>
              </a:lnSpc>
              <a:buChar char="-"/>
              <a:tabLst>
                <a:tab pos="96520" algn="l"/>
              </a:tabLst>
            </a:pPr>
            <a:r>
              <a:rPr sz="1200" spc="-5" dirty="0">
                <a:latin typeface="Calibri"/>
                <a:cs typeface="Calibri"/>
              </a:rPr>
              <a:t>Profesionales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recursos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humanos,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encargados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área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capacitación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>
              <a:latin typeface="Calibri"/>
              <a:cs typeface="Calibri"/>
            </a:endParaRPr>
          </a:p>
          <a:p>
            <a:pPr marL="12700" marR="10160">
              <a:lnSpc>
                <a:spcPct val="99400"/>
              </a:lnSpc>
              <a:spcBef>
                <a:spcPts val="35"/>
              </a:spcBef>
              <a:buChar char="-"/>
              <a:tabLst>
                <a:tab pos="96520" algn="l"/>
              </a:tabLst>
            </a:pPr>
            <a:r>
              <a:rPr sz="1200" dirty="0">
                <a:latin typeface="Calibri"/>
                <a:cs typeface="Calibri"/>
              </a:rPr>
              <a:t>Direc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ntes,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J</a:t>
            </a:r>
            <a:r>
              <a:rPr sz="1200" spc="-10" dirty="0">
                <a:latin typeface="Calibri"/>
                <a:cs typeface="Calibri"/>
              </a:rPr>
              <a:t>ef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á</a:t>
            </a:r>
            <a:r>
              <a:rPr sz="1200" dirty="0">
                <a:latin typeface="Calibri"/>
                <a:cs typeface="Calibri"/>
              </a:rPr>
              <a:t>rea  de empresas, </a:t>
            </a:r>
            <a:r>
              <a:rPr sz="1200" spc="-5" dirty="0">
                <a:latin typeface="Calibri"/>
                <a:cs typeface="Calibri"/>
              </a:rPr>
              <a:t>quienes tienen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contacto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directo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personal</a:t>
            </a:r>
            <a:r>
              <a:rPr sz="1200" dirty="0">
                <a:latin typeface="Calibri"/>
                <a:cs typeface="Calibri"/>
              </a:rPr>
              <a:t> 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cargo.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  <a:spcBef>
                <a:spcPts val="15"/>
              </a:spcBef>
              <a:buChar char="-"/>
              <a:tabLst>
                <a:tab pos="130175" algn="l"/>
              </a:tabLst>
            </a:pPr>
            <a:r>
              <a:rPr sz="1200" spc="-5" dirty="0">
                <a:latin typeface="Calibri"/>
                <a:cs typeface="Calibri"/>
              </a:rPr>
              <a:t>Profesionistas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buscan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nuevas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aplicación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competencias sociales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personales </a:t>
            </a:r>
            <a:r>
              <a:rPr sz="1200" dirty="0">
                <a:latin typeface="Calibri"/>
                <a:cs typeface="Calibri"/>
              </a:rPr>
              <a:t> 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ámbito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laboral.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277495">
              <a:lnSpc>
                <a:spcPts val="144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20467" y="2293366"/>
            <a:ext cx="3790950" cy="6061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ts val="1435"/>
              </a:lnSpc>
              <a:spcBef>
                <a:spcPts val="10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b="1" spc="-5" dirty="0">
                <a:latin typeface="Calibri"/>
                <a:cs typeface="Calibri"/>
              </a:rPr>
              <a:t>Fundamentos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inteligencia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Emocional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ts val="1435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Concepto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Inteligencia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Emocional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Emoción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racionalidad.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Concepto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Inteligencia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emocional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Intelectual.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inteligencias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múltiples.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Competencias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emocionales.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10" dirty="0">
                <a:latin typeface="Calibri"/>
                <a:cs typeface="Calibri"/>
              </a:rPr>
              <a:t>Inteligencia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intrapersonal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interpersonal.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ts val="1435"/>
              </a:lnSpc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Beneficios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Inteligencia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Emocional.</a:t>
            </a:r>
            <a:endParaRPr sz="1200">
              <a:latin typeface="Calibri"/>
              <a:cs typeface="Calibri"/>
            </a:endParaRPr>
          </a:p>
          <a:p>
            <a:pPr marL="356870" marR="561975" indent="-344805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b="1" spc="-5" dirty="0">
                <a:latin typeface="Calibri"/>
                <a:cs typeface="Calibri"/>
              </a:rPr>
              <a:t>Habilidades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Competencias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Inteligencia </a:t>
            </a:r>
            <a:r>
              <a:rPr sz="1200" b="1" spc="-254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Emocional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ts val="142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Tipos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inteligencia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emocional.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Autoconciencia.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Autorregulación.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Motivación.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Empatía.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Habilidades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sociales.</a:t>
            </a:r>
            <a:endParaRPr sz="1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6870" algn="l"/>
                <a:tab pos="357505" algn="l"/>
              </a:tabLst>
            </a:pPr>
            <a:r>
              <a:rPr sz="1200" b="1" spc="-5" dirty="0">
                <a:latin typeface="Calibri"/>
                <a:cs typeface="Calibri"/>
              </a:rPr>
              <a:t>Aplicación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Inteligencia</a:t>
            </a:r>
            <a:r>
              <a:rPr sz="1200" b="1" spc="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Emocional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el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Ámbito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Ventajas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Inteligencia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Emocional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Características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rasgos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éxito.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Características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rasgos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personas que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fracasan.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Selección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promoción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Clima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laboral.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Liderazgo.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536575" lvl="1" indent="-180340">
              <a:lnSpc>
                <a:spcPct val="100000"/>
              </a:lnSpc>
              <a:buChar char="•"/>
              <a:tabLst>
                <a:tab pos="537210" algn="l"/>
              </a:tabLst>
            </a:pPr>
            <a:r>
              <a:rPr sz="1200" spc="-5" dirty="0">
                <a:latin typeface="Calibri"/>
                <a:cs typeface="Calibri"/>
              </a:rPr>
              <a:t>Negociación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20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persuasión.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ts val="1435"/>
              </a:lnSpc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Resol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 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nfli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os.</a:t>
            </a:r>
            <a:endParaRPr sz="1200">
              <a:latin typeface="Calibri"/>
              <a:cs typeface="Calibri"/>
            </a:endParaRPr>
          </a:p>
          <a:p>
            <a:pPr marL="356870" marR="129539" indent="-344805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356870" algn="l"/>
                <a:tab pos="357505" algn="l"/>
              </a:tabLst>
            </a:pPr>
            <a:r>
              <a:rPr sz="1200" b="1" spc="-5" dirty="0">
                <a:latin typeface="Calibri"/>
                <a:cs typeface="Calibri"/>
              </a:rPr>
              <a:t>Integración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Aplicación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la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Inteligencia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Emocional </a:t>
            </a:r>
            <a:r>
              <a:rPr sz="1200" b="1" spc="-254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mi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Persona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ts val="1415"/>
              </a:lnSpc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Mis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dirty="0">
                <a:latin typeface="Calibri"/>
                <a:cs typeface="Calibri"/>
              </a:rPr>
              <a:t>as.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spcBef>
                <a:spcPts val="5"/>
              </a:spcBef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Mis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aspectos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Mis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expectativas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cambio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ámbito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laboral.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objetivos.</a:t>
            </a:r>
            <a:endParaRPr sz="1200">
              <a:latin typeface="Calibri"/>
              <a:cs typeface="Calibri"/>
            </a:endParaRPr>
          </a:p>
          <a:p>
            <a:pPr marL="502920" lvl="1" indent="-146685">
              <a:lnSpc>
                <a:spcPct val="100000"/>
              </a:lnSpc>
              <a:spcBef>
                <a:spcPts val="10"/>
              </a:spcBef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Gestión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Cambio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826036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1661160"/>
            <a:ext cx="6242050" cy="6335395"/>
            <a:chOff x="309372" y="1661160"/>
            <a:chExt cx="6242050" cy="6335395"/>
          </a:xfrm>
        </p:grpSpPr>
        <p:sp>
          <p:nvSpPr>
            <p:cNvPr id="3" name="object 3"/>
            <p:cNvSpPr/>
            <p:nvPr/>
          </p:nvSpPr>
          <p:spPr>
            <a:xfrm>
              <a:off x="2887979" y="1661160"/>
              <a:ext cx="0" cy="6334760"/>
            </a:xfrm>
            <a:custGeom>
              <a:avLst/>
              <a:gdLst/>
              <a:ahLst/>
              <a:cxnLst/>
              <a:rect l="l" t="t" r="r" b="b"/>
              <a:pathLst>
                <a:path h="6334759">
                  <a:moveTo>
                    <a:pt x="0" y="0"/>
                  </a:moveTo>
                  <a:lnTo>
                    <a:pt x="0" y="633476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1667510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7977377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98263" y="1786128"/>
              <a:ext cx="632202" cy="21945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06983" y="837946"/>
            <a:ext cx="56495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EQUIPOS</a:t>
            </a:r>
            <a:r>
              <a:rPr dirty="0"/>
              <a:t> </a:t>
            </a:r>
            <a:r>
              <a:rPr spc="-5" dirty="0"/>
              <a:t>AUTODIRIGIDOS</a:t>
            </a:r>
            <a:r>
              <a:rPr spc="10" dirty="0"/>
              <a:t> </a:t>
            </a:r>
            <a:r>
              <a:rPr spc="-5" dirty="0"/>
              <a:t>DE</a:t>
            </a:r>
            <a:r>
              <a:rPr spc="-10" dirty="0"/>
              <a:t> </a:t>
            </a:r>
            <a:r>
              <a:rPr spc="-5" dirty="0"/>
              <a:t>ALTO</a:t>
            </a:r>
            <a:r>
              <a:rPr spc="5" dirty="0"/>
              <a:t> </a:t>
            </a:r>
            <a:r>
              <a:rPr spc="-5" dirty="0"/>
              <a:t>DESEMPEÑO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1694433"/>
            <a:ext cx="2375535" cy="167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58750" indent="-146685">
              <a:lnSpc>
                <a:spcPts val="1430"/>
              </a:lnSpc>
              <a:buChar char="•"/>
              <a:tabLst>
                <a:tab pos="159385" algn="l"/>
              </a:tabLst>
            </a:pPr>
            <a:r>
              <a:rPr sz="1200" spc="-5" dirty="0">
                <a:latin typeface="Calibri"/>
                <a:cs typeface="Calibri"/>
              </a:rPr>
              <a:t>Conocerá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comprenderá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endParaRPr sz="1200">
              <a:latin typeface="Calibri"/>
              <a:cs typeface="Calibri"/>
            </a:endParaRPr>
          </a:p>
          <a:p>
            <a:pPr marL="12700" marR="341630" algn="just">
              <a:lnSpc>
                <a:spcPct val="997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habilidades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desarrollar </a:t>
            </a:r>
            <a:r>
              <a:rPr sz="1200" dirty="0">
                <a:latin typeface="Calibri"/>
                <a:cs typeface="Calibri"/>
              </a:rPr>
              <a:t>para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reación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qu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fe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tivos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12700" marR="382905">
              <a:lnSpc>
                <a:spcPct val="100000"/>
              </a:lnSpc>
              <a:spcBef>
                <a:spcPts val="20"/>
              </a:spcBef>
              <a:buChar char="•"/>
              <a:tabLst>
                <a:tab pos="159385" algn="l"/>
              </a:tabLst>
            </a:pPr>
            <a:r>
              <a:rPr sz="1200" spc="-5" dirty="0">
                <a:latin typeface="Calibri"/>
                <a:cs typeface="Calibri"/>
              </a:rPr>
              <a:t>Aprenderá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elementos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que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60"/>
              </a:lnSpc>
              <a:spcBef>
                <a:spcPts val="35"/>
              </a:spcBef>
              <a:buChar char="•"/>
              <a:tabLst>
                <a:tab pos="159385" algn="l"/>
              </a:tabLst>
            </a:pPr>
            <a:r>
              <a:rPr sz="1200" spc="-5" dirty="0">
                <a:latin typeface="Calibri"/>
                <a:cs typeface="Calibri"/>
              </a:rPr>
              <a:t>Aprenderá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promover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 efectivos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4208" y="3522090"/>
            <a:ext cx="2314575" cy="3130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95885">
              <a:lnSpc>
                <a:spcPct val="99600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grupos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reciente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deseos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integrarse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400"/>
              </a:lnSpc>
              <a:spcBef>
                <a:spcPts val="20"/>
              </a:spcBef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grupos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dificultades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lograr </a:t>
            </a:r>
            <a:r>
              <a:rPr sz="1200" dirty="0">
                <a:latin typeface="Calibri"/>
                <a:cs typeface="Calibri"/>
              </a:rPr>
              <a:t>la eficacia y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eficiencia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relación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interpersonal.</a:t>
            </a:r>
            <a:endParaRPr sz="1200">
              <a:latin typeface="Calibri"/>
              <a:cs typeface="Calibri"/>
            </a:endParaRPr>
          </a:p>
          <a:p>
            <a:pPr marL="12700" marR="53975">
              <a:lnSpc>
                <a:spcPts val="1430"/>
              </a:lnSpc>
              <a:spcBef>
                <a:spcPts val="80"/>
              </a:spcBef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todo grupo de trabajo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desee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convertirse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12700" marR="40640">
              <a:lnSpc>
                <a:spcPts val="1430"/>
              </a:lnSpc>
              <a:spcBef>
                <a:spcPts val="20"/>
              </a:spcBef>
              <a:buChar char="-"/>
              <a:tabLst>
                <a:tab pos="95250" algn="l"/>
              </a:tabLst>
            </a:pPr>
            <a:r>
              <a:rPr sz="1200" spc="-10" dirty="0">
                <a:latin typeface="Calibri"/>
                <a:cs typeface="Calibri"/>
              </a:rPr>
              <a:t>Profesionistas </a:t>
            </a:r>
            <a:r>
              <a:rPr sz="1200" spc="-5" dirty="0">
                <a:latin typeface="Calibri"/>
                <a:cs typeface="Calibri"/>
              </a:rPr>
              <a:t>que desempeñen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puestos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líder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proyecto.</a:t>
            </a:r>
            <a:endParaRPr sz="1200">
              <a:latin typeface="Calibri"/>
              <a:cs typeface="Calibri"/>
            </a:endParaRPr>
          </a:p>
          <a:p>
            <a:pPr marL="12700" marR="33655">
              <a:lnSpc>
                <a:spcPts val="1430"/>
              </a:lnSpc>
              <a:spcBef>
                <a:spcPts val="20"/>
              </a:spcBef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todo aquel comprometido con su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grupo</a:t>
            </a:r>
            <a:r>
              <a:rPr sz="1200" spc="-5" dirty="0">
                <a:latin typeface="Calibri"/>
                <a:cs typeface="Calibri"/>
              </a:rPr>
              <a:t> 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colaboradores.</a:t>
            </a:r>
            <a:endParaRPr sz="1200">
              <a:latin typeface="Calibri"/>
              <a:cs typeface="Calibri"/>
            </a:endParaRPr>
          </a:p>
          <a:p>
            <a:pPr marL="94615" indent="-82550">
              <a:lnSpc>
                <a:spcPts val="1395"/>
              </a:lnSpc>
              <a:buChar char="-"/>
              <a:tabLst>
                <a:tab pos="95250" algn="l"/>
              </a:tabLst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aquella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integre</a:t>
            </a:r>
            <a:endParaRPr sz="1200">
              <a:latin typeface="Calibri"/>
              <a:cs typeface="Calibri"/>
            </a:endParaRPr>
          </a:p>
          <a:p>
            <a:pPr marL="12700" marR="177800">
              <a:lnSpc>
                <a:spcPts val="1430"/>
              </a:lnSpc>
              <a:spcBef>
                <a:spcPts val="55"/>
              </a:spcBef>
            </a:pPr>
            <a:r>
              <a:rPr sz="1200" dirty="0">
                <a:latin typeface="Calibri"/>
                <a:cs typeface="Calibri"/>
              </a:rPr>
              <a:t>una </a:t>
            </a:r>
            <a:r>
              <a:rPr sz="1200" spc="-5" dirty="0">
                <a:latin typeface="Calibri"/>
                <a:cs typeface="Calibri"/>
              </a:rPr>
              <a:t>organización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se interese por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-5" dirty="0">
                <a:latin typeface="Calibri"/>
                <a:cs typeface="Calibri"/>
              </a:rPr>
              <a:t> trabajo.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4208" y="6813042"/>
            <a:ext cx="597535" cy="393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</a:t>
            </a:r>
            <a:r>
              <a:rPr sz="1200" b="1" dirty="0">
                <a:latin typeface="Calibri"/>
                <a:cs typeface="Calibri"/>
              </a:rPr>
              <a:t>ur</a:t>
            </a:r>
            <a:r>
              <a:rPr sz="1200" b="1" spc="-5" dirty="0">
                <a:latin typeface="Calibri"/>
                <a:cs typeface="Calibri"/>
              </a:rPr>
              <a:t>ac</a:t>
            </a:r>
            <a:r>
              <a:rPr sz="1200" b="1" spc="5" dirty="0">
                <a:latin typeface="Calibri"/>
                <a:cs typeface="Calibri"/>
              </a:rPr>
              <a:t>i</a:t>
            </a:r>
            <a:r>
              <a:rPr sz="1200" b="1" spc="-10" dirty="0">
                <a:latin typeface="Calibri"/>
                <a:cs typeface="Calibri"/>
              </a:rPr>
              <a:t>ó</a:t>
            </a:r>
            <a:r>
              <a:rPr sz="1200" b="1" dirty="0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79902" y="681609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67354" y="2060193"/>
            <a:ext cx="3471545" cy="5882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8140" indent="-34607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358140" marR="5080" lvl="1" indent="-1905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Grupo </a:t>
            </a:r>
            <a:r>
              <a:rPr sz="1200" spc="-10" dirty="0">
                <a:latin typeface="Calibri"/>
                <a:cs typeface="Calibri"/>
              </a:rPr>
              <a:t>vs Equipo: </a:t>
            </a:r>
            <a:r>
              <a:rPr sz="1200" spc="-5" dirty="0">
                <a:latin typeface="Calibri"/>
                <a:cs typeface="Calibri"/>
              </a:rPr>
              <a:t>Diferencias significativas entre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 equipo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trabajar 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grupo.</a:t>
            </a:r>
            <a:endParaRPr sz="1200">
              <a:latin typeface="Calibri"/>
              <a:cs typeface="Calibri"/>
            </a:endParaRPr>
          </a:p>
          <a:p>
            <a:pPr marL="504825" lvl="1" indent="-148590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Conceptualización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general.</a:t>
            </a:r>
            <a:endParaRPr sz="120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Dirección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358140" marR="470534" lvl="1" indent="-1905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Delimitación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etapas de desarrollo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504825" lvl="1" indent="-148590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Lo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líder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debe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hacer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fase.</a:t>
            </a:r>
            <a:endParaRPr sz="1200">
              <a:latin typeface="Calibri"/>
              <a:cs typeface="Calibri"/>
            </a:endParaRPr>
          </a:p>
          <a:p>
            <a:pPr marL="358140" marR="464184" lvl="1" indent="-1905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funciones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líder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dentro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358140" marR="129539" lvl="1" indent="-1905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Estilos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comportamiento </a:t>
            </a:r>
            <a:r>
              <a:rPr sz="1200" dirty="0">
                <a:latin typeface="Calibri"/>
                <a:cs typeface="Calibri"/>
              </a:rPr>
              <a:t>de los </a:t>
            </a:r>
            <a:r>
              <a:rPr sz="1200" spc="-5" dirty="0">
                <a:latin typeface="Calibri"/>
                <a:cs typeface="Calibri"/>
              </a:rPr>
              <a:t>miembros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cómo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dirigirlos.</a:t>
            </a:r>
            <a:endParaRPr sz="120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8140" algn="l"/>
                <a:tab pos="358775" algn="l"/>
              </a:tabLst>
            </a:pPr>
            <a:r>
              <a:rPr sz="1200" dirty="0">
                <a:latin typeface="Calibri"/>
                <a:cs typeface="Calibri"/>
              </a:rPr>
              <a:t>Roles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elementos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clave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504825" lvl="1" indent="-148590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Tipos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roles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equipos.</a:t>
            </a:r>
            <a:endParaRPr sz="1200">
              <a:latin typeface="Calibri"/>
              <a:cs typeface="Calibri"/>
            </a:endParaRPr>
          </a:p>
          <a:p>
            <a:pPr marL="358140" marR="143510" lvl="1" indent="-1905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Elementos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clave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358140" marR="620395" indent="-344805">
              <a:lnSpc>
                <a:spcPts val="1430"/>
              </a:lnSpc>
              <a:spcBef>
                <a:spcPts val="45"/>
              </a:spcBef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eficientes.</a:t>
            </a:r>
            <a:endParaRPr sz="1200">
              <a:latin typeface="Calibri"/>
              <a:cs typeface="Calibri"/>
            </a:endParaRPr>
          </a:p>
          <a:p>
            <a:pPr marL="504825" lvl="1" indent="-148590">
              <a:lnSpc>
                <a:spcPts val="1415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Delimitación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 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equipo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504825" lvl="1" indent="-148590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dirty="0">
                <a:latin typeface="Calibri"/>
                <a:cs typeface="Calibri"/>
              </a:rPr>
              <a:t>7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equipo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Perform.</a:t>
            </a:r>
            <a:endParaRPr sz="1200">
              <a:latin typeface="Calibri"/>
              <a:cs typeface="Calibri"/>
            </a:endParaRPr>
          </a:p>
          <a:p>
            <a:pPr marL="358140" marR="233679" lvl="1" indent="-1905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efectiva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dentro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358140" indent="-346075">
              <a:lnSpc>
                <a:spcPct val="100000"/>
              </a:lnSpc>
              <a:buAutoNum type="arabicPeriod"/>
              <a:tabLst>
                <a:tab pos="358140" algn="l"/>
                <a:tab pos="358775" algn="l"/>
              </a:tabLst>
            </a:pP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equipos.</a:t>
            </a:r>
            <a:endParaRPr sz="1200">
              <a:latin typeface="Calibri"/>
              <a:cs typeface="Calibri"/>
            </a:endParaRPr>
          </a:p>
          <a:p>
            <a:pPr marL="504825" lvl="1" indent="-148590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conflicto?</a:t>
            </a:r>
            <a:endParaRPr sz="1200">
              <a:latin typeface="Calibri"/>
              <a:cs typeface="Calibri"/>
            </a:endParaRPr>
          </a:p>
          <a:p>
            <a:pPr marL="358140" marR="110489" lvl="1" indent="-1905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é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ni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nejar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nfli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nt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 </a:t>
            </a:r>
            <a:r>
              <a:rPr sz="1200" spc="-5" dirty="0">
                <a:latin typeface="Calibri"/>
                <a:cs typeface="Calibri"/>
              </a:rPr>
              <a:t>equipos.</a:t>
            </a:r>
            <a:endParaRPr sz="1200">
              <a:latin typeface="Calibri"/>
              <a:cs typeface="Calibri"/>
            </a:endParaRPr>
          </a:p>
          <a:p>
            <a:pPr marR="1162685" algn="r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7’c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344170" marR="1202690" indent="-344170" algn="r">
              <a:lnSpc>
                <a:spcPct val="100000"/>
              </a:lnSpc>
              <a:buAutoNum type="arabicPeriod" startAt="6"/>
              <a:tabLst>
                <a:tab pos="344170" algn="l"/>
                <a:tab pos="344805" algn="l"/>
              </a:tabLst>
            </a:pPr>
            <a:r>
              <a:rPr sz="1200" spc="-5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productividad.</a:t>
            </a:r>
            <a:endParaRPr sz="1200">
              <a:latin typeface="Calibri"/>
              <a:cs typeface="Calibri"/>
            </a:endParaRPr>
          </a:p>
          <a:p>
            <a:pPr marL="358140" marR="52705" lvl="1" indent="-1905">
              <a:lnSpc>
                <a:spcPct val="100000"/>
              </a:lnSpc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importancia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consenso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dentro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endParaRPr sz="1200">
              <a:latin typeface="Calibri"/>
              <a:cs typeface="Calibri"/>
            </a:endParaRPr>
          </a:p>
          <a:p>
            <a:pPr marL="504825" lvl="1" indent="-148590">
              <a:lnSpc>
                <a:spcPct val="100000"/>
              </a:lnSpc>
              <a:spcBef>
                <a:spcPts val="5"/>
              </a:spcBef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Conceptos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sinergia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equinergia.</a:t>
            </a:r>
            <a:endParaRPr sz="1200">
              <a:latin typeface="Calibri"/>
              <a:cs typeface="Calibri"/>
            </a:endParaRPr>
          </a:p>
          <a:p>
            <a:pPr marL="504825" lvl="1" indent="-148590">
              <a:lnSpc>
                <a:spcPct val="100000"/>
              </a:lnSpc>
              <a:spcBef>
                <a:spcPts val="20"/>
              </a:spcBef>
              <a:buChar char="•"/>
              <a:tabLst>
                <a:tab pos="505459" algn="l"/>
              </a:tabLst>
            </a:pPr>
            <a:r>
              <a:rPr sz="1200" spc="-5" dirty="0">
                <a:latin typeface="Calibri"/>
                <a:cs typeface="Calibri"/>
              </a:rPr>
              <a:t>Productividad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resultado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equinergia.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Imagen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6" name="Grupo 15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7" name="CuadroTexto 16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9" name="Flecha derecha 18">
            <a:hlinkClick r:id="rId4" action="ppaction://hlinksldjump"/>
          </p:cNvPr>
          <p:cNvSpPr/>
          <p:nvPr/>
        </p:nvSpPr>
        <p:spPr>
          <a:xfrm flipH="1">
            <a:off x="6465336" y="779903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1588008"/>
            <a:ext cx="6242050" cy="4994275"/>
            <a:chOff x="309372" y="1588008"/>
            <a:chExt cx="6242050" cy="4994275"/>
          </a:xfrm>
        </p:grpSpPr>
        <p:sp>
          <p:nvSpPr>
            <p:cNvPr id="3" name="object 3"/>
            <p:cNvSpPr/>
            <p:nvPr/>
          </p:nvSpPr>
          <p:spPr>
            <a:xfrm>
              <a:off x="3429000" y="1588008"/>
              <a:ext cx="0" cy="4993005"/>
            </a:xfrm>
            <a:custGeom>
              <a:avLst/>
              <a:gdLst/>
              <a:ahLst/>
              <a:cxnLst/>
              <a:rect l="l" t="t" r="r" b="b"/>
              <a:pathLst>
                <a:path h="4993005">
                  <a:moveTo>
                    <a:pt x="0" y="0"/>
                  </a:moveTo>
                  <a:lnTo>
                    <a:pt x="0" y="499300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1594358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6563105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68012" y="1709272"/>
              <a:ext cx="636494" cy="226863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11732" y="837946"/>
            <a:ext cx="45808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GESTION</a:t>
            </a:r>
            <a:r>
              <a:rPr spc="-10" dirty="0"/>
              <a:t> </a:t>
            </a:r>
            <a:r>
              <a:rPr spc="-5" dirty="0"/>
              <a:t>Y</a:t>
            </a:r>
            <a:r>
              <a:rPr spc="-10" dirty="0"/>
              <a:t> OPTIMIZACIÓN</a:t>
            </a:r>
            <a:r>
              <a:rPr dirty="0"/>
              <a:t> </a:t>
            </a:r>
            <a:r>
              <a:rPr spc="-10" dirty="0"/>
              <a:t>DEL</a:t>
            </a:r>
            <a:r>
              <a:rPr dirty="0"/>
              <a:t> </a:t>
            </a:r>
            <a:r>
              <a:rPr spc="-5" dirty="0"/>
              <a:t>TIEMPO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1621281"/>
            <a:ext cx="2918460" cy="4227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curso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Tiempo </a:t>
            </a:r>
            <a:r>
              <a:rPr sz="1200" dirty="0">
                <a:latin typeface="Calibri"/>
                <a:cs typeface="Calibri"/>
              </a:rPr>
              <a:t>es elevar la </a:t>
            </a:r>
            <a:r>
              <a:rPr sz="1200" spc="-5" dirty="0">
                <a:latin typeface="Calibri"/>
                <a:cs typeface="Calibri"/>
              </a:rPr>
              <a:t>productividad de </a:t>
            </a:r>
            <a:r>
              <a:rPr sz="1200" dirty="0">
                <a:latin typeface="Calibri"/>
                <a:cs typeface="Calibri"/>
              </a:rPr>
              <a:t>las áreas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laborales,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vez 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adquirirán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5" dirty="0">
                <a:latin typeface="Calibri"/>
                <a:cs typeface="Calibri"/>
              </a:rPr>
              <a:t>técnicas habilidades </a:t>
            </a:r>
            <a:r>
              <a:rPr sz="1200" dirty="0">
                <a:latin typeface="Calibri"/>
                <a:cs typeface="Calibri"/>
              </a:rPr>
              <a:t>necesarias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administrar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una </a:t>
            </a:r>
            <a:r>
              <a:rPr sz="1200" dirty="0">
                <a:latin typeface="Calibri"/>
                <a:cs typeface="Calibri"/>
              </a:rPr>
              <a:t>manera </a:t>
            </a:r>
            <a:r>
              <a:rPr sz="1200" spc="-5" dirty="0">
                <a:latin typeface="Calibri"/>
                <a:cs typeface="Calibri"/>
              </a:rPr>
              <a:t>efectiva su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haciendo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énfasis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autorresponsabilidad,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compromiso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toma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conciencia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10" dirty="0">
                <a:latin typeface="Calibri"/>
                <a:cs typeface="Calibri"/>
              </a:rPr>
              <a:t>su </a:t>
            </a:r>
            <a:r>
              <a:rPr sz="1200" spc="-5" dirty="0">
                <a:latin typeface="Calibri"/>
                <a:cs typeface="Calibri"/>
              </a:rPr>
              <a:t>tiempo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5" dirty="0">
                <a:latin typeface="Calibri"/>
                <a:cs typeface="Calibri"/>
              </a:rPr>
              <a:t>su vida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depende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uso </a:t>
            </a:r>
            <a:r>
              <a:rPr sz="120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hagan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10" dirty="0">
                <a:latin typeface="Calibri"/>
                <a:cs typeface="Calibri"/>
              </a:rPr>
              <a:t>este </a:t>
            </a:r>
            <a:r>
              <a:rPr sz="1200" spc="-5" dirty="0">
                <a:latin typeface="Calibri"/>
                <a:cs typeface="Calibri"/>
              </a:rPr>
              <a:t>recurso, </a:t>
            </a:r>
            <a:r>
              <a:rPr sz="1200" dirty="0">
                <a:latin typeface="Calibri"/>
                <a:cs typeface="Calibri"/>
              </a:rPr>
              <a:t>el grado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satisfacción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resultados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logro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objetivos personales, profesionales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laborales.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Calibri"/>
              <a:cs typeface="Calibri"/>
            </a:endParaRPr>
          </a:p>
          <a:p>
            <a:pPr marL="12700" algn="just">
              <a:lnSpc>
                <a:spcPts val="1435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111125" algn="just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Este curso de Administración del Tiempo </a:t>
            </a:r>
            <a:r>
              <a:rPr sz="1200" dirty="0">
                <a:latin typeface="Calibri"/>
                <a:cs typeface="Calibri"/>
              </a:rPr>
              <a:t>va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dirigido a </a:t>
            </a:r>
            <a:r>
              <a:rPr sz="1200" spc="-5" dirty="0">
                <a:latin typeface="Calibri"/>
                <a:cs typeface="Calibri"/>
              </a:rPr>
              <a:t>toda aquella persona,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todos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niveles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quiera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sacar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máximo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provecho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351155">
              <a:lnSpc>
                <a:spcPts val="1430"/>
              </a:lnSpc>
              <a:spcBef>
                <a:spcPts val="45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20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teóricas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10153" y="1983993"/>
            <a:ext cx="2672715" cy="295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 indent="-18605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tiempo?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Controlando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causas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perdido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eventos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/>
              <a:tabLst>
                <a:tab pos="198755" algn="l"/>
              </a:tabLst>
            </a:pPr>
            <a:r>
              <a:rPr sz="1200" dirty="0">
                <a:latin typeface="Calibri"/>
                <a:cs typeface="Calibri"/>
              </a:rPr>
              <a:t>Mi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2700" marR="639445">
              <a:lnSpc>
                <a:spcPct val="100800"/>
              </a:lnSpc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Planificación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hábitos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eriod"/>
            </a:pPr>
            <a:endParaRPr sz="1150">
              <a:latin typeface="Calibri"/>
              <a:cs typeface="Calibri"/>
            </a:endParaRPr>
          </a:p>
          <a:p>
            <a:pPr marL="198120" indent="-186055">
              <a:lnSpc>
                <a:spcPct val="100000"/>
              </a:lnSpc>
              <a:buAutoNum type="arabicPeriod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Establecimiento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prioridades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1744" y="837946"/>
            <a:ext cx="59982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GESTIÓN Y </a:t>
            </a:r>
            <a:r>
              <a:rPr spc="-10" dirty="0"/>
              <a:t>OPTIMIZACIÓN</a:t>
            </a:r>
            <a:r>
              <a:rPr spc="5" dirty="0"/>
              <a:t> </a:t>
            </a:r>
            <a:r>
              <a:rPr spc="-10" dirty="0"/>
              <a:t>DEL</a:t>
            </a:r>
            <a:r>
              <a:rPr spc="5" dirty="0"/>
              <a:t> </a:t>
            </a:r>
            <a:r>
              <a:rPr spc="-5" dirty="0"/>
              <a:t>TIEMPO</a:t>
            </a:r>
            <a:r>
              <a:rPr spc="5" dirty="0"/>
              <a:t> </a:t>
            </a:r>
            <a:r>
              <a:rPr spc="-5" dirty="0"/>
              <a:t>AVANZADO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667002"/>
            <a:ext cx="2529840" cy="4777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7620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objetivo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curso</a:t>
            </a:r>
            <a:r>
              <a:rPr sz="1200" spc="5" dirty="0">
                <a:latin typeface="Calibri"/>
                <a:cs typeface="Calibri"/>
              </a:rPr>
              <a:t> 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10" dirty="0">
                <a:latin typeface="Calibri"/>
                <a:cs typeface="Calibri"/>
              </a:rPr>
              <a:t>Tiempo </a:t>
            </a:r>
            <a:r>
              <a:rPr sz="1200" dirty="0">
                <a:latin typeface="Calibri"/>
                <a:cs typeface="Calibri"/>
              </a:rPr>
              <a:t>es elevar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productividad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áreas laborales, </a:t>
            </a:r>
            <a:r>
              <a:rPr sz="1200" dirty="0">
                <a:latin typeface="Calibri"/>
                <a:cs typeface="Calibri"/>
              </a:rPr>
              <a:t> t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</a:t>
            </a:r>
            <a:r>
              <a:rPr sz="1200" spc="-15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z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qu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ntes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quirir</a:t>
            </a:r>
            <a:r>
              <a:rPr sz="1200" spc="-10" dirty="0">
                <a:latin typeface="Calibri"/>
                <a:cs typeface="Calibri"/>
              </a:rPr>
              <a:t>á</a:t>
            </a:r>
            <a:r>
              <a:rPr sz="1200" dirty="0">
                <a:latin typeface="Calibri"/>
                <a:cs typeface="Calibri"/>
              </a:rPr>
              <a:t>n  las </a:t>
            </a:r>
            <a:r>
              <a:rPr sz="1200" spc="-5" dirty="0">
                <a:latin typeface="Calibri"/>
                <a:cs typeface="Calibri"/>
              </a:rPr>
              <a:t>técnicas habilidades </a:t>
            </a:r>
            <a:r>
              <a:rPr sz="1200" dirty="0">
                <a:latin typeface="Calibri"/>
                <a:cs typeface="Calibri"/>
              </a:rPr>
              <a:t>necesarias para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administrar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efectiva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 </a:t>
            </a:r>
            <a:r>
              <a:rPr sz="1200" spc="-5" dirty="0">
                <a:latin typeface="Calibri"/>
                <a:cs typeface="Calibri"/>
              </a:rPr>
              <a:t> tiempo,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haciendo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énfasis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autorresponsabilidad,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compromiso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conciencia que su tiempo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10" dirty="0">
                <a:latin typeface="Calibri"/>
                <a:cs typeface="Calibri"/>
              </a:rPr>
              <a:t>su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vida y </a:t>
            </a:r>
            <a:r>
              <a:rPr sz="1200" spc="-5" dirty="0">
                <a:latin typeface="Calibri"/>
                <a:cs typeface="Calibri"/>
              </a:rPr>
              <a:t>depende del uso que </a:t>
            </a:r>
            <a:r>
              <a:rPr sz="1200" dirty="0">
                <a:latin typeface="Calibri"/>
                <a:cs typeface="Calibri"/>
              </a:rPr>
              <a:t>hagan 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este </a:t>
            </a:r>
            <a:r>
              <a:rPr sz="1200" spc="-5" dirty="0">
                <a:latin typeface="Calibri"/>
                <a:cs typeface="Calibri"/>
              </a:rPr>
              <a:t>recurso,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grado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satisfacción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 por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resultados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logro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metas y </a:t>
            </a:r>
            <a:r>
              <a:rPr sz="1200" spc="-5" dirty="0">
                <a:latin typeface="Calibri"/>
                <a:cs typeface="Calibri"/>
              </a:rPr>
              <a:t>objetivos personales,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profesionales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laborales.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5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Es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ur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mi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tr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</a:t>
            </a:r>
            <a:r>
              <a:rPr sz="1200" dirty="0">
                <a:latin typeface="Calibri"/>
                <a:cs typeface="Calibri"/>
              </a:rPr>
              <a:t>em</a:t>
            </a:r>
            <a:r>
              <a:rPr sz="1200" spc="-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  va</a:t>
            </a:r>
            <a:r>
              <a:rPr sz="1200" spc="-5" dirty="0">
                <a:latin typeface="Calibri"/>
                <a:cs typeface="Calibri"/>
              </a:rPr>
              <a:t> dirigido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aquella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endParaRPr sz="1200">
              <a:latin typeface="Calibri"/>
              <a:cs typeface="Calibri"/>
            </a:endParaRPr>
          </a:p>
          <a:p>
            <a:pPr marL="12700" marR="14604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todos </a:t>
            </a:r>
            <a:r>
              <a:rPr sz="1200" dirty="0">
                <a:latin typeface="Calibri"/>
                <a:cs typeface="Calibri"/>
              </a:rPr>
              <a:t>los niveles de </a:t>
            </a:r>
            <a:r>
              <a:rPr sz="1200" spc="-5" dirty="0">
                <a:latin typeface="Calibri"/>
                <a:cs typeface="Calibri"/>
              </a:rPr>
              <a:t>una organización, </a:t>
            </a:r>
            <a:r>
              <a:rPr sz="1200" dirty="0">
                <a:latin typeface="Calibri"/>
                <a:cs typeface="Calibri"/>
              </a:rPr>
              <a:t> que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quiera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sacar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máximo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provecho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31750">
              <a:lnSpc>
                <a:spcPts val="1440"/>
              </a:lnSpc>
              <a:spcBef>
                <a:spcPts val="35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20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teóricas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99942" y="1631950"/>
            <a:ext cx="3350895" cy="4599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89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TEMAS</a:t>
            </a:r>
            <a:endParaRPr sz="1200">
              <a:latin typeface="Calibri"/>
              <a:cs typeface="Calibri"/>
            </a:endParaRPr>
          </a:p>
          <a:p>
            <a:pPr marL="200025" indent="-187960">
              <a:lnSpc>
                <a:spcPts val="1435"/>
              </a:lnSpc>
              <a:spcBef>
                <a:spcPts val="45"/>
              </a:spcBef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Definición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  <a:p>
            <a:pPr marL="200025" indent="-187960">
              <a:lnSpc>
                <a:spcPts val="1435"/>
              </a:lnSpc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Principios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  <a:p>
            <a:pPr marL="13970" marR="108585" indent="-190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“Cronofagia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cronófagos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”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…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qué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síntoma,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más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ADT</a:t>
            </a:r>
            <a:endParaRPr sz="1200">
              <a:latin typeface="Calibri"/>
              <a:cs typeface="Calibri"/>
            </a:endParaRPr>
          </a:p>
          <a:p>
            <a:pPr marL="13970" marR="608330" indent="-1905">
              <a:lnSpc>
                <a:spcPct val="100000"/>
              </a:lnSpc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Diagnóstico </a:t>
            </a:r>
            <a:r>
              <a:rPr sz="1200" dirty="0">
                <a:latin typeface="Calibri"/>
                <a:cs typeface="Calibri"/>
              </a:rPr>
              <a:t>de los </a:t>
            </a:r>
            <a:r>
              <a:rPr sz="1200" spc="-5" dirty="0">
                <a:latin typeface="Calibri"/>
                <a:cs typeface="Calibri"/>
              </a:rPr>
              <a:t>“Cronófagos” causas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soluciones.</a:t>
            </a:r>
            <a:endParaRPr sz="120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Lo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urgente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importante.</a:t>
            </a:r>
            <a:endParaRPr sz="120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matriz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tips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  <a:p>
            <a:pPr marL="276225" indent="-264160">
              <a:lnSpc>
                <a:spcPct val="100000"/>
              </a:lnSpc>
              <a:buAutoNum type="arabicPeriod"/>
              <a:tabLst>
                <a:tab pos="276860" algn="l"/>
              </a:tabLst>
            </a:pPr>
            <a:r>
              <a:rPr sz="1200" spc="-5" dirty="0">
                <a:latin typeface="Calibri"/>
                <a:cs typeface="Calibri"/>
              </a:rPr>
              <a:t>Manejo del tiempo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reuniones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endParaRPr sz="1200">
              <a:latin typeface="Calibri"/>
              <a:cs typeface="Calibri"/>
            </a:endParaRPr>
          </a:p>
          <a:p>
            <a:pPr marL="276225" indent="-264160">
              <a:lnSpc>
                <a:spcPts val="1435"/>
              </a:lnSpc>
              <a:buAutoNum type="arabicPeriod"/>
              <a:tabLst>
                <a:tab pos="276860" algn="l"/>
              </a:tabLst>
            </a:pPr>
            <a:r>
              <a:rPr sz="1200" dirty="0">
                <a:latin typeface="Calibri"/>
                <a:cs typeface="Calibri"/>
              </a:rPr>
              <a:t>Registro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actividades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diarias.</a:t>
            </a:r>
            <a:endParaRPr sz="1200">
              <a:latin typeface="Calibri"/>
              <a:cs typeface="Calibri"/>
            </a:endParaRPr>
          </a:p>
          <a:p>
            <a:pPr marL="13970" marR="915669">
              <a:lnSpc>
                <a:spcPts val="1440"/>
              </a:lnSpc>
              <a:spcBef>
                <a:spcPts val="45"/>
              </a:spcBef>
              <a:buAutoNum type="arabicPeriod"/>
              <a:tabLst>
                <a:tab pos="276860" algn="l"/>
              </a:tabLst>
            </a:pPr>
            <a:r>
              <a:rPr sz="1200" spc="-5" dirty="0">
                <a:latin typeface="Calibri"/>
                <a:cs typeface="Calibri"/>
              </a:rPr>
              <a:t>Manejo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solución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cronófagos</a:t>
            </a:r>
            <a:r>
              <a:rPr sz="1200" dirty="0">
                <a:latin typeface="Calibri"/>
                <a:cs typeface="Calibri"/>
              </a:rPr>
              <a:t> 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desperdiciadores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tiempo.</a:t>
            </a:r>
            <a:endParaRPr sz="1200">
              <a:latin typeface="Calibri"/>
              <a:cs typeface="Calibri"/>
            </a:endParaRPr>
          </a:p>
          <a:p>
            <a:pPr marL="276225" indent="-264160">
              <a:lnSpc>
                <a:spcPts val="1405"/>
              </a:lnSpc>
              <a:buAutoNum type="arabicPeriod"/>
              <a:tabLst>
                <a:tab pos="276860" algn="l"/>
              </a:tabLst>
            </a:pPr>
            <a:r>
              <a:rPr sz="1200" dirty="0">
                <a:latin typeface="Calibri"/>
                <a:cs typeface="Calibri"/>
              </a:rPr>
              <a:t>Asignación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prioridades.</a:t>
            </a:r>
            <a:endParaRPr sz="1200">
              <a:latin typeface="Calibri"/>
              <a:cs typeface="Calibri"/>
            </a:endParaRPr>
          </a:p>
          <a:p>
            <a:pPr marL="13970" marR="42545" indent="-1905">
              <a:lnSpc>
                <a:spcPct val="100000"/>
              </a:lnSpc>
              <a:buAutoNum type="arabicPeriod"/>
              <a:tabLst>
                <a:tab pos="276860" algn="l"/>
              </a:tabLst>
            </a:pPr>
            <a:r>
              <a:rPr sz="1200" spc="-5" dirty="0">
                <a:latin typeface="Calibri"/>
                <a:cs typeface="Calibri"/>
              </a:rPr>
              <a:t>Las </a:t>
            </a:r>
            <a:r>
              <a:rPr sz="1200" dirty="0">
                <a:latin typeface="Calibri"/>
                <a:cs typeface="Calibri"/>
              </a:rPr>
              <a:t>redes </a:t>
            </a:r>
            <a:r>
              <a:rPr sz="1200" spc="-5" dirty="0">
                <a:latin typeface="Calibri"/>
                <a:cs typeface="Calibri"/>
              </a:rPr>
              <a:t>sociales,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internet </a:t>
            </a:r>
            <a:r>
              <a:rPr sz="1200" dirty="0">
                <a:latin typeface="Calibri"/>
                <a:cs typeface="Calibri"/>
              </a:rPr>
              <a:t>y la </a:t>
            </a:r>
            <a:r>
              <a:rPr sz="1200" spc="-5" dirty="0">
                <a:latin typeface="Calibri"/>
                <a:cs typeface="Calibri"/>
              </a:rPr>
              <a:t>Administración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 (Ventajas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desventajas).</a:t>
            </a:r>
            <a:endParaRPr sz="1200">
              <a:latin typeface="Calibri"/>
              <a:cs typeface="Calibri"/>
            </a:endParaRPr>
          </a:p>
          <a:p>
            <a:pPr marL="276225" indent="-262890">
              <a:lnSpc>
                <a:spcPts val="1430"/>
              </a:lnSpc>
              <a:buAutoNum type="arabicPeriod"/>
              <a:tabLst>
                <a:tab pos="276860" algn="l"/>
              </a:tabLst>
            </a:pPr>
            <a:r>
              <a:rPr sz="1200" spc="-5" dirty="0">
                <a:latin typeface="Calibri"/>
                <a:cs typeface="Calibri"/>
              </a:rPr>
              <a:t>Hábitos,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creencias,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asertividad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actitudes,</a:t>
            </a:r>
            <a:endParaRPr sz="1200">
              <a:latin typeface="Calibri"/>
              <a:cs typeface="Calibri"/>
            </a:endParaRPr>
          </a:p>
          <a:p>
            <a:pPr marL="13970" marR="5080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factores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todos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influyen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 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manejo del </a:t>
            </a:r>
            <a:r>
              <a:rPr sz="1200" spc="-5" dirty="0">
                <a:latin typeface="Calibri"/>
                <a:cs typeface="Calibri"/>
              </a:rPr>
              <a:t>tiempo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su </a:t>
            </a:r>
            <a:r>
              <a:rPr sz="1200" dirty="0">
                <a:latin typeface="Calibri"/>
                <a:cs typeface="Calibri"/>
              </a:rPr>
              <a:t>vida </a:t>
            </a:r>
            <a:r>
              <a:rPr sz="1200" spc="-5" dirty="0">
                <a:latin typeface="Calibri"/>
                <a:cs typeface="Calibri"/>
              </a:rPr>
              <a:t>personal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5" dirty="0">
                <a:latin typeface="Calibri"/>
                <a:cs typeface="Calibri"/>
              </a:rPr>
              <a:t>laboral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cambio.</a:t>
            </a:r>
            <a:endParaRPr sz="1200">
              <a:latin typeface="Calibri"/>
              <a:cs typeface="Calibri"/>
            </a:endParaRPr>
          </a:p>
          <a:p>
            <a:pPr marL="13970" marR="139700">
              <a:lnSpc>
                <a:spcPts val="1430"/>
              </a:lnSpc>
              <a:spcBef>
                <a:spcPts val="70"/>
              </a:spcBef>
              <a:buAutoNum type="arabicPeriod" startAt="16"/>
              <a:tabLst>
                <a:tab pos="276860" algn="l"/>
              </a:tabLst>
            </a:pPr>
            <a:r>
              <a:rPr sz="1200" dirty="0">
                <a:latin typeface="Calibri"/>
                <a:cs typeface="Calibri"/>
              </a:rPr>
              <a:t>Plan de </a:t>
            </a:r>
            <a:r>
              <a:rPr sz="1200" spc="-5" dirty="0">
                <a:latin typeface="Calibri"/>
                <a:cs typeface="Calibri"/>
              </a:rPr>
              <a:t>acción personal </a:t>
            </a:r>
            <a:r>
              <a:rPr sz="1200" dirty="0">
                <a:latin typeface="Calibri"/>
                <a:cs typeface="Calibri"/>
              </a:rPr>
              <a:t>y del </a:t>
            </a:r>
            <a:r>
              <a:rPr sz="1200" spc="-5" dirty="0">
                <a:latin typeface="Calibri"/>
                <a:cs typeface="Calibri"/>
              </a:rPr>
              <a:t>equipo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trabajo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5" dirty="0">
                <a:latin typeface="Calibri"/>
                <a:cs typeface="Calibri"/>
              </a:rPr>
              <a:t>mejorar</a:t>
            </a:r>
            <a:r>
              <a:rPr sz="1200" dirty="0">
                <a:latin typeface="Calibri"/>
                <a:cs typeface="Calibri"/>
              </a:rPr>
              <a:t> 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6" name="CuadroTexto 5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8" name="Grupo 7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1" name="Flecha derecha 10">
            <a:hlinkClick r:id="rId3" action="ppaction://hlinksldjump"/>
          </p:cNvPr>
          <p:cNvSpPr/>
          <p:nvPr/>
        </p:nvSpPr>
        <p:spPr>
          <a:xfrm flipH="1">
            <a:off x="6465336" y="7833535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1969007"/>
            <a:ext cx="6242050" cy="6335395"/>
            <a:chOff x="309372" y="1969007"/>
            <a:chExt cx="6242050" cy="6335395"/>
          </a:xfrm>
        </p:grpSpPr>
        <p:sp>
          <p:nvSpPr>
            <p:cNvPr id="3" name="object 3"/>
            <p:cNvSpPr/>
            <p:nvPr/>
          </p:nvSpPr>
          <p:spPr>
            <a:xfrm>
              <a:off x="3429000" y="1969007"/>
              <a:ext cx="0" cy="6334760"/>
            </a:xfrm>
            <a:custGeom>
              <a:avLst/>
              <a:gdLst/>
              <a:ahLst/>
              <a:cxnLst/>
              <a:rect l="l" t="t" r="r" b="b"/>
              <a:pathLst>
                <a:path h="6334759">
                  <a:moveTo>
                    <a:pt x="0" y="0"/>
                  </a:moveTo>
                  <a:lnTo>
                    <a:pt x="0" y="633476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1975357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8285225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68012" y="2094280"/>
              <a:ext cx="638060" cy="22037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14958" y="837946"/>
            <a:ext cx="4353560" cy="7004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96035" marR="5080" indent="-128397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GESTIÓN </a:t>
            </a:r>
            <a:r>
              <a:rPr spc="-10" dirty="0"/>
              <a:t>DE PROYECTOS </a:t>
            </a:r>
            <a:r>
              <a:rPr spc="-5" dirty="0"/>
              <a:t>ORIENTADO </a:t>
            </a:r>
            <a:r>
              <a:rPr spc="-484" dirty="0"/>
              <a:t> </a:t>
            </a:r>
            <a:r>
              <a:rPr spc="-5" dirty="0"/>
              <a:t>A</a:t>
            </a:r>
            <a:r>
              <a:rPr spc="-10" dirty="0"/>
              <a:t> </a:t>
            </a:r>
            <a:r>
              <a:rPr spc="-5" dirty="0"/>
              <a:t>RESULTADOS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2002281"/>
            <a:ext cx="2874010" cy="1116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participante desarrolle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gestión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validación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ahorros</a:t>
            </a:r>
            <a:r>
              <a:rPr sz="1200" dirty="0">
                <a:latin typeface="Calibri"/>
                <a:cs typeface="Calibri"/>
              </a:rPr>
              <a:t> 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través de </a:t>
            </a:r>
            <a:r>
              <a:rPr sz="1200" spc="-5" dirty="0">
                <a:latin typeface="Calibri"/>
                <a:cs typeface="Calibri"/>
              </a:rPr>
              <a:t>conocer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diferentes </a:t>
            </a:r>
            <a:r>
              <a:rPr sz="1200" dirty="0">
                <a:latin typeface="Calibri"/>
                <a:cs typeface="Calibri"/>
              </a:rPr>
              <a:t>tipos 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cálculos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5" dirty="0">
                <a:latin typeface="Calibri"/>
                <a:cs typeface="Calibri"/>
              </a:rPr>
              <a:t>costos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aplicados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diferentes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departamentos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4208" y="3281298"/>
            <a:ext cx="2945765" cy="75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Personal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departamento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finanzas,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continua </a:t>
            </a:r>
            <a:r>
              <a:rPr sz="1200" dirty="0">
                <a:latin typeface="Calibri"/>
                <a:cs typeface="Calibri"/>
              </a:rPr>
              <a:t>e </a:t>
            </a:r>
            <a:r>
              <a:rPr sz="1200" spc="-5" dirty="0">
                <a:latin typeface="Calibri"/>
                <a:cs typeface="Calibri"/>
              </a:rPr>
              <a:t>ingeniería </a:t>
            </a:r>
            <a:r>
              <a:rPr sz="1200" spc="-10" dirty="0">
                <a:latin typeface="Calibri"/>
                <a:cs typeface="Calibri"/>
              </a:rPr>
              <a:t>que </a:t>
            </a:r>
            <a:r>
              <a:rPr sz="1200" spc="-5" dirty="0">
                <a:latin typeface="Calibri"/>
                <a:cs typeface="Calibri"/>
              </a:rPr>
              <a:t>tengan relación en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revisión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ahorros.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4208" y="4195953"/>
            <a:ext cx="2576195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(Distribuidas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prácticas).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10153" y="2366518"/>
            <a:ext cx="239649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1</a:t>
            </a:r>
            <a:r>
              <a:rPr sz="1200" dirty="0">
                <a:latin typeface="Calibri"/>
                <a:cs typeface="Calibri"/>
              </a:rPr>
              <a:t>. 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Intr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du</a:t>
            </a:r>
            <a:r>
              <a:rPr sz="1200" spc="-5" dirty="0">
                <a:latin typeface="Calibri"/>
                <a:cs typeface="Calibri"/>
              </a:rPr>
              <a:t>cc</a:t>
            </a:r>
            <a:r>
              <a:rPr sz="1200" dirty="0">
                <a:latin typeface="Calibri"/>
                <a:cs typeface="Calibri"/>
              </a:rPr>
              <a:t>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dmi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tración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 </a:t>
            </a:r>
            <a:r>
              <a:rPr sz="1200" spc="-5" dirty="0">
                <a:latin typeface="Calibri"/>
                <a:cs typeface="Calibri"/>
              </a:rPr>
              <a:t>Proyectos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10153" y="2915539"/>
            <a:ext cx="2690495" cy="1675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 indent="-186055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Administración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Proyectos</a:t>
            </a:r>
            <a:endParaRPr sz="1200">
              <a:latin typeface="Calibri"/>
              <a:cs typeface="Calibri"/>
            </a:endParaRPr>
          </a:p>
          <a:p>
            <a:pPr marL="536575" lvl="1" indent="-180340">
              <a:lnSpc>
                <a:spcPts val="1435"/>
              </a:lnSpc>
              <a:buAutoNum type="alphaLcPeriod"/>
              <a:tabLst>
                <a:tab pos="537210" algn="l"/>
              </a:tabLst>
            </a:pPr>
            <a:r>
              <a:rPr sz="1200" dirty="0">
                <a:latin typeface="Calibri"/>
                <a:cs typeface="Calibri"/>
              </a:rPr>
              <a:t>Declaración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</a:t>
            </a:r>
            <a:r>
              <a:rPr sz="1200" spc="-5" dirty="0">
                <a:latin typeface="Calibri"/>
                <a:cs typeface="Calibri"/>
              </a:rPr>
              <a:t>oyec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os</a:t>
            </a:r>
            <a:endParaRPr sz="1200">
              <a:latin typeface="Calibri"/>
              <a:cs typeface="Calibri"/>
            </a:endParaRPr>
          </a:p>
          <a:p>
            <a:pPr marL="356870" marR="443865" lvl="1">
              <a:lnSpc>
                <a:spcPts val="1440"/>
              </a:lnSpc>
              <a:spcBef>
                <a:spcPts val="40"/>
              </a:spcBef>
              <a:buAutoNum type="alphaLcPeriod"/>
              <a:tabLst>
                <a:tab pos="543560" algn="l"/>
              </a:tabLst>
            </a:pPr>
            <a:r>
              <a:rPr sz="1200" dirty="0">
                <a:latin typeface="Calibri"/>
                <a:cs typeface="Calibri"/>
              </a:rPr>
              <a:t>Grupos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Interés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endParaRPr sz="1200">
              <a:latin typeface="Calibri"/>
              <a:cs typeface="Calibri"/>
            </a:endParaRPr>
          </a:p>
          <a:p>
            <a:pPr marL="530860" lvl="1" indent="-173990">
              <a:lnSpc>
                <a:spcPts val="1415"/>
              </a:lnSpc>
              <a:buAutoNum type="alphaLcPeriod"/>
              <a:tabLst>
                <a:tab pos="530860" algn="l"/>
              </a:tabLst>
            </a:pPr>
            <a:r>
              <a:rPr sz="1200" spc="-5" dirty="0">
                <a:latin typeface="Calibri"/>
                <a:cs typeface="Calibri"/>
              </a:rPr>
              <a:t>Entregables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alcances</a:t>
            </a:r>
            <a:endParaRPr sz="1200">
              <a:latin typeface="Calibri"/>
              <a:cs typeface="Calibri"/>
            </a:endParaRPr>
          </a:p>
          <a:p>
            <a:pPr marL="542925" lvl="1" indent="-186690">
              <a:lnSpc>
                <a:spcPct val="100000"/>
              </a:lnSpc>
              <a:buAutoNum type="alphaLcPeriod"/>
              <a:tabLst>
                <a:tab pos="543560" algn="l"/>
              </a:tabLst>
            </a:pPr>
            <a:r>
              <a:rPr sz="1200" spc="-5" dirty="0">
                <a:latin typeface="Calibri"/>
                <a:cs typeface="Calibri"/>
              </a:rPr>
              <a:t>Factibilidad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Proyectos</a:t>
            </a:r>
            <a:endParaRPr sz="1200">
              <a:latin typeface="Calibri"/>
              <a:cs typeface="Calibri"/>
            </a:endParaRPr>
          </a:p>
          <a:p>
            <a:pPr marL="539750" lvl="1" indent="-183515">
              <a:lnSpc>
                <a:spcPct val="100000"/>
              </a:lnSpc>
              <a:buAutoNum type="alphaLcPeriod"/>
              <a:tabLst>
                <a:tab pos="540385" algn="l"/>
              </a:tabLst>
            </a:pP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Riesgos</a:t>
            </a:r>
            <a:endParaRPr sz="1200">
              <a:latin typeface="Calibri"/>
              <a:cs typeface="Calibri"/>
            </a:endParaRPr>
          </a:p>
          <a:p>
            <a:pPr marL="500380" lvl="1" indent="-14351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500380" algn="l"/>
              </a:tabLst>
            </a:pPr>
            <a:r>
              <a:rPr sz="1200" spc="-5" dirty="0">
                <a:latin typeface="Calibri"/>
                <a:cs typeface="Calibri"/>
              </a:rPr>
              <a:t>Monitoreo</a:t>
            </a:r>
            <a:endParaRPr sz="1200">
              <a:latin typeface="Calibri"/>
              <a:cs typeface="Calibri"/>
            </a:endParaRPr>
          </a:p>
          <a:p>
            <a:pPr marL="536575" lvl="1" indent="-180340">
              <a:lnSpc>
                <a:spcPct val="100000"/>
              </a:lnSpc>
              <a:spcBef>
                <a:spcPts val="10"/>
              </a:spcBef>
              <a:buAutoNum type="alphaLcPeriod"/>
              <a:tabLst>
                <a:tab pos="537210" algn="l"/>
              </a:tabLst>
            </a:pPr>
            <a:r>
              <a:rPr sz="1200" spc="-5" dirty="0">
                <a:latin typeface="Calibri"/>
                <a:cs typeface="Calibri"/>
              </a:rPr>
              <a:t>Cierre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Proyecto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45307" y="4744592"/>
            <a:ext cx="3105785" cy="93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 marR="1163955" indent="-356235" algn="r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356235" algn="l"/>
                <a:tab pos="356870" algn="l"/>
              </a:tabLst>
            </a:pPr>
            <a:r>
              <a:rPr sz="1200" spc="-5" dirty="0">
                <a:latin typeface="Calibri"/>
                <a:cs typeface="Calibri"/>
              </a:rPr>
              <a:t>Co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trol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0" dirty="0">
                <a:latin typeface="Calibri"/>
                <a:cs typeface="Calibri"/>
              </a:rPr>
              <a:t>f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rmaci</a:t>
            </a:r>
            <a:r>
              <a:rPr sz="1200" spc="-10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  <a:p>
            <a:pPr marL="180340" marR="1108710" lvl="1" indent="-180340" algn="r">
              <a:lnSpc>
                <a:spcPct val="100000"/>
              </a:lnSpc>
              <a:buAutoNum type="alphaLcPeriod"/>
              <a:tabLst>
                <a:tab pos="180340" algn="l"/>
              </a:tabLst>
            </a:pPr>
            <a:r>
              <a:rPr sz="1200" spc="-5" dirty="0">
                <a:latin typeface="Calibri"/>
                <a:cs typeface="Calibri"/>
              </a:rPr>
              <a:t>Principios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Control</a:t>
            </a:r>
            <a:endParaRPr sz="1200">
              <a:latin typeface="Calibri"/>
              <a:cs typeface="Calibri"/>
            </a:endParaRPr>
          </a:p>
          <a:p>
            <a:pPr marL="707390" lvl="1" indent="-186690">
              <a:lnSpc>
                <a:spcPts val="1435"/>
              </a:lnSpc>
              <a:buAutoNum type="alphaLcPeriod"/>
              <a:tabLst>
                <a:tab pos="708025" algn="l"/>
              </a:tabLst>
            </a:pPr>
            <a:r>
              <a:rPr sz="1200" spc="-5" dirty="0">
                <a:latin typeface="Calibri"/>
                <a:cs typeface="Calibri"/>
              </a:rPr>
              <a:t>Costos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Toma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decisiones.</a:t>
            </a:r>
            <a:endParaRPr sz="1200">
              <a:latin typeface="Calibri"/>
              <a:cs typeface="Calibri"/>
            </a:endParaRPr>
          </a:p>
          <a:p>
            <a:pPr marL="521334" marR="5080" lvl="1">
              <a:lnSpc>
                <a:spcPts val="1430"/>
              </a:lnSpc>
              <a:spcBef>
                <a:spcPts val="50"/>
              </a:spcBef>
              <a:buAutoNum type="alphaLcPeriod"/>
              <a:tabLst>
                <a:tab pos="697230" algn="l"/>
              </a:tabLst>
            </a:pP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ét</a:t>
            </a:r>
            <a:r>
              <a:rPr sz="1200" spc="-15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ara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ac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Ec</a:t>
            </a:r>
            <a:r>
              <a:rPr sz="1200" spc="-10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ó</a:t>
            </a:r>
            <a:r>
              <a:rPr sz="1200" dirty="0">
                <a:latin typeface="Calibri"/>
                <a:cs typeface="Calibri"/>
              </a:rPr>
              <a:t>mi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  de </a:t>
            </a:r>
            <a:r>
              <a:rPr sz="1200" spc="-5" dirty="0">
                <a:latin typeface="Calibri"/>
                <a:cs typeface="Calibri"/>
              </a:rPr>
              <a:t>proyectos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10153" y="5843778"/>
            <a:ext cx="28194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 indent="-186055">
              <a:lnSpc>
                <a:spcPts val="1430"/>
              </a:lnSpc>
              <a:spcBef>
                <a:spcPts val="100"/>
              </a:spcBef>
              <a:buAutoNum type="arabicPeriod" startAt="4"/>
              <a:tabLst>
                <a:tab pos="198755" algn="l"/>
              </a:tabLst>
            </a:pP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caso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práctico</a:t>
            </a:r>
            <a:endParaRPr sz="1200">
              <a:latin typeface="Calibri"/>
              <a:cs typeface="Calibri"/>
            </a:endParaRPr>
          </a:p>
          <a:p>
            <a:pPr marL="356870" marR="5080" lvl="1">
              <a:lnSpc>
                <a:spcPts val="1440"/>
              </a:lnSpc>
              <a:spcBef>
                <a:spcPts val="35"/>
              </a:spcBef>
              <a:buAutoNum type="alphaLcPeriod"/>
              <a:tabLst>
                <a:tab pos="538480" algn="l"/>
              </a:tabLst>
            </a:pPr>
            <a:r>
              <a:rPr sz="1200" spc="-5" dirty="0">
                <a:latin typeface="Calibri"/>
                <a:cs typeface="Calibri"/>
              </a:rPr>
              <a:t>Taller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sobre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caso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negocio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real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desarrollado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endParaRPr sz="1200">
              <a:latin typeface="Calibri"/>
              <a:cs typeface="Calibri"/>
            </a:endParaRPr>
          </a:p>
          <a:p>
            <a:pPr marL="814069" lvl="1" indent="-344805">
              <a:lnSpc>
                <a:spcPts val="1415"/>
              </a:lnSpc>
              <a:buAutoNum type="alphaLcPeriod"/>
              <a:tabLst>
                <a:tab pos="814069" algn="l"/>
                <a:tab pos="814705" algn="l"/>
              </a:tabLst>
            </a:pPr>
            <a:r>
              <a:rPr sz="1200" spc="-5" dirty="0">
                <a:latin typeface="Calibri"/>
                <a:cs typeface="Calibri"/>
              </a:rPr>
              <a:t>Conclusiones.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10153" y="6728354"/>
            <a:ext cx="2785745" cy="112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curso propuesto</a:t>
            </a:r>
            <a:r>
              <a:rPr sz="1200" dirty="0">
                <a:latin typeface="Calibri"/>
                <a:cs typeface="Calibri"/>
              </a:rPr>
              <a:t> 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“Taller</a:t>
            </a:r>
            <a:endParaRPr sz="1200" dirty="0">
              <a:latin typeface="Calibri"/>
              <a:cs typeface="Calibri"/>
            </a:endParaRPr>
          </a:p>
          <a:p>
            <a:pPr marL="12700" marR="60325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práctico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presencial” donde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busca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pongan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 práctica</a:t>
            </a:r>
            <a:r>
              <a:rPr sz="1200" dirty="0">
                <a:latin typeface="Calibri"/>
                <a:cs typeface="Calibri"/>
              </a:rPr>
              <a:t> los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basado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caso </a:t>
            </a:r>
            <a:r>
              <a:rPr sz="1200" dirty="0">
                <a:latin typeface="Calibri"/>
                <a:cs typeface="Calibri"/>
              </a:rPr>
              <a:t>real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</a:p>
          <a:p>
            <a:pPr marL="12700" marR="508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alcanzable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dentro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empresa;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mismo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pueda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guía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7" name="CuadroTexto 16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9" name="Grupo 18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20" name="CuadroTexto 19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22" name="Flecha derecha 21">
            <a:hlinkClick r:id="rId4" action="ppaction://hlinksldjump"/>
          </p:cNvPr>
          <p:cNvSpPr/>
          <p:nvPr/>
        </p:nvSpPr>
        <p:spPr>
          <a:xfrm flipH="1">
            <a:off x="6465336" y="7807451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94208" y="1871218"/>
            <a:ext cx="2689225" cy="33166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Dar 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comprender</a:t>
            </a:r>
            <a:r>
              <a:rPr sz="1200" dirty="0">
                <a:latin typeface="Calibri"/>
                <a:cs typeface="Calibri"/>
              </a:rPr>
              <a:t> 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relación</a:t>
            </a:r>
            <a:endParaRPr sz="1200" dirty="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estrecha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existe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entre</a:t>
            </a:r>
            <a:r>
              <a:rPr sz="1200" dirty="0">
                <a:latin typeface="Calibri"/>
                <a:cs typeface="Calibri"/>
              </a:rPr>
              <a:t> 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Recursos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humanos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calidad,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tal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entiendan </a:t>
            </a:r>
            <a:r>
              <a:rPr sz="1200" dirty="0">
                <a:latin typeface="Calibri"/>
                <a:cs typeface="Calibri"/>
              </a:rPr>
              <a:t> los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normativos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existentes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practicas que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5" dirty="0">
                <a:latin typeface="Calibri"/>
                <a:cs typeface="Calibri"/>
              </a:rPr>
              <a:t>desarrollan en </a:t>
            </a:r>
            <a:r>
              <a:rPr sz="1200" dirty="0">
                <a:latin typeface="Calibri"/>
                <a:cs typeface="Calibri"/>
              </a:rPr>
              <a:t>la locación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laboral.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Calibri"/>
              <a:cs typeface="Calibri"/>
            </a:endParaRPr>
          </a:p>
          <a:p>
            <a:pPr marL="12700" algn="just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 dirty="0">
              <a:latin typeface="Calibri"/>
              <a:cs typeface="Calibri"/>
            </a:endParaRPr>
          </a:p>
          <a:p>
            <a:pPr marL="12700" marR="63500" algn="just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personal con responsabilidad </a:t>
            </a:r>
            <a:r>
              <a:rPr sz="1200" dirty="0">
                <a:latin typeface="Calibri"/>
                <a:cs typeface="Calibri"/>
              </a:rPr>
              <a:t>en el área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Recursos humanos, auditores internos,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endParaRPr sz="1200" dirty="0">
              <a:latin typeface="Calibri"/>
              <a:cs typeface="Calibri"/>
            </a:endParaRPr>
          </a:p>
          <a:p>
            <a:pPr marL="12700" marR="64135" algn="just">
              <a:lnSpc>
                <a:spcPts val="1430"/>
              </a:lnSpc>
              <a:spcBef>
                <a:spcPts val="60"/>
              </a:spcBef>
            </a:pPr>
            <a:r>
              <a:rPr sz="1200" spc="-5" dirty="0">
                <a:latin typeface="Calibri"/>
                <a:cs typeface="Calibri"/>
              </a:rPr>
              <a:t>relacionado con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procesos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Recursos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humanos.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8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1139" y="7907528"/>
            <a:ext cx="11683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4.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69615" y="8088883"/>
            <a:ext cx="76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69615" y="2043897"/>
            <a:ext cx="3191510" cy="6612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2570" indent="-230504">
              <a:lnSpc>
                <a:spcPts val="1435"/>
              </a:lnSpc>
              <a:spcBef>
                <a:spcPts val="100"/>
              </a:spcBef>
              <a:buAutoNum type="arabicPeriod"/>
              <a:tabLst>
                <a:tab pos="243204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recursos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humanos</a:t>
            </a:r>
            <a:endParaRPr sz="1200" dirty="0">
              <a:latin typeface="Calibri"/>
              <a:cs typeface="Calibri"/>
            </a:endParaRPr>
          </a:p>
          <a:p>
            <a:pPr marL="242570" marR="1842135">
              <a:lnSpc>
                <a:spcPts val="1430"/>
              </a:lnSpc>
              <a:spcBef>
                <a:spcPts val="50"/>
              </a:spcBef>
              <a:tabLst>
                <a:tab pos="428625" algn="l"/>
              </a:tabLst>
            </a:pPr>
            <a:r>
              <a:rPr sz="1200" dirty="0">
                <a:latin typeface="Calibri"/>
                <a:cs typeface="Calibri"/>
              </a:rPr>
              <a:t>-	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x</a:t>
            </a:r>
            <a:r>
              <a:rPr sz="1200" spc="-10" dirty="0">
                <a:latin typeface="Calibri"/>
                <a:cs typeface="Calibri"/>
              </a:rPr>
              <a:t>ono</a:t>
            </a:r>
            <a:r>
              <a:rPr sz="1200" spc="-15" dirty="0">
                <a:latin typeface="Calibri"/>
                <a:cs typeface="Calibri"/>
              </a:rPr>
              <a:t>mí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IS</a:t>
            </a:r>
            <a:r>
              <a:rPr sz="1200" dirty="0">
                <a:latin typeface="Calibri"/>
                <a:cs typeface="Calibri"/>
              </a:rPr>
              <a:t>O  1.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9001</a:t>
            </a:r>
            <a:endParaRPr sz="1200" dirty="0">
              <a:latin typeface="Calibri"/>
              <a:cs typeface="Calibri"/>
            </a:endParaRPr>
          </a:p>
          <a:p>
            <a:pPr marL="242570">
              <a:lnSpc>
                <a:spcPts val="1415"/>
              </a:lnSpc>
            </a:pPr>
            <a:r>
              <a:rPr sz="1200" dirty="0">
                <a:latin typeface="Calibri"/>
                <a:cs typeface="Calibri"/>
              </a:rPr>
              <a:t>2.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22001</a:t>
            </a:r>
          </a:p>
          <a:p>
            <a:pPr marL="24257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3.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14001</a:t>
            </a:r>
          </a:p>
          <a:p>
            <a:pPr marL="242570">
              <a:lnSpc>
                <a:spcPts val="1435"/>
              </a:lnSpc>
            </a:pPr>
            <a:r>
              <a:rPr sz="1200" dirty="0">
                <a:latin typeface="Calibri"/>
                <a:cs typeface="Calibri"/>
              </a:rPr>
              <a:t>4.</a:t>
            </a:r>
            <a:r>
              <a:rPr sz="1200" spc="2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IATF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16949</a:t>
            </a:r>
            <a:endParaRPr sz="1200" dirty="0">
              <a:latin typeface="Calibri"/>
              <a:cs typeface="Calibri"/>
            </a:endParaRPr>
          </a:p>
          <a:p>
            <a:pPr marL="242570">
              <a:lnSpc>
                <a:spcPts val="1435"/>
              </a:lnSpc>
            </a:pPr>
            <a:r>
              <a:rPr sz="1200" dirty="0">
                <a:latin typeface="Calibri"/>
                <a:cs typeface="Calibri"/>
              </a:rPr>
              <a:t>5.</a:t>
            </a:r>
            <a:r>
              <a:rPr sz="1200" spc="1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45001.</a:t>
            </a:r>
          </a:p>
          <a:p>
            <a:pPr marL="242570" marR="2159000">
              <a:lnSpc>
                <a:spcPts val="1450"/>
              </a:lnSpc>
              <a:spcBef>
                <a:spcPts val="40"/>
              </a:spcBef>
            </a:pPr>
            <a:r>
              <a:rPr sz="1200" dirty="0">
                <a:latin typeface="Calibri"/>
                <a:cs typeface="Calibri"/>
              </a:rPr>
              <a:t>6.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10015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ETC.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50" dirty="0">
              <a:latin typeface="Calibri"/>
              <a:cs typeface="Calibri"/>
            </a:endParaRPr>
          </a:p>
          <a:p>
            <a:pPr marL="358775" indent="-346710">
              <a:lnSpc>
                <a:spcPct val="100000"/>
              </a:lnSpc>
              <a:buAutoNum type="arabicPeriod" startAt="2"/>
              <a:tabLst>
                <a:tab pos="358775" algn="l"/>
                <a:tab pos="359410" algn="l"/>
              </a:tabLst>
            </a:pP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endParaRPr sz="1200" dirty="0">
              <a:latin typeface="Calibri"/>
              <a:cs typeface="Calibri"/>
            </a:endParaRPr>
          </a:p>
          <a:p>
            <a:pPr marL="699770" lvl="1" indent="-343535">
              <a:lnSpc>
                <a:spcPts val="1430"/>
              </a:lnSpc>
              <a:buChar char="•"/>
              <a:tabLst>
                <a:tab pos="699770" algn="l"/>
                <a:tab pos="700405" algn="l"/>
              </a:tabLst>
            </a:pP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ISO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10015</a:t>
            </a:r>
          </a:p>
          <a:p>
            <a:pPr marL="358775" marR="484505">
              <a:lnSpc>
                <a:spcPts val="1440"/>
              </a:lnSpc>
              <a:spcBef>
                <a:spcPts val="40"/>
              </a:spcBef>
              <a:buAutoNum type="arabicPeriod"/>
              <a:tabLst>
                <a:tab pos="544830" algn="l"/>
              </a:tabLst>
            </a:pPr>
            <a:r>
              <a:rPr sz="1200" spc="-5" dirty="0">
                <a:latin typeface="Calibri"/>
                <a:cs typeface="Calibri"/>
              </a:rPr>
              <a:t>Modelo </a:t>
            </a:r>
            <a:r>
              <a:rPr sz="1200" dirty="0">
                <a:latin typeface="Calibri"/>
                <a:cs typeface="Calibri"/>
              </a:rPr>
              <a:t>del </a:t>
            </a:r>
            <a:r>
              <a:rPr sz="1200" spc="-5" dirty="0">
                <a:latin typeface="Calibri"/>
                <a:cs typeface="Calibri"/>
              </a:rPr>
              <a:t>Sistema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gestión por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competencias.</a:t>
            </a:r>
            <a:endParaRPr sz="1200" dirty="0">
              <a:latin typeface="Calibri"/>
              <a:cs typeface="Calibri"/>
            </a:endParaRPr>
          </a:p>
          <a:p>
            <a:pPr marL="544830" indent="-187960">
              <a:lnSpc>
                <a:spcPts val="1420"/>
              </a:lnSpc>
              <a:buAutoNum type="arabicPeriod"/>
              <a:tabLst>
                <a:tab pos="54483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Planeación.</a:t>
            </a:r>
            <a:endParaRPr sz="1200" dirty="0">
              <a:latin typeface="Calibri"/>
              <a:cs typeface="Calibri"/>
            </a:endParaRPr>
          </a:p>
          <a:p>
            <a:pPr marL="544830" indent="-187960">
              <a:lnSpc>
                <a:spcPts val="1435"/>
              </a:lnSpc>
              <a:buAutoNum type="arabicPeriod"/>
              <a:tabLst>
                <a:tab pos="54483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programación.</a:t>
            </a:r>
            <a:endParaRPr sz="1200" dirty="0">
              <a:latin typeface="Calibri"/>
              <a:cs typeface="Calibri"/>
            </a:endParaRPr>
          </a:p>
          <a:p>
            <a:pPr marL="544830" indent="-187960">
              <a:lnSpc>
                <a:spcPct val="100000"/>
              </a:lnSpc>
              <a:buAutoNum type="arabicPeriod"/>
              <a:tabLst>
                <a:tab pos="54483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ejecución.</a:t>
            </a:r>
            <a:endParaRPr sz="1200" dirty="0">
              <a:latin typeface="Calibri"/>
              <a:cs typeface="Calibri"/>
            </a:endParaRPr>
          </a:p>
          <a:p>
            <a:pPr marL="544830" indent="-18796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544830" algn="l"/>
              </a:tabLst>
            </a:pPr>
            <a:r>
              <a:rPr sz="1200" spc="-5" dirty="0">
                <a:latin typeface="Calibri"/>
                <a:cs typeface="Calibri"/>
              </a:rPr>
              <a:t>Requisitos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reportes.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 dirty="0">
              <a:latin typeface="Calibri"/>
              <a:cs typeface="Calibri"/>
            </a:endParaRPr>
          </a:p>
          <a:p>
            <a:pPr marL="358775" indent="-346710">
              <a:lnSpc>
                <a:spcPct val="100000"/>
              </a:lnSpc>
              <a:buAutoNum type="arabicPeriod" startAt="3"/>
              <a:tabLst>
                <a:tab pos="358775" algn="l"/>
                <a:tab pos="359410" algn="l"/>
              </a:tabLst>
            </a:pPr>
            <a:r>
              <a:rPr sz="1200" spc="-5" dirty="0">
                <a:latin typeface="Calibri"/>
                <a:cs typeface="Calibri"/>
              </a:rPr>
              <a:t>Formatos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sistema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gestión.</a:t>
            </a:r>
            <a:endParaRPr sz="1200" dirty="0">
              <a:latin typeface="Calibri"/>
              <a:cs typeface="Calibri"/>
            </a:endParaRPr>
          </a:p>
          <a:p>
            <a:pPr marL="699770" lvl="1" indent="-343535">
              <a:lnSpc>
                <a:spcPct val="100000"/>
              </a:lnSpc>
              <a:buChar char="•"/>
              <a:tabLst>
                <a:tab pos="699770" algn="l"/>
                <a:tab pos="700405" algn="l"/>
              </a:tabLst>
            </a:pPr>
            <a:r>
              <a:rPr sz="1200" spc="-5" dirty="0">
                <a:latin typeface="Calibri"/>
                <a:cs typeface="Calibri"/>
              </a:rPr>
              <a:t>Herramientas</a:t>
            </a:r>
            <a:endParaRPr sz="1200" dirty="0">
              <a:latin typeface="Calibri"/>
              <a:cs typeface="Calibri"/>
            </a:endParaRPr>
          </a:p>
          <a:p>
            <a:pPr marL="544830" indent="-187960">
              <a:lnSpc>
                <a:spcPct val="100000"/>
              </a:lnSpc>
              <a:buAutoNum type="arabicPeriod"/>
              <a:tabLst>
                <a:tab pos="544830" algn="l"/>
              </a:tabLst>
            </a:pP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planeación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estratégica.</a:t>
            </a:r>
            <a:endParaRPr sz="1200" dirty="0">
              <a:latin typeface="Calibri"/>
              <a:cs typeface="Calibri"/>
            </a:endParaRPr>
          </a:p>
          <a:p>
            <a:pPr marL="544830" indent="-187960">
              <a:lnSpc>
                <a:spcPct val="100000"/>
              </a:lnSpc>
              <a:buAutoNum type="arabicPeriod"/>
              <a:tabLst>
                <a:tab pos="544830" algn="l"/>
              </a:tabLst>
            </a:pPr>
            <a:r>
              <a:rPr sz="1200" dirty="0">
                <a:latin typeface="Calibri"/>
                <a:cs typeface="Calibri"/>
              </a:rPr>
              <a:t>Para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capacitación.</a:t>
            </a:r>
            <a:endParaRPr sz="1200" dirty="0">
              <a:latin typeface="Calibri"/>
              <a:cs typeface="Calibri"/>
            </a:endParaRPr>
          </a:p>
          <a:p>
            <a:pPr marL="544830" indent="-187960">
              <a:lnSpc>
                <a:spcPct val="100000"/>
              </a:lnSpc>
              <a:buAutoNum type="arabicPeriod"/>
              <a:tabLst>
                <a:tab pos="544830" algn="l"/>
              </a:tabLst>
            </a:pPr>
            <a:r>
              <a:rPr sz="1200" spc="-5" dirty="0">
                <a:latin typeface="Calibri"/>
                <a:cs typeface="Calibri"/>
              </a:rPr>
              <a:t>Ficha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competencia.</a:t>
            </a:r>
            <a:endParaRPr sz="1200" dirty="0">
              <a:latin typeface="Calibri"/>
              <a:cs typeface="Calibri"/>
            </a:endParaRPr>
          </a:p>
          <a:p>
            <a:pPr marL="544830" indent="-187960">
              <a:lnSpc>
                <a:spcPct val="100000"/>
              </a:lnSpc>
              <a:buAutoNum type="arabicPeriod"/>
              <a:tabLst>
                <a:tab pos="544830" algn="l"/>
              </a:tabLst>
            </a:pPr>
            <a:r>
              <a:rPr sz="1200" dirty="0">
                <a:latin typeface="Calibri"/>
                <a:cs typeface="Calibri"/>
              </a:rPr>
              <a:t>Del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DNC</a:t>
            </a:r>
          </a:p>
          <a:p>
            <a:pPr marL="544830" indent="-187960">
              <a:lnSpc>
                <a:spcPct val="100000"/>
              </a:lnSpc>
              <a:buAutoNum type="arabicPeriod"/>
              <a:tabLst>
                <a:tab pos="544830" algn="l"/>
              </a:tabLst>
            </a:pP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programa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capacitación.</a:t>
            </a:r>
            <a:endParaRPr sz="1200" dirty="0">
              <a:latin typeface="Calibri"/>
              <a:cs typeface="Calibri"/>
            </a:endParaRPr>
          </a:p>
          <a:p>
            <a:pPr marL="544830" indent="-187960">
              <a:lnSpc>
                <a:spcPts val="1435"/>
              </a:lnSpc>
              <a:buAutoNum type="arabicPeriod"/>
              <a:tabLst>
                <a:tab pos="544830" algn="l"/>
              </a:tabLst>
            </a:pP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indicadores.</a:t>
            </a:r>
            <a:endParaRPr sz="1200" dirty="0">
              <a:latin typeface="Calibri"/>
              <a:cs typeface="Calibri"/>
            </a:endParaRPr>
          </a:p>
          <a:p>
            <a:pPr marL="358775" marR="557530">
              <a:lnSpc>
                <a:spcPts val="1430"/>
              </a:lnSpc>
              <a:spcBef>
                <a:spcPts val="50"/>
              </a:spcBef>
              <a:buAutoNum type="arabicPeriod"/>
              <a:tabLst>
                <a:tab pos="544830" algn="l"/>
              </a:tabLst>
            </a:pPr>
            <a:r>
              <a:rPr sz="1200" dirty="0">
                <a:latin typeface="Calibri"/>
                <a:cs typeface="Calibri"/>
              </a:rPr>
              <a:t>Para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formación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personal.</a:t>
            </a:r>
            <a:endParaRPr sz="1200" dirty="0">
              <a:latin typeface="Calibri"/>
              <a:cs typeface="Calibri"/>
            </a:endParaRPr>
          </a:p>
          <a:p>
            <a:pPr marL="544830" indent="-18796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44830" algn="l"/>
              </a:tabLst>
            </a:pPr>
            <a:r>
              <a:rPr sz="1200" dirty="0">
                <a:latin typeface="Calibri"/>
                <a:cs typeface="Calibri"/>
              </a:rPr>
              <a:t>Para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certificación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interna.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 dirty="0">
              <a:latin typeface="Calibri"/>
              <a:cs typeface="Calibri"/>
            </a:endParaRPr>
          </a:p>
          <a:p>
            <a:pPr marL="40894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formación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personal.</a:t>
            </a:r>
            <a:endParaRPr sz="1200" dirty="0">
              <a:latin typeface="Calibri"/>
              <a:cs typeface="Calibri"/>
            </a:endParaRPr>
          </a:p>
          <a:p>
            <a:pPr marL="69977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Herramientas</a:t>
            </a:r>
            <a:endParaRPr sz="1200" dirty="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AutoNum type="arabicPeriod"/>
              <a:tabLst>
                <a:tab pos="200660" algn="l"/>
              </a:tabLst>
            </a:pPr>
            <a:r>
              <a:rPr sz="1200" spc="-10" dirty="0">
                <a:latin typeface="Calibri"/>
                <a:cs typeface="Calibri"/>
              </a:rPr>
              <a:t>Evaluación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departamento</a:t>
            </a:r>
            <a:endParaRPr sz="1200" dirty="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capacitación.</a:t>
            </a:r>
            <a:endParaRPr sz="1200" dirty="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200660" algn="l"/>
              </a:tabLst>
            </a:pPr>
            <a:r>
              <a:rPr sz="1200" spc="-5" dirty="0">
                <a:latin typeface="Calibri"/>
                <a:cs typeface="Calibri"/>
              </a:rPr>
              <a:t>Importancia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apartados.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8" name="CuadroTexto 7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0" name="Flecha derecha 9">
            <a:hlinkClick r:id="rId2" action="ppaction://hlinksldjump"/>
          </p:cNvPr>
          <p:cNvSpPr/>
          <p:nvPr/>
        </p:nvSpPr>
        <p:spPr>
          <a:xfrm flipH="1">
            <a:off x="6465336" y="8491029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object 6">
            <a:extLst>
              <a:ext uri="{FF2B5EF4-FFF2-40B4-BE49-F238E27FC236}">
                <a16:creationId xmlns:a16="http://schemas.microsoft.com/office/drawing/2014/main" id="{F1D91BA7-F0DC-7F41-B552-F26715DC1E1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62400" y="1752600"/>
            <a:ext cx="381000" cy="20521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C1CC7B59-B0A0-D047-9FFE-96F32CD8B146}"/>
              </a:ext>
            </a:extLst>
          </p:cNvPr>
          <p:cNvSpPr txBox="1"/>
          <p:nvPr/>
        </p:nvSpPr>
        <p:spPr>
          <a:xfrm>
            <a:off x="1250315" y="710392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spc="-5" dirty="0"/>
              <a:t>RELACIÓN</a:t>
            </a:r>
            <a:r>
              <a:rPr lang="es-MX" sz="2000" b="1" spc="5" dirty="0"/>
              <a:t> </a:t>
            </a:r>
            <a:r>
              <a:rPr lang="es-MX" sz="2000" b="1" spc="-5" dirty="0"/>
              <a:t>SINERGÉTICA</a:t>
            </a:r>
            <a:r>
              <a:rPr lang="es-MX" sz="2000" b="1" dirty="0"/>
              <a:t> </a:t>
            </a:r>
            <a:r>
              <a:rPr lang="es-MX" sz="2000" b="1" spc="-5" dirty="0"/>
              <a:t>AREAS DE</a:t>
            </a:r>
            <a:r>
              <a:rPr lang="es-MX" sz="2000" b="1" dirty="0"/>
              <a:t> </a:t>
            </a:r>
            <a:r>
              <a:rPr lang="es-MX" sz="2000" b="1" spc="-10" dirty="0"/>
              <a:t>CALIDAD </a:t>
            </a:r>
            <a:r>
              <a:rPr lang="es-MX" sz="2000" b="1" spc="-480" dirty="0"/>
              <a:t> </a:t>
            </a:r>
            <a:r>
              <a:rPr lang="es-MX" sz="2000" b="1" spc="-5" dirty="0"/>
              <a:t>Y </a:t>
            </a:r>
            <a:r>
              <a:rPr lang="es-MX" sz="2000" b="1" spc="-10" dirty="0"/>
              <a:t>GESTIÓN</a:t>
            </a:r>
            <a:r>
              <a:rPr lang="es-MX" sz="2000" b="1" spc="-5" dirty="0"/>
              <a:t> DE TALENTO</a:t>
            </a:r>
            <a:endParaRPr lang="es-MX" sz="2000" b="1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8734" y="664156"/>
            <a:ext cx="4287216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spc="-5" dirty="0"/>
              <a:t>CERTIFICACIÓN  </a:t>
            </a:r>
            <a:r>
              <a:rPr spc="-5" dirty="0"/>
              <a:t>DESARROLLO</a:t>
            </a:r>
            <a:r>
              <a:rPr spc="20" dirty="0"/>
              <a:t> </a:t>
            </a:r>
            <a:r>
              <a:rPr spc="-5" dirty="0"/>
              <a:t>DE</a:t>
            </a:r>
            <a:r>
              <a:rPr spc="-15" dirty="0"/>
              <a:t> </a:t>
            </a:r>
            <a:r>
              <a:rPr spc="-5" dirty="0"/>
              <a:t>HABILIDADES</a:t>
            </a:r>
            <a:r>
              <a:rPr spc="25" dirty="0"/>
              <a:t> </a:t>
            </a:r>
            <a:r>
              <a:rPr spc="-10" dirty="0"/>
              <a:t>GERENCIALES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208" y="1531366"/>
            <a:ext cx="2678430" cy="5875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endParaRPr sz="1200">
              <a:latin typeface="Calibri"/>
              <a:cs typeface="Calibri"/>
            </a:endParaRPr>
          </a:p>
          <a:p>
            <a:pPr marL="12700" marR="270510">
              <a:lnSpc>
                <a:spcPct val="995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integración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 </a:t>
            </a:r>
            <a:r>
              <a:rPr sz="1200" dirty="0">
                <a:latin typeface="Calibri"/>
                <a:cs typeface="Calibri"/>
              </a:rPr>
              <a:t>un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trabajo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alto rendimiento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efectivo, </a:t>
            </a:r>
            <a:r>
              <a:rPr sz="1200" spc="-5" dirty="0">
                <a:latin typeface="Calibri"/>
                <a:cs typeface="Calibri"/>
              </a:rPr>
              <a:t>proporcionando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conocimientos y las </a:t>
            </a:r>
            <a:r>
              <a:rPr sz="1200" spc="-5" dirty="0">
                <a:latin typeface="Calibri"/>
                <a:cs typeface="Calibri"/>
              </a:rPr>
              <a:t>experiencias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hacer </a:t>
            </a:r>
            <a:r>
              <a:rPr sz="1200" spc="-5" dirty="0">
                <a:latin typeface="Calibri"/>
                <a:cs typeface="Calibri"/>
              </a:rPr>
              <a:t>frente </a:t>
            </a:r>
            <a:r>
              <a:rPr sz="1200" dirty="0">
                <a:latin typeface="Calibri"/>
                <a:cs typeface="Calibri"/>
              </a:rPr>
              <a:t>a los </a:t>
            </a:r>
            <a:r>
              <a:rPr sz="1200" spc="-5" dirty="0">
                <a:latin typeface="Calibri"/>
                <a:cs typeface="Calibri"/>
              </a:rPr>
              <a:t>nuevos retos de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dirty="0">
                <a:latin typeface="Calibri"/>
                <a:cs typeface="Calibri"/>
              </a:rPr>
              <a:t>Metodología</a:t>
            </a:r>
            <a:endParaRPr sz="1200">
              <a:latin typeface="Calibri"/>
              <a:cs typeface="Calibri"/>
            </a:endParaRPr>
          </a:p>
          <a:p>
            <a:pPr marL="12700" marR="186690">
              <a:lnSpc>
                <a:spcPts val="143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El proceso enseñanza/aprendizaje </a:t>
            </a:r>
            <a:r>
              <a:rPr sz="1200" dirty="0">
                <a:latin typeface="Calibri"/>
                <a:cs typeface="Calibri"/>
              </a:rPr>
              <a:t>es 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carácter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teórico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vivencial, dinámicas,</a:t>
            </a:r>
            <a:endParaRPr sz="1200">
              <a:latin typeface="Calibri"/>
              <a:cs typeface="Calibri"/>
            </a:endParaRPr>
          </a:p>
          <a:p>
            <a:pPr marL="12700" marR="313055">
              <a:lnSpc>
                <a:spcPts val="143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ejercicios,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análisis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actividades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videos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durante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evento,</a:t>
            </a:r>
            <a:endParaRPr sz="1200">
              <a:latin typeface="Calibri"/>
              <a:cs typeface="Calibri"/>
            </a:endParaRPr>
          </a:p>
          <a:p>
            <a:pPr marL="12700" marR="24765">
              <a:lnSpc>
                <a:spcPts val="1430"/>
              </a:lnSpc>
              <a:spcBef>
                <a:spcPts val="5"/>
              </a:spcBef>
            </a:pPr>
            <a:r>
              <a:rPr sz="1200" spc="-10" dirty="0">
                <a:latin typeface="Calibri"/>
                <a:cs typeface="Calibri"/>
              </a:rPr>
              <a:t>exposiciones </a:t>
            </a:r>
            <a:r>
              <a:rPr sz="1200" spc="-5" dirty="0">
                <a:latin typeface="Calibri"/>
                <a:cs typeface="Calibri"/>
              </a:rPr>
              <a:t>del </a:t>
            </a:r>
            <a:r>
              <a:rPr sz="1200" spc="-10" dirty="0">
                <a:latin typeface="Calibri"/>
                <a:cs typeface="Calibri"/>
              </a:rPr>
              <a:t>facilitador, </a:t>
            </a:r>
            <a:r>
              <a:rPr sz="1200" spc="-5" dirty="0">
                <a:latin typeface="Calibri"/>
                <a:cs typeface="Calibri"/>
              </a:rPr>
              <a:t>juego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roles,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etc.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latin typeface="Calibri"/>
                <a:cs typeface="Calibri"/>
              </a:rPr>
              <a:t>Taller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600"/>
              </a:lnSpc>
            </a:pPr>
            <a:r>
              <a:rPr sz="1200" dirty="0">
                <a:latin typeface="Calibri"/>
                <a:cs typeface="Calibri"/>
              </a:rPr>
              <a:t>Utilizamos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metodología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Constructivista.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experiencias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opiniones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analizan</a:t>
            </a:r>
            <a:endParaRPr sz="1200">
              <a:latin typeface="Calibri"/>
              <a:cs typeface="Calibri"/>
            </a:endParaRPr>
          </a:p>
          <a:p>
            <a:pPr marL="12700" marR="78740">
              <a:lnSpc>
                <a:spcPct val="996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los </a:t>
            </a:r>
            <a:r>
              <a:rPr sz="1200" spc="-5" dirty="0">
                <a:latin typeface="Calibri"/>
                <a:cs typeface="Calibri"/>
              </a:rPr>
              <a:t>conceptos </a:t>
            </a:r>
            <a:r>
              <a:rPr sz="1200" dirty="0">
                <a:latin typeface="Calibri"/>
                <a:cs typeface="Calibri"/>
              </a:rPr>
              <a:t>de cada </a:t>
            </a:r>
            <a:r>
              <a:rPr sz="1200" spc="-5" dirty="0">
                <a:latin typeface="Calibri"/>
                <a:cs typeface="Calibri"/>
              </a:rPr>
              <a:t>módulo. </a:t>
            </a:r>
            <a:r>
              <a:rPr sz="1200" dirty="0">
                <a:latin typeface="Calibri"/>
                <a:cs typeface="Calibri"/>
              </a:rPr>
              <a:t>Por lo </a:t>
            </a:r>
            <a:r>
              <a:rPr sz="1200" spc="-5" dirty="0">
                <a:latin typeface="Calibri"/>
                <a:cs typeface="Calibri"/>
              </a:rPr>
              <a:t>que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relación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práctica/teoría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60/40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respectivamente.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Calibri"/>
                <a:cs typeface="Calibri"/>
              </a:rPr>
              <a:t>Personas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busquen</a:t>
            </a:r>
            <a:endParaRPr sz="1200">
              <a:latin typeface="Calibri"/>
              <a:cs typeface="Calibri"/>
            </a:endParaRPr>
          </a:p>
          <a:p>
            <a:pPr marL="12700" marR="34925">
              <a:lnSpc>
                <a:spcPts val="1430"/>
              </a:lnSpc>
              <a:spcBef>
                <a:spcPts val="60"/>
              </a:spcBef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conocimiento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manejo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liderazgo.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40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hrs.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(5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sesiones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8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cada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52342" y="1897126"/>
            <a:ext cx="3195955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INTRODUCCIÓN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Presentación.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2</a:t>
            </a:r>
            <a:r>
              <a:rPr sz="1200" spc="-5" dirty="0">
                <a:latin typeface="Calibri"/>
                <a:cs typeface="Calibri"/>
              </a:rPr>
              <a:t>.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</a:t>
            </a:r>
            <a:r>
              <a:rPr sz="1200" dirty="0">
                <a:latin typeface="Calibri"/>
                <a:cs typeface="Calibri"/>
              </a:rPr>
              <a:t>pect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tivas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talle</a:t>
            </a:r>
            <a:r>
              <a:rPr sz="1200" spc="-1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Formación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grupo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aprendizaje.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 marR="380365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-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Actitudes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Fundamentales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ante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el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12700" marR="45720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Objetivo:</a:t>
            </a:r>
            <a:r>
              <a:rPr sz="1200" spc="1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identificarán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actitudes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" dirty="0">
                <a:latin typeface="Calibri"/>
                <a:cs typeface="Calibri"/>
              </a:rPr>
              <a:t> trabajo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pro-activo,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positivo, dinámico,</a:t>
            </a:r>
            <a:r>
              <a:rPr sz="1200" dirty="0">
                <a:latin typeface="Calibri"/>
                <a:cs typeface="Calibri"/>
              </a:rPr>
              <a:t> etc,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 influencia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5" dirty="0">
                <a:latin typeface="Calibri"/>
                <a:cs typeface="Calibri"/>
              </a:rPr>
              <a:t> paradigmas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 los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resultados,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responsabilidad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compromiso.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b="1" i="1" spc="-5" dirty="0">
                <a:latin typeface="Calibri"/>
                <a:cs typeface="Calibri"/>
              </a:rPr>
              <a:t>Posicionamiento</a:t>
            </a:r>
            <a:r>
              <a:rPr sz="1200" b="1" i="1" spc="85" dirty="0">
                <a:latin typeface="Calibri"/>
                <a:cs typeface="Calibri"/>
              </a:rPr>
              <a:t> </a:t>
            </a:r>
            <a:r>
              <a:rPr sz="1200" b="1" i="1" spc="-5" dirty="0">
                <a:latin typeface="Calibri"/>
                <a:cs typeface="Calibri"/>
              </a:rPr>
              <a:t>Personal.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Ejercicios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Disgustos.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Privilegios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Humanos.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Tipos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Virus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¿Cómo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Detectar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Negatividad?.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5.-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¿Cómo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Atacar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Problemas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Actitud?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spc="-5" dirty="0">
                <a:latin typeface="Calibri"/>
                <a:cs typeface="Calibri"/>
              </a:rPr>
              <a:t>6.-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acción</a:t>
            </a:r>
            <a:r>
              <a:rPr sz="1200" dirty="0">
                <a:latin typeface="Calibri"/>
                <a:cs typeface="Calibri"/>
              </a:rPr>
              <a:t> para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“vacunar”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“organismo”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-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Comunicándonos.</a:t>
            </a:r>
            <a:endParaRPr sz="1200">
              <a:latin typeface="Calibri"/>
              <a:cs typeface="Calibri"/>
            </a:endParaRPr>
          </a:p>
          <a:p>
            <a:pPr marL="12700" marR="129539">
              <a:lnSpc>
                <a:spcPts val="144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Objetivo:</a:t>
            </a:r>
            <a:r>
              <a:rPr sz="1200" spc="2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Conocerá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Comunicación.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importancia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asertividad,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5" dirty="0">
                <a:latin typeface="Calibri"/>
                <a:cs typeface="Calibri"/>
              </a:rPr>
              <a:t> escuchar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3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activamente.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puntos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establecer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buena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20"/>
              </a:lnSpc>
            </a:pPr>
            <a:r>
              <a:rPr sz="1200" b="1" i="1" spc="-10" dirty="0">
                <a:latin typeface="Calibri"/>
                <a:cs typeface="Calibri"/>
              </a:rPr>
              <a:t>Proceso</a:t>
            </a:r>
            <a:r>
              <a:rPr sz="1200" b="1" i="1" spc="-3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de</a:t>
            </a:r>
            <a:r>
              <a:rPr sz="1200" b="1" i="1" spc="-30" dirty="0">
                <a:latin typeface="Calibri"/>
                <a:cs typeface="Calibri"/>
              </a:rPr>
              <a:t> </a:t>
            </a:r>
            <a:r>
              <a:rPr sz="1200" b="1" i="1" spc="-5" dirty="0">
                <a:latin typeface="Calibri"/>
                <a:cs typeface="Calibri"/>
              </a:rPr>
              <a:t>comunicación</a:t>
            </a:r>
            <a:endParaRPr sz="1200">
              <a:latin typeface="Calibri"/>
              <a:cs typeface="Calibri"/>
            </a:endParaRPr>
          </a:p>
          <a:p>
            <a:pPr marL="12700" marR="1209040">
              <a:lnSpc>
                <a:spcPct val="99400"/>
              </a:lnSpc>
            </a:pPr>
            <a:r>
              <a:rPr sz="1200" spc="-5" dirty="0">
                <a:latin typeface="Calibri"/>
                <a:cs typeface="Calibri"/>
              </a:rPr>
              <a:t>1.- Definición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Comunicación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2.- Proceso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Comunicación.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Barreras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Asertiva.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5.-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Diez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derechos básicos.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6" name="CuadroTexto 5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8" name="Grupo 7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9" name="CuadroTexto 8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1" name="Flecha derecha 10">
            <a:hlinkClick r:id="rId3" action="ppaction://hlinksldjump"/>
          </p:cNvPr>
          <p:cNvSpPr/>
          <p:nvPr/>
        </p:nvSpPr>
        <p:spPr>
          <a:xfrm flipH="1">
            <a:off x="6465336" y="7807652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object 6">
            <a:extLst>
              <a:ext uri="{FF2B5EF4-FFF2-40B4-BE49-F238E27FC236}">
                <a16:creationId xmlns:a16="http://schemas.microsoft.com/office/drawing/2014/main" id="{1F993632-5F37-3949-8934-2A251DE6E447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11834" y="1531366"/>
            <a:ext cx="602966" cy="153838"/>
          </a:xfrm>
          <a:prstGeom prst="rect">
            <a:avLst/>
          </a:prstGeom>
        </p:spPr>
      </p:pic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208" y="212852"/>
            <a:ext cx="2905125" cy="8250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906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Módulo 3 - </a:t>
            </a:r>
            <a:r>
              <a:rPr sz="1200" b="1" spc="-5" dirty="0">
                <a:latin typeface="Calibri"/>
                <a:cs typeface="Calibri"/>
              </a:rPr>
              <a:t>Como dar </a:t>
            </a:r>
            <a:r>
              <a:rPr sz="1200" b="1" dirty="0">
                <a:latin typeface="Calibri"/>
                <a:cs typeface="Calibri"/>
              </a:rPr>
              <a:t>y </a:t>
            </a:r>
            <a:r>
              <a:rPr sz="1200" b="1" spc="-5" dirty="0">
                <a:latin typeface="Calibri"/>
                <a:cs typeface="Calibri"/>
              </a:rPr>
              <a:t>recibir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retroalimentación.</a:t>
            </a:r>
            <a:endParaRPr sz="1200">
              <a:latin typeface="Calibri"/>
              <a:cs typeface="Calibri"/>
            </a:endParaRPr>
          </a:p>
          <a:p>
            <a:pPr marL="12700" marR="90805">
              <a:lnSpc>
                <a:spcPct val="995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Objetivo:</a:t>
            </a:r>
            <a:r>
              <a:rPr sz="1200" spc="1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Identificará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puntos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básicos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recibir</a:t>
            </a:r>
            <a:r>
              <a:rPr sz="1200" dirty="0">
                <a:latin typeface="Calibri"/>
                <a:cs typeface="Calibri"/>
              </a:rPr>
              <a:t> una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eficiente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retroalimentación.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1.- Como estructurar </a:t>
            </a:r>
            <a:r>
              <a:rPr sz="1200" dirty="0">
                <a:latin typeface="Calibri"/>
                <a:cs typeface="Calibri"/>
              </a:rPr>
              <a:t>una </a:t>
            </a:r>
            <a:r>
              <a:rPr sz="1200" spc="-5" dirty="0">
                <a:latin typeface="Calibri"/>
                <a:cs typeface="Calibri"/>
              </a:rPr>
              <a:t>retroalimentación </a:t>
            </a:r>
            <a:r>
              <a:rPr sz="1200" dirty="0">
                <a:latin typeface="Calibri"/>
                <a:cs typeface="Calibri"/>
              </a:rPr>
              <a:t> efectiva.</a:t>
            </a:r>
            <a:endParaRPr sz="1200">
              <a:latin typeface="Calibri"/>
              <a:cs typeface="Calibri"/>
            </a:endParaRPr>
          </a:p>
          <a:p>
            <a:pPr marL="12700" marR="398145">
              <a:lnSpc>
                <a:spcPct val="10000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Recibir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retroalimentación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actuar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consecuencia.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20"/>
              </a:lnSpc>
            </a:pPr>
            <a:r>
              <a:rPr sz="1200" b="1" dirty="0">
                <a:latin typeface="Calibri"/>
                <a:cs typeface="Calibri"/>
              </a:rPr>
              <a:t>Módulo 4 -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Como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administrar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su</a:t>
            </a:r>
            <a:r>
              <a:rPr sz="1200" b="1" spc="-5" dirty="0">
                <a:latin typeface="Calibri"/>
                <a:cs typeface="Calibri"/>
              </a:rPr>
              <a:t> tiempo.</a:t>
            </a:r>
            <a:endParaRPr sz="1200">
              <a:latin typeface="Calibri"/>
              <a:cs typeface="Calibri"/>
            </a:endParaRPr>
          </a:p>
          <a:p>
            <a:pPr marL="12700" marR="28575">
              <a:lnSpc>
                <a:spcPts val="144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Objetivo: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tema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contiene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aprenderá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a:</a:t>
            </a:r>
            <a:endParaRPr sz="1200">
              <a:latin typeface="Calibri"/>
              <a:cs typeface="Calibri"/>
            </a:endParaRPr>
          </a:p>
          <a:p>
            <a:pPr marL="12700" marR="653415">
              <a:lnSpc>
                <a:spcPts val="1440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1.- Analizar como utiliza su tiempo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oportunidades.</a:t>
            </a:r>
            <a:endParaRPr sz="1200">
              <a:latin typeface="Calibri"/>
              <a:cs typeface="Calibri"/>
            </a:endParaRPr>
          </a:p>
          <a:p>
            <a:pPr marL="12700" marR="41783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tareas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más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lograr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objetivos.</a:t>
            </a:r>
            <a:endParaRPr sz="1200">
              <a:latin typeface="Calibri"/>
              <a:cs typeface="Calibri"/>
            </a:endParaRPr>
          </a:p>
          <a:p>
            <a:pPr marL="12700" marR="459105">
              <a:lnSpc>
                <a:spcPts val="1440"/>
              </a:lnSpc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Planificar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eficientemente.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Controlar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5" dirty="0">
                <a:latin typeface="Calibri"/>
                <a:cs typeface="Calibri"/>
              </a:rPr>
              <a:t> pérdidas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tiempo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spc="-5" dirty="0">
                <a:latin typeface="Calibri"/>
                <a:cs typeface="Calibri"/>
              </a:rPr>
              <a:t>5.-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Hacer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funcionar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agenda.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5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-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Motivación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40"/>
              </a:lnSpc>
              <a:spcBef>
                <a:spcPts val="40"/>
              </a:spcBef>
            </a:pPr>
            <a:r>
              <a:rPr sz="1200" spc="-10" dirty="0">
                <a:latin typeface="Calibri"/>
                <a:cs typeface="Calibri"/>
              </a:rPr>
              <a:t>Objetivo: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Identificará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factores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motivadores,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impacto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 </a:t>
            </a:r>
            <a:r>
              <a:rPr sz="1200" spc="-5" dirty="0">
                <a:latin typeface="Calibri"/>
                <a:cs typeface="Calibri"/>
              </a:rPr>
              <a:t>persona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gente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endParaRPr sz="1200">
              <a:latin typeface="Calibri"/>
              <a:cs typeface="Calibri"/>
            </a:endParaRPr>
          </a:p>
          <a:p>
            <a:pPr marL="12700" marR="438784">
              <a:lnSpc>
                <a:spcPts val="143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está </a:t>
            </a:r>
            <a:r>
              <a:rPr sz="1200" spc="-5" dirty="0">
                <a:latin typeface="Calibri"/>
                <a:cs typeface="Calibri"/>
              </a:rPr>
              <a:t>en </a:t>
            </a:r>
            <a:r>
              <a:rPr sz="1200" spc="-10" dirty="0">
                <a:latin typeface="Calibri"/>
                <a:cs typeface="Calibri"/>
              </a:rPr>
              <a:t>su </a:t>
            </a:r>
            <a:r>
              <a:rPr sz="1200" spc="-5" dirty="0">
                <a:latin typeface="Calibri"/>
                <a:cs typeface="Calibri"/>
              </a:rPr>
              <a:t>entorno. Conocerá </a:t>
            </a:r>
            <a:r>
              <a:rPr sz="1200" dirty="0">
                <a:latin typeface="Calibri"/>
                <a:cs typeface="Calibri"/>
              </a:rPr>
              <a:t>y aplicará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manejo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25"/>
              </a:lnSpc>
            </a:pPr>
            <a:r>
              <a:rPr sz="1200" b="1" i="1" spc="-5" dirty="0">
                <a:latin typeface="Calibri"/>
                <a:cs typeface="Calibri"/>
              </a:rPr>
              <a:t>Motivación</a:t>
            </a:r>
            <a:endParaRPr sz="1200">
              <a:latin typeface="Calibri"/>
              <a:cs typeface="Calibri"/>
            </a:endParaRPr>
          </a:p>
          <a:p>
            <a:pPr marL="12700" marR="1002030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1.- ¿Por qué trabaja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gente?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Concepto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Motivación.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Teorías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Motivación.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Estudio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caso.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6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-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Liderazgo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Efectivo.</a:t>
            </a:r>
            <a:endParaRPr sz="1200">
              <a:latin typeface="Calibri"/>
              <a:cs typeface="Calibri"/>
            </a:endParaRPr>
          </a:p>
          <a:p>
            <a:pPr marL="12700" marR="475615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Objetivo: El participante aprenderá </a:t>
            </a:r>
            <a:r>
              <a:rPr sz="1200" dirty="0">
                <a:latin typeface="Calibri"/>
                <a:cs typeface="Calibri"/>
              </a:rPr>
              <a:t>los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diferentes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estilos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liderazgo.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perfil</a:t>
            </a:r>
            <a:endParaRPr sz="1200">
              <a:latin typeface="Calibri"/>
              <a:cs typeface="Calibri"/>
            </a:endParaRPr>
          </a:p>
          <a:p>
            <a:pPr marL="12700" marR="39370">
              <a:lnSpc>
                <a:spcPts val="1440"/>
              </a:lnSpc>
              <a:spcBef>
                <a:spcPts val="15"/>
              </a:spcBef>
            </a:pPr>
            <a:r>
              <a:rPr sz="1200" spc="-5" dirty="0">
                <a:latin typeface="Calibri"/>
                <a:cs typeface="Calibri"/>
              </a:rPr>
              <a:t>predominante.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aplicación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concepto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Liderazgo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Situacional.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0"/>
              </a:lnSpc>
            </a:pPr>
            <a:r>
              <a:rPr sz="1200" b="1" i="1" spc="-5" dirty="0">
                <a:latin typeface="Calibri"/>
                <a:cs typeface="Calibri"/>
              </a:rPr>
              <a:t>Liderazgo</a:t>
            </a:r>
            <a:endParaRPr sz="1200">
              <a:latin typeface="Calibri"/>
              <a:cs typeface="Calibri"/>
            </a:endParaRPr>
          </a:p>
          <a:p>
            <a:pPr marL="12700" marR="1729739">
              <a:lnSpc>
                <a:spcPts val="144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dirigir?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Tipo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Mando</a:t>
            </a:r>
            <a:endParaRPr sz="1200">
              <a:latin typeface="Calibri"/>
              <a:cs typeface="Calibri"/>
            </a:endParaRPr>
          </a:p>
          <a:p>
            <a:pPr marL="12700" marR="923925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Teorías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Científicas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Analíticas.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Lideres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jefes.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7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-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Inteligencia</a:t>
            </a:r>
            <a:r>
              <a:rPr sz="1200" b="1" spc="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Emocional.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Objetivo: Desarrollar habilidades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endParaRPr sz="1200">
              <a:latin typeface="Calibri"/>
              <a:cs typeface="Calibri"/>
            </a:endParaRPr>
          </a:p>
          <a:p>
            <a:pPr marL="12700" marR="247650">
              <a:lnSpc>
                <a:spcPct val="996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permitan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relacionarse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mejor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manera,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cumplir </a:t>
            </a:r>
            <a:r>
              <a:rPr sz="1200" spc="-5" dirty="0">
                <a:latin typeface="Calibri"/>
                <a:cs typeface="Calibri"/>
              </a:rPr>
              <a:t>metas propuestas, adaptarse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situaciones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nuevas,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comprometerse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dirty="0">
                <a:latin typeface="Calibri"/>
                <a:cs typeface="Calibri"/>
              </a:rPr>
              <a:t> 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estar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motivados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hacia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logro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resolver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10153" y="191516"/>
            <a:ext cx="2921000" cy="6974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83895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1.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Habilidades 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Competencias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Inteligencia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Emocional.</a:t>
            </a:r>
            <a:endParaRPr sz="1200">
              <a:latin typeface="Calibri"/>
              <a:cs typeface="Calibri"/>
            </a:endParaRPr>
          </a:p>
          <a:p>
            <a:pPr marL="117475" indent="-105410">
              <a:lnSpc>
                <a:spcPct val="100000"/>
              </a:lnSpc>
              <a:spcBef>
                <a:spcPts val="20"/>
              </a:spcBef>
              <a:buChar char="•"/>
              <a:tabLst>
                <a:tab pos="118110" algn="l"/>
              </a:tabLst>
            </a:pPr>
            <a:r>
              <a:rPr sz="1200" spc="-5" dirty="0">
                <a:latin typeface="Calibri"/>
                <a:cs typeface="Calibri"/>
              </a:rPr>
              <a:t>Autoconciencia.</a:t>
            </a:r>
            <a:endParaRPr sz="1200">
              <a:latin typeface="Calibri"/>
              <a:cs typeface="Calibri"/>
            </a:endParaRPr>
          </a:p>
          <a:p>
            <a:pPr marL="117475" indent="-105410">
              <a:lnSpc>
                <a:spcPct val="100000"/>
              </a:lnSpc>
              <a:spcBef>
                <a:spcPts val="5"/>
              </a:spcBef>
              <a:buChar char="•"/>
              <a:tabLst>
                <a:tab pos="118110" algn="l"/>
              </a:tabLst>
            </a:pPr>
            <a:r>
              <a:rPr sz="1200" spc="-5" dirty="0">
                <a:latin typeface="Calibri"/>
                <a:cs typeface="Calibri"/>
              </a:rPr>
              <a:t>Autorregulación..</a:t>
            </a:r>
            <a:endParaRPr sz="1200">
              <a:latin typeface="Calibri"/>
              <a:cs typeface="Calibri"/>
            </a:endParaRPr>
          </a:p>
          <a:p>
            <a:pPr marL="121920" indent="-109855">
              <a:lnSpc>
                <a:spcPct val="100000"/>
              </a:lnSpc>
              <a:buChar char="•"/>
              <a:tabLst>
                <a:tab pos="122555" algn="l"/>
              </a:tabLst>
            </a:pPr>
            <a:r>
              <a:rPr sz="1200" spc="-5" dirty="0">
                <a:latin typeface="Calibri"/>
                <a:cs typeface="Calibri"/>
              </a:rPr>
              <a:t>Empatía.</a:t>
            </a:r>
            <a:endParaRPr sz="1200">
              <a:latin typeface="Calibri"/>
              <a:cs typeface="Calibri"/>
            </a:endParaRPr>
          </a:p>
          <a:p>
            <a:pPr marL="119380" indent="-106680">
              <a:lnSpc>
                <a:spcPct val="100000"/>
              </a:lnSpc>
              <a:buChar char="•"/>
              <a:tabLst>
                <a:tab pos="119380" algn="l"/>
              </a:tabLst>
            </a:pPr>
            <a:r>
              <a:rPr sz="1200" spc="-5" dirty="0">
                <a:latin typeface="Calibri"/>
                <a:cs typeface="Calibri"/>
              </a:rPr>
              <a:t>Habilidades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sociales.</a:t>
            </a:r>
            <a:endParaRPr sz="1200">
              <a:latin typeface="Calibri"/>
              <a:cs typeface="Calibri"/>
            </a:endParaRPr>
          </a:p>
          <a:p>
            <a:pPr marL="12700" marR="2349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2. </a:t>
            </a:r>
            <a:r>
              <a:rPr sz="1200" dirty="0">
                <a:latin typeface="Calibri"/>
                <a:cs typeface="Calibri"/>
              </a:rPr>
              <a:t>Aplicación de la </a:t>
            </a:r>
            <a:r>
              <a:rPr sz="1200" spc="-5" dirty="0">
                <a:latin typeface="Calibri"/>
                <a:cs typeface="Calibri"/>
              </a:rPr>
              <a:t>Inteligencia Emocional </a:t>
            </a:r>
            <a:r>
              <a:rPr sz="1200" dirty="0">
                <a:latin typeface="Calibri"/>
                <a:cs typeface="Calibri"/>
              </a:rPr>
              <a:t>en </a:t>
            </a:r>
            <a:r>
              <a:rPr sz="1200" spc="-10" dirty="0">
                <a:latin typeface="Calibri"/>
                <a:cs typeface="Calibri"/>
              </a:rPr>
              <a:t>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Ámbito.</a:t>
            </a:r>
            <a:endParaRPr sz="1200">
              <a:latin typeface="Calibri"/>
              <a:cs typeface="Calibri"/>
            </a:endParaRPr>
          </a:p>
          <a:p>
            <a:pPr marL="12700" marR="173355">
              <a:lnSpc>
                <a:spcPct val="100000"/>
              </a:lnSpc>
              <a:buChar char="•"/>
              <a:tabLst>
                <a:tab pos="119380" algn="l"/>
              </a:tabLst>
            </a:pPr>
            <a:r>
              <a:rPr sz="1200" spc="-5" dirty="0">
                <a:latin typeface="Calibri"/>
                <a:cs typeface="Calibri"/>
              </a:rPr>
              <a:t>Ventajas </a:t>
            </a:r>
            <a:r>
              <a:rPr sz="1200" dirty="0">
                <a:latin typeface="Calibri"/>
                <a:cs typeface="Calibri"/>
              </a:rPr>
              <a:t>de la </a:t>
            </a:r>
            <a:r>
              <a:rPr sz="1200" spc="-5" dirty="0">
                <a:latin typeface="Calibri"/>
                <a:cs typeface="Calibri"/>
              </a:rPr>
              <a:t>Inteligencia Emocional en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empresa</a:t>
            </a:r>
            <a:endParaRPr sz="1200">
              <a:latin typeface="Calibri"/>
              <a:cs typeface="Calibri"/>
            </a:endParaRPr>
          </a:p>
          <a:p>
            <a:pPr marL="119380" indent="-106680">
              <a:lnSpc>
                <a:spcPct val="100000"/>
              </a:lnSpc>
              <a:buChar char="•"/>
              <a:tabLst>
                <a:tab pos="119380" algn="l"/>
              </a:tabLst>
            </a:pPr>
            <a:r>
              <a:rPr sz="1200" spc="-5" dirty="0">
                <a:latin typeface="Calibri"/>
                <a:cs typeface="Calibri"/>
              </a:rPr>
              <a:t>Clima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laboral.</a:t>
            </a:r>
            <a:endParaRPr sz="1200">
              <a:latin typeface="Calibri"/>
              <a:cs typeface="Calibri"/>
            </a:endParaRPr>
          </a:p>
          <a:p>
            <a:pPr marL="117475" indent="-105410">
              <a:lnSpc>
                <a:spcPts val="1435"/>
              </a:lnSpc>
              <a:buChar char="•"/>
              <a:tabLst>
                <a:tab pos="118110" algn="l"/>
              </a:tabLst>
            </a:pPr>
            <a:r>
              <a:rPr sz="1200" dirty="0">
                <a:latin typeface="Calibri"/>
                <a:cs typeface="Calibri"/>
              </a:rPr>
              <a:t>Resolución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conflictos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8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- </a:t>
            </a:r>
            <a:r>
              <a:rPr sz="1200" b="1" spc="-5" dirty="0">
                <a:latin typeface="Calibri"/>
                <a:cs typeface="Calibri"/>
              </a:rPr>
              <a:t>Como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delegar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responsabilidades.</a:t>
            </a:r>
            <a:endParaRPr sz="1200">
              <a:latin typeface="Calibri"/>
              <a:cs typeface="Calibri"/>
            </a:endParaRPr>
          </a:p>
          <a:p>
            <a:pPr marL="12700" marR="68580">
              <a:lnSpc>
                <a:spcPts val="144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Objetivo: Este </a:t>
            </a:r>
            <a:r>
              <a:rPr sz="1200" dirty="0">
                <a:latin typeface="Calibri"/>
                <a:cs typeface="Calibri"/>
              </a:rPr>
              <a:t>tema </a:t>
            </a:r>
            <a:r>
              <a:rPr sz="1200" spc="-5" dirty="0">
                <a:latin typeface="Calibri"/>
                <a:cs typeface="Calibri"/>
              </a:rPr>
              <a:t>contiene información con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aprenderá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a:</a:t>
            </a:r>
            <a:endParaRPr sz="1200">
              <a:latin typeface="Calibri"/>
              <a:cs typeface="Calibri"/>
            </a:endParaRPr>
          </a:p>
          <a:p>
            <a:pPr marL="12700" marR="63500">
              <a:lnSpc>
                <a:spcPts val="143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Utilizar distintos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métodos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seleccionar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adecuada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realizar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12700" marR="127000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2.- Emplear diferentes métodos para </a:t>
            </a:r>
            <a:r>
              <a:rPr sz="1200" dirty="0">
                <a:latin typeface="Calibri"/>
                <a:cs typeface="Calibri"/>
              </a:rPr>
              <a:t>delegar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responsabilidades.</a:t>
            </a:r>
            <a:endParaRPr sz="1200">
              <a:latin typeface="Calibri"/>
              <a:cs typeface="Calibri"/>
            </a:endParaRPr>
          </a:p>
          <a:p>
            <a:pPr marL="12700" marR="72390">
              <a:lnSpc>
                <a:spcPts val="143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Prestar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asistencia,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controlar</a:t>
            </a:r>
            <a:r>
              <a:rPr sz="1200" dirty="0">
                <a:latin typeface="Calibri"/>
                <a:cs typeface="Calibri"/>
              </a:rPr>
              <a:t> 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supervisar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asignado.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9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-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Trabajo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Equipo.</a:t>
            </a:r>
            <a:endParaRPr sz="1200">
              <a:latin typeface="Calibri"/>
              <a:cs typeface="Calibri"/>
            </a:endParaRPr>
          </a:p>
          <a:p>
            <a:pPr marL="12700" marR="130810">
              <a:lnSpc>
                <a:spcPct val="99600"/>
              </a:lnSpc>
            </a:pPr>
            <a:r>
              <a:rPr sz="1200" spc="-5" dirty="0">
                <a:latin typeface="Calibri"/>
                <a:cs typeface="Calibri"/>
              </a:rPr>
              <a:t>Objetivo: Identificará </a:t>
            </a:r>
            <a:r>
              <a:rPr sz="1200" spc="-10" dirty="0">
                <a:latin typeface="Calibri"/>
                <a:cs typeface="Calibri"/>
              </a:rPr>
              <a:t>los </a:t>
            </a:r>
            <a:r>
              <a:rPr sz="1200" dirty="0">
                <a:latin typeface="Calibri"/>
                <a:cs typeface="Calibri"/>
              </a:rPr>
              <a:t>elementos para 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integración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efectivo.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b="1" i="1" spc="-5" dirty="0">
                <a:latin typeface="Calibri"/>
                <a:cs typeface="Calibri"/>
              </a:rPr>
              <a:t>Integración</a:t>
            </a:r>
            <a:r>
              <a:rPr sz="1200" b="1" i="1" spc="3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de</a:t>
            </a:r>
            <a:r>
              <a:rPr sz="1200" b="1" i="1" spc="-15" dirty="0">
                <a:latin typeface="Calibri"/>
                <a:cs typeface="Calibri"/>
              </a:rPr>
              <a:t> </a:t>
            </a:r>
            <a:r>
              <a:rPr sz="1200" b="1" i="1" spc="-5" dirty="0">
                <a:latin typeface="Calibri"/>
                <a:cs typeface="Calibri"/>
              </a:rPr>
              <a:t>Equipo</a:t>
            </a:r>
            <a:r>
              <a:rPr sz="1200" b="1" i="1" spc="75" dirty="0">
                <a:latin typeface="Calibri"/>
                <a:cs typeface="Calibri"/>
              </a:rPr>
              <a:t> </a:t>
            </a:r>
            <a:r>
              <a:rPr sz="1200" b="1" i="1" spc="-5" dirty="0">
                <a:latin typeface="Calibri"/>
                <a:cs typeface="Calibri"/>
              </a:rPr>
              <a:t>de</a:t>
            </a:r>
            <a:r>
              <a:rPr sz="1200" b="1" i="1" spc="-15" dirty="0">
                <a:latin typeface="Calibri"/>
                <a:cs typeface="Calibri"/>
              </a:rPr>
              <a:t> </a:t>
            </a:r>
            <a:r>
              <a:rPr sz="1200" b="1" i="1" spc="-5" dirty="0">
                <a:latin typeface="Calibri"/>
                <a:cs typeface="Calibri"/>
              </a:rPr>
              <a:t>Trabajo.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25"/>
              </a:spcBef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¿Qué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equipo?</a:t>
            </a:r>
            <a:endParaRPr sz="1200">
              <a:latin typeface="Calibri"/>
              <a:cs typeface="Calibri"/>
            </a:endParaRPr>
          </a:p>
          <a:p>
            <a:pPr marL="12700" marR="852169">
              <a:lnSpc>
                <a:spcPts val="1440"/>
              </a:lnSpc>
              <a:spcBef>
                <a:spcPts val="35"/>
              </a:spcBef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Características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equipos.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Gung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10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-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Coaching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Ejecutivo.</a:t>
            </a:r>
            <a:endParaRPr sz="1200">
              <a:latin typeface="Calibri"/>
              <a:cs typeface="Calibri"/>
            </a:endParaRPr>
          </a:p>
          <a:p>
            <a:pPr marL="12700" marR="79375">
              <a:lnSpc>
                <a:spcPts val="1440"/>
              </a:lnSpc>
              <a:spcBef>
                <a:spcPts val="40"/>
              </a:spcBef>
            </a:pPr>
            <a:r>
              <a:rPr sz="1200" spc="-5" dirty="0">
                <a:latin typeface="Calibri"/>
                <a:cs typeface="Calibri"/>
              </a:rPr>
              <a:t>Objetivo: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Este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tema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contiene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información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aprenderá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a: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0"/>
              </a:lnSpc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Qué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Coaching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Ejecutivo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440"/>
              </a:lnSpc>
              <a:spcBef>
                <a:spcPts val="45"/>
              </a:spcBef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Planificar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preparar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sesión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coaching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satisfactoria.</a:t>
            </a:r>
            <a:endParaRPr sz="1200">
              <a:latin typeface="Calibri"/>
              <a:cs typeface="Calibri"/>
            </a:endParaRPr>
          </a:p>
          <a:p>
            <a:pPr marL="12700" marR="441959">
              <a:lnSpc>
                <a:spcPts val="143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Llevar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cabo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una </a:t>
            </a:r>
            <a:r>
              <a:rPr sz="1200" spc="-10" dirty="0">
                <a:latin typeface="Calibri"/>
                <a:cs typeface="Calibri"/>
              </a:rPr>
              <a:t>sesión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coaching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empleando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diferentes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técnicas.</a:t>
            </a:r>
            <a:endParaRPr sz="1200">
              <a:latin typeface="Calibri"/>
              <a:cs typeface="Calibri"/>
            </a:endParaRPr>
          </a:p>
          <a:p>
            <a:pPr marL="12700" marR="703580">
              <a:lnSpc>
                <a:spcPts val="1430"/>
              </a:lnSpc>
              <a:spcBef>
                <a:spcPts val="20"/>
              </a:spcBef>
            </a:pP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Proporcionar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respaldo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hacer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seguimiento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0153" y="7326630"/>
            <a:ext cx="1706880" cy="93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CONCLUSIONES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1.-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Comentarios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Generales.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z="1200" spc="-5" dirty="0">
                <a:latin typeface="Calibri"/>
                <a:cs typeface="Calibri"/>
              </a:rPr>
              <a:t>2.-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Compromiso</a:t>
            </a:r>
            <a:endParaRPr sz="1200">
              <a:latin typeface="Calibri"/>
              <a:cs typeface="Calibri"/>
            </a:endParaRPr>
          </a:p>
          <a:p>
            <a:pPr marL="12700" marR="104139">
              <a:lnSpc>
                <a:spcPts val="1430"/>
              </a:lnSpc>
              <a:spcBef>
                <a:spcPts val="50"/>
              </a:spcBef>
            </a:pPr>
            <a:r>
              <a:rPr sz="1200" spc="-5" dirty="0">
                <a:latin typeface="Calibri"/>
                <a:cs typeface="Calibri"/>
              </a:rPr>
              <a:t>3.-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Evaluación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evento.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4.-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Cierre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seminario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6" name="CuadroTexto 5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sp>
        <p:nvSpPr>
          <p:cNvPr id="8" name="Flecha derecha 7">
            <a:hlinkClick r:id="rId3" action="ppaction://hlinksldjump"/>
          </p:cNvPr>
          <p:cNvSpPr/>
          <p:nvPr/>
        </p:nvSpPr>
        <p:spPr>
          <a:xfrm flipH="1">
            <a:off x="6465336" y="7798569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4424" y="1548638"/>
            <a:ext cx="6242050" cy="7083425"/>
            <a:chOff x="344424" y="1548638"/>
            <a:chExt cx="6242050" cy="7083425"/>
          </a:xfrm>
        </p:grpSpPr>
        <p:sp>
          <p:nvSpPr>
            <p:cNvPr id="3" name="object 3"/>
            <p:cNvSpPr/>
            <p:nvPr/>
          </p:nvSpPr>
          <p:spPr>
            <a:xfrm>
              <a:off x="2737103" y="1549908"/>
              <a:ext cx="0" cy="7081520"/>
            </a:xfrm>
            <a:custGeom>
              <a:avLst/>
              <a:gdLst/>
              <a:ahLst/>
              <a:cxnLst/>
              <a:rect l="l" t="t" r="r" b="b"/>
              <a:pathLst>
                <a:path h="7081520">
                  <a:moveTo>
                    <a:pt x="0" y="0"/>
                  </a:moveTo>
                  <a:lnTo>
                    <a:pt x="0" y="708152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44424" y="1554734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5186" y="8612885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01334" y="1661760"/>
              <a:ext cx="519150" cy="184727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93444" y="837946"/>
            <a:ext cx="499745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spc="-5" dirty="0"/>
              <a:t>CERTIFICACIÓN </a:t>
            </a:r>
            <a:r>
              <a:rPr spc="-5" dirty="0"/>
              <a:t>DESARROLLO</a:t>
            </a:r>
            <a:r>
              <a:rPr spc="15" dirty="0"/>
              <a:t> </a:t>
            </a:r>
            <a:r>
              <a:rPr spc="-5" dirty="0"/>
              <a:t>DE</a:t>
            </a:r>
            <a:r>
              <a:rPr spc="-15" dirty="0"/>
              <a:t> </a:t>
            </a:r>
            <a:r>
              <a:rPr spc="-5" dirty="0"/>
              <a:t>HABILIDADES</a:t>
            </a:r>
            <a:r>
              <a:rPr spc="20" dirty="0"/>
              <a:t> </a:t>
            </a:r>
            <a:r>
              <a:rPr spc="-10" dirty="0"/>
              <a:t>DIRECTIVAS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pc="-5" dirty="0"/>
              <a:t>Objetivo</a:t>
            </a:r>
          </a:p>
          <a:p>
            <a:pPr marL="12700" marR="373380">
              <a:lnSpc>
                <a:spcPts val="1430"/>
              </a:lnSpc>
              <a:spcBef>
                <a:spcPts val="50"/>
              </a:spcBef>
            </a:pPr>
            <a:r>
              <a:rPr b="0" spc="-5" dirty="0">
                <a:latin typeface="Calibri"/>
                <a:cs typeface="Calibri"/>
              </a:rPr>
              <a:t>Propiciar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en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el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participante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el </a:t>
            </a:r>
            <a:r>
              <a:rPr b="0" spc="-26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desarrollo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de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las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habilidades</a:t>
            </a:r>
          </a:p>
          <a:p>
            <a:pPr marL="12700" marR="50165">
              <a:lnSpc>
                <a:spcPts val="1430"/>
              </a:lnSpc>
              <a:spcBef>
                <a:spcPts val="10"/>
              </a:spcBef>
            </a:pPr>
            <a:r>
              <a:rPr b="0" dirty="0">
                <a:latin typeface="Calibri"/>
                <a:cs typeface="Calibri"/>
              </a:rPr>
              <a:t>directivas necesarias </a:t>
            </a:r>
            <a:r>
              <a:rPr b="0" spc="-5" dirty="0">
                <a:latin typeface="Calibri"/>
                <a:cs typeface="Calibri"/>
              </a:rPr>
              <a:t>para liderar 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o</a:t>
            </a:r>
            <a:r>
              <a:rPr b="0" spc="-10" dirty="0">
                <a:latin typeface="Calibri"/>
                <a:cs typeface="Calibri"/>
              </a:rPr>
              <a:t>r</a:t>
            </a:r>
            <a:r>
              <a:rPr b="0" dirty="0">
                <a:latin typeface="Calibri"/>
                <a:cs typeface="Calibri"/>
              </a:rPr>
              <a:t>g</a:t>
            </a:r>
            <a:r>
              <a:rPr b="0" spc="-15" dirty="0">
                <a:latin typeface="Calibri"/>
                <a:cs typeface="Calibri"/>
              </a:rPr>
              <a:t>a</a:t>
            </a:r>
            <a:r>
              <a:rPr b="0" dirty="0">
                <a:latin typeface="Calibri"/>
                <a:cs typeface="Calibri"/>
              </a:rPr>
              <a:t>n</a:t>
            </a:r>
            <a:r>
              <a:rPr b="0" spc="-15" dirty="0">
                <a:latin typeface="Calibri"/>
                <a:cs typeface="Calibri"/>
              </a:rPr>
              <a:t>i</a:t>
            </a:r>
            <a:r>
              <a:rPr b="0" spc="-10" dirty="0">
                <a:latin typeface="Calibri"/>
                <a:cs typeface="Calibri"/>
              </a:rPr>
              <a:t>z</a:t>
            </a:r>
            <a:r>
              <a:rPr b="0" dirty="0">
                <a:latin typeface="Calibri"/>
                <a:cs typeface="Calibri"/>
              </a:rPr>
              <a:t>ac</a:t>
            </a:r>
            <a:r>
              <a:rPr b="0" spc="-15" dirty="0">
                <a:latin typeface="Calibri"/>
                <a:cs typeface="Calibri"/>
              </a:rPr>
              <a:t>i</a:t>
            </a:r>
            <a:r>
              <a:rPr b="0" spc="-10" dirty="0">
                <a:latin typeface="Calibri"/>
                <a:cs typeface="Calibri"/>
              </a:rPr>
              <a:t>on</a:t>
            </a:r>
            <a:r>
              <a:rPr b="0" dirty="0">
                <a:latin typeface="Calibri"/>
                <a:cs typeface="Calibri"/>
              </a:rPr>
              <a:t>es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</a:t>
            </a:r>
            <a:r>
              <a:rPr b="0" spc="-15" dirty="0">
                <a:latin typeface="Calibri"/>
                <a:cs typeface="Calibri"/>
              </a:rPr>
              <a:t>a</a:t>
            </a:r>
            <a:r>
              <a:rPr b="0" spc="-5" dirty="0">
                <a:latin typeface="Calibri"/>
                <a:cs typeface="Calibri"/>
              </a:rPr>
              <a:t>j</a:t>
            </a:r>
            <a:r>
              <a:rPr b="0" dirty="0">
                <a:latin typeface="Calibri"/>
                <a:cs typeface="Calibri"/>
              </a:rPr>
              <a:t>o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u</a:t>
            </a:r>
            <a:r>
              <a:rPr b="0" dirty="0">
                <a:latin typeface="Calibri"/>
                <a:cs typeface="Calibri"/>
              </a:rPr>
              <a:t>na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es</a:t>
            </a:r>
            <a:r>
              <a:rPr b="0" spc="5" dirty="0">
                <a:latin typeface="Calibri"/>
                <a:cs typeface="Calibri"/>
              </a:rPr>
              <a:t>t</a:t>
            </a:r>
            <a:r>
              <a:rPr b="0" dirty="0">
                <a:latin typeface="Calibri"/>
                <a:cs typeface="Calibri"/>
              </a:rPr>
              <a:t>r</a:t>
            </a:r>
            <a:r>
              <a:rPr b="0" spc="5" dirty="0">
                <a:latin typeface="Calibri"/>
                <a:cs typeface="Calibri"/>
              </a:rPr>
              <a:t>u</a:t>
            </a:r>
            <a:r>
              <a:rPr b="0" spc="-5" dirty="0">
                <a:latin typeface="Calibri"/>
                <a:cs typeface="Calibri"/>
              </a:rPr>
              <a:t>c</a:t>
            </a:r>
            <a:r>
              <a:rPr b="0" spc="-10" dirty="0">
                <a:latin typeface="Calibri"/>
                <a:cs typeface="Calibri"/>
              </a:rPr>
              <a:t>t</a:t>
            </a:r>
            <a:r>
              <a:rPr b="0" dirty="0">
                <a:latin typeface="Calibri"/>
                <a:cs typeface="Calibri"/>
              </a:rPr>
              <a:t>ura</a:t>
            </a:r>
          </a:p>
          <a:p>
            <a:pPr marL="12700" marR="54610">
              <a:lnSpc>
                <a:spcPts val="1430"/>
              </a:lnSpc>
              <a:spcBef>
                <a:spcPts val="5"/>
              </a:spcBef>
            </a:pPr>
            <a:r>
              <a:rPr b="0" spc="-5" dirty="0">
                <a:latin typeface="Calibri"/>
                <a:cs typeface="Calibri"/>
              </a:rPr>
              <a:t>orgánica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que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permita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maximizar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el </a:t>
            </a:r>
            <a:r>
              <a:rPr b="0" spc="-26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talento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de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la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fuerza laboral </a:t>
            </a:r>
            <a:r>
              <a:rPr b="0" dirty="0">
                <a:latin typeface="Calibri"/>
                <a:cs typeface="Calibri"/>
              </a:rPr>
              <a:t>en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el</a:t>
            </a:r>
          </a:p>
          <a:p>
            <a:pPr marL="12700">
              <a:lnSpc>
                <a:spcPts val="1390"/>
              </a:lnSpc>
            </a:pPr>
            <a:r>
              <a:rPr b="0" dirty="0">
                <a:latin typeface="Calibri"/>
                <a:cs typeface="Calibri"/>
              </a:rPr>
              <a:t>nuevo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milenio.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b="0" spc="-5" dirty="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dirty="0"/>
              <a:t>Metodología</a:t>
            </a:r>
          </a:p>
          <a:p>
            <a:pPr marL="12700" marR="5080">
              <a:lnSpc>
                <a:spcPct val="99500"/>
              </a:lnSpc>
            </a:pPr>
            <a:r>
              <a:rPr b="0" spc="-5" dirty="0">
                <a:latin typeface="Calibri"/>
                <a:cs typeface="Calibri"/>
              </a:rPr>
              <a:t>Ejecutivos, Gerentes </a:t>
            </a:r>
            <a:r>
              <a:rPr b="0" dirty="0">
                <a:latin typeface="Calibri"/>
                <a:cs typeface="Calibri"/>
              </a:rPr>
              <a:t>y </a:t>
            </a:r>
            <a:r>
              <a:rPr b="0" spc="-5" dirty="0">
                <a:latin typeface="Calibri"/>
                <a:cs typeface="Calibri"/>
              </a:rPr>
              <a:t>Líderes </a:t>
            </a:r>
            <a:r>
              <a:rPr b="0" dirty="0">
                <a:latin typeface="Calibri"/>
                <a:cs typeface="Calibri"/>
              </a:rPr>
              <a:t>de 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organizaciones</a:t>
            </a:r>
            <a:r>
              <a:rPr b="0" spc="5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que deseen 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desarrollar su potencial </a:t>
            </a:r>
            <a:r>
              <a:rPr b="0" dirty="0">
                <a:latin typeface="Calibri"/>
                <a:cs typeface="Calibri"/>
              </a:rPr>
              <a:t>y el de </a:t>
            </a:r>
            <a:r>
              <a:rPr b="0" spc="-5" dirty="0">
                <a:latin typeface="Calibri"/>
                <a:cs typeface="Calibri"/>
              </a:rPr>
              <a:t>sus 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colaboradores tomando </a:t>
            </a:r>
            <a:r>
              <a:rPr b="0" dirty="0">
                <a:latin typeface="Calibri"/>
                <a:cs typeface="Calibri"/>
              </a:rPr>
              <a:t>ventaja del </a:t>
            </a:r>
            <a:r>
              <a:rPr b="0" spc="-26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enfoque humanista-constructivista 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de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los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nuevos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modelos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de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b="0" spc="-5" dirty="0">
                <a:latin typeface="Calibri"/>
                <a:cs typeface="Calibri"/>
              </a:rPr>
              <a:t>dirección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para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la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nueva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era.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b="0" spc="-5" dirty="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pc="-5" dirty="0"/>
              <a:t>Taller</a:t>
            </a:r>
          </a:p>
          <a:p>
            <a:pPr marL="12700" marR="342265">
              <a:lnSpc>
                <a:spcPts val="1430"/>
              </a:lnSpc>
              <a:spcBef>
                <a:spcPts val="45"/>
              </a:spcBef>
            </a:pPr>
            <a:r>
              <a:rPr b="0" dirty="0">
                <a:latin typeface="Calibri"/>
                <a:cs typeface="Calibri"/>
              </a:rPr>
              <a:t>Utilizamos una </a:t>
            </a:r>
            <a:r>
              <a:rPr b="0" spc="-5" dirty="0">
                <a:latin typeface="Calibri"/>
                <a:cs typeface="Calibri"/>
              </a:rPr>
              <a:t>metodología 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Constructivista.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partir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de las</a:t>
            </a:r>
          </a:p>
          <a:p>
            <a:pPr marL="12700" marR="278130">
              <a:lnSpc>
                <a:spcPts val="1430"/>
              </a:lnSpc>
              <a:spcBef>
                <a:spcPts val="5"/>
              </a:spcBef>
            </a:pPr>
            <a:r>
              <a:rPr b="0" spc="-5" dirty="0">
                <a:latin typeface="Calibri"/>
                <a:cs typeface="Calibri"/>
              </a:rPr>
              <a:t>experiencias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y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opiniones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de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los </a:t>
            </a:r>
            <a:r>
              <a:rPr b="0" spc="-26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participantes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se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analizan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los</a:t>
            </a:r>
          </a:p>
          <a:p>
            <a:pPr marL="12700" marR="112395">
              <a:lnSpc>
                <a:spcPts val="1430"/>
              </a:lnSpc>
              <a:spcBef>
                <a:spcPts val="15"/>
              </a:spcBef>
            </a:pPr>
            <a:r>
              <a:rPr b="0" spc="-5" dirty="0">
                <a:latin typeface="Calibri"/>
                <a:cs typeface="Calibri"/>
              </a:rPr>
              <a:t>conceptos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de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cada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módulo.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Por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lo </a:t>
            </a:r>
            <a:r>
              <a:rPr b="0" spc="-254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que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la </a:t>
            </a:r>
            <a:r>
              <a:rPr b="0" spc="-5" dirty="0">
                <a:latin typeface="Calibri"/>
                <a:cs typeface="Calibri"/>
              </a:rPr>
              <a:t>relación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práctica/teoría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es</a:t>
            </a:r>
          </a:p>
          <a:p>
            <a:pPr marL="12700">
              <a:lnSpc>
                <a:spcPts val="1390"/>
              </a:lnSpc>
            </a:pPr>
            <a:r>
              <a:rPr b="0" dirty="0">
                <a:latin typeface="Calibri"/>
                <a:cs typeface="Calibri"/>
              </a:rPr>
              <a:t>de </a:t>
            </a:r>
            <a:r>
              <a:rPr b="0" spc="-5" dirty="0">
                <a:latin typeface="Calibri"/>
                <a:cs typeface="Calibri"/>
              </a:rPr>
              <a:t>60/40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respectivamente.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b="0" spc="-5" dirty="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spc="-5" dirty="0"/>
              <a:t>Duración</a:t>
            </a:r>
          </a:p>
          <a:p>
            <a:pPr marL="12700" marR="92710">
              <a:lnSpc>
                <a:spcPts val="1430"/>
              </a:lnSpc>
              <a:spcBef>
                <a:spcPts val="50"/>
              </a:spcBef>
            </a:pPr>
            <a:r>
              <a:rPr b="0" dirty="0">
                <a:latin typeface="Calibri"/>
                <a:cs typeface="Calibri"/>
              </a:rPr>
              <a:t>40 </a:t>
            </a:r>
            <a:r>
              <a:rPr b="0" spc="-5" dirty="0">
                <a:latin typeface="Calibri"/>
                <a:cs typeface="Calibri"/>
              </a:rPr>
              <a:t>hrs (5 sesiones </a:t>
            </a:r>
            <a:r>
              <a:rPr b="0" dirty="0">
                <a:latin typeface="Calibri"/>
                <a:cs typeface="Calibri"/>
              </a:rPr>
              <a:t>de 8 </a:t>
            </a:r>
            <a:r>
              <a:rPr b="0" spc="-5" dirty="0">
                <a:latin typeface="Calibri"/>
                <a:cs typeface="Calibri"/>
              </a:rPr>
              <a:t>horas </a:t>
            </a:r>
            <a:r>
              <a:rPr b="0" dirty="0">
                <a:latin typeface="Calibri"/>
                <a:cs typeface="Calibri"/>
              </a:rPr>
              <a:t>cada </a:t>
            </a:r>
            <a:r>
              <a:rPr b="0" spc="-2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una)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818002" y="2227833"/>
            <a:ext cx="3596640" cy="66871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" dirty="0">
                <a:latin typeface="Calibri"/>
                <a:cs typeface="Calibri"/>
              </a:rPr>
              <a:t>Módulo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1</a:t>
            </a: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Introducción </a:t>
            </a:r>
            <a:r>
              <a:rPr sz="1150" dirty="0">
                <a:latin typeface="Calibri"/>
                <a:cs typeface="Calibri"/>
              </a:rPr>
              <a:t>a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las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estructuras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Orgánicas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spcBef>
                <a:spcPts val="5"/>
              </a:spcBef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Las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en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dirección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conceptuales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en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organización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técnicas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profesionales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Interpersonales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Sociales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dirty="0">
                <a:latin typeface="Calibri"/>
                <a:cs typeface="Calibri"/>
              </a:rPr>
              <a:t>Mega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habilidades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Estudio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Desarrollo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las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directivas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La </a:t>
            </a:r>
            <a:r>
              <a:rPr sz="1150" dirty="0">
                <a:latin typeface="Calibri"/>
                <a:cs typeface="Calibri"/>
              </a:rPr>
              <a:t>Alta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Dirección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10" dirty="0">
                <a:latin typeface="Calibri"/>
                <a:cs typeface="Calibri"/>
              </a:rPr>
              <a:t> sus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habilidades</a:t>
            </a:r>
            <a:endParaRPr sz="1150" dirty="0">
              <a:latin typeface="Calibri"/>
              <a:cs typeface="Calibri"/>
            </a:endParaRPr>
          </a:p>
          <a:p>
            <a:pPr marL="12700" marR="429259" indent="3441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Inteligencia emocional, habilidad para dirigir.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Módulo</a:t>
            </a:r>
            <a:r>
              <a:rPr sz="1150" dirty="0">
                <a:latin typeface="Calibri"/>
                <a:cs typeface="Calibri"/>
              </a:rPr>
              <a:t> 2</a:t>
            </a: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Personales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Desarrollo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del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autoconocimiento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Manejo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del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estrés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personal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– </a:t>
            </a:r>
            <a:r>
              <a:rPr sz="1150" spc="-5" dirty="0">
                <a:latin typeface="Calibri"/>
                <a:cs typeface="Calibri"/>
              </a:rPr>
              <a:t>Time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Management</a:t>
            </a: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Solución</a:t>
            </a:r>
            <a:r>
              <a:rPr sz="11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analítica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creativa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problemas</a:t>
            </a:r>
            <a:endParaRPr sz="1150" dirty="0">
              <a:latin typeface="Calibri"/>
              <a:cs typeface="Calibri"/>
            </a:endParaRPr>
          </a:p>
          <a:p>
            <a:pPr marL="12700" marR="517525" indent="3441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dirty="0">
                <a:latin typeface="Calibri"/>
                <a:cs typeface="Calibri"/>
              </a:rPr>
              <a:t>Toma </a:t>
            </a:r>
            <a:r>
              <a:rPr sz="1150" spc="-5" dirty="0">
                <a:latin typeface="Calibri"/>
                <a:cs typeface="Calibri"/>
              </a:rPr>
              <a:t>de decisiones, </a:t>
            </a:r>
            <a:r>
              <a:rPr sz="1150" dirty="0">
                <a:latin typeface="Calibri"/>
                <a:cs typeface="Calibri"/>
              </a:rPr>
              <a:t>esencia </a:t>
            </a:r>
            <a:r>
              <a:rPr sz="1150" spc="-5" dirty="0">
                <a:latin typeface="Calibri"/>
                <a:cs typeface="Calibri"/>
              </a:rPr>
              <a:t>de la dirección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Módulo</a:t>
            </a:r>
            <a:r>
              <a:rPr sz="1150" dirty="0">
                <a:latin typeface="Calibri"/>
                <a:cs typeface="Calibri"/>
              </a:rPr>
              <a:t> 3</a:t>
            </a: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Interpersonales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Comunicación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apoyo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para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establecer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relaciones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dirty="0">
                <a:latin typeface="Calibri"/>
                <a:cs typeface="Calibri"/>
              </a:rPr>
              <a:t>Ganar</a:t>
            </a:r>
            <a:r>
              <a:rPr sz="1150" spc="-5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poder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</a:t>
            </a:r>
            <a:r>
              <a:rPr sz="1150" spc="-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influencia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spcBef>
                <a:spcPts val="5"/>
              </a:spcBef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Motivación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los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demás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Manejo de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conflictos</a:t>
            </a:r>
            <a:endParaRPr sz="1150" dirty="0">
              <a:latin typeface="Calibri"/>
              <a:cs typeface="Calibri"/>
            </a:endParaRPr>
          </a:p>
          <a:p>
            <a:pPr marL="12700" marR="2362200" indent="3441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dirty="0">
                <a:latin typeface="Calibri"/>
                <a:cs typeface="Calibri"/>
              </a:rPr>
              <a:t>Negoci</a:t>
            </a:r>
            <a:r>
              <a:rPr sz="1150" spc="-15" dirty="0">
                <a:latin typeface="Calibri"/>
                <a:cs typeface="Calibri"/>
              </a:rPr>
              <a:t>a</a:t>
            </a:r>
            <a:r>
              <a:rPr sz="1150" dirty="0">
                <a:latin typeface="Calibri"/>
                <a:cs typeface="Calibri"/>
              </a:rPr>
              <a:t>ción  </a:t>
            </a:r>
            <a:r>
              <a:rPr sz="1150" spc="-5" dirty="0">
                <a:latin typeface="Calibri"/>
                <a:cs typeface="Calibri"/>
              </a:rPr>
              <a:t>Módulo</a:t>
            </a:r>
            <a:r>
              <a:rPr sz="1150" dirty="0">
                <a:latin typeface="Calibri"/>
                <a:cs typeface="Calibri"/>
              </a:rPr>
              <a:t> 4</a:t>
            </a: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5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Grupales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Facultamiento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Delegación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(Empowerment)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Formación de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equipos</a:t>
            </a:r>
            <a:r>
              <a:rPr sz="1150" spc="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efectivos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Trabajo </a:t>
            </a:r>
            <a:r>
              <a:rPr sz="1150" dirty="0">
                <a:latin typeface="Calibri"/>
                <a:cs typeface="Calibri"/>
              </a:rPr>
              <a:t>en</a:t>
            </a:r>
            <a:r>
              <a:rPr sz="1150" spc="-5" dirty="0">
                <a:latin typeface="Calibri"/>
                <a:cs typeface="Calibri"/>
              </a:rPr>
              <a:t> Equipo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Liderar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el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Cambio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Positivo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Coaching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Mentoring</a:t>
            </a:r>
            <a:endParaRPr sz="1150" dirty="0">
              <a:latin typeface="Calibri"/>
              <a:cs typeface="Calibri"/>
            </a:endParaRPr>
          </a:p>
          <a:p>
            <a:pPr marL="12700" marR="1284605" indent="3441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Liderazgo (Modelo de </a:t>
            </a:r>
            <a:r>
              <a:rPr sz="1150" dirty="0">
                <a:latin typeface="Calibri"/>
                <a:cs typeface="Calibri"/>
              </a:rPr>
              <a:t>las 4 I´s) </a:t>
            </a:r>
            <a:r>
              <a:rPr sz="1150" spc="-2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Módulo</a:t>
            </a:r>
            <a:r>
              <a:rPr sz="1150" dirty="0">
                <a:latin typeface="Calibri"/>
                <a:cs typeface="Calibri"/>
              </a:rPr>
              <a:t> 5</a:t>
            </a: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específicas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-3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comunicación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Elaboración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presentaciones orales </a:t>
            </a:r>
            <a:r>
              <a:rPr sz="1150" dirty="0">
                <a:latin typeface="Calibri"/>
                <a:cs typeface="Calibri"/>
              </a:rPr>
              <a:t>y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escritas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Realización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entrevistas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La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habilidad</a:t>
            </a:r>
            <a:r>
              <a:rPr sz="1150" spc="-3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estratégica</a:t>
            </a: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4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del</a:t>
            </a:r>
            <a:r>
              <a:rPr sz="1150" spc="-20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pensamiento</a:t>
            </a:r>
            <a:endParaRPr sz="1150" dirty="0">
              <a:latin typeface="Calibri"/>
              <a:cs typeface="Calibri"/>
            </a:endParaRPr>
          </a:p>
          <a:p>
            <a:pPr marL="497205" indent="-140970">
              <a:lnSpc>
                <a:spcPct val="100000"/>
              </a:lnSpc>
              <a:buChar char="•"/>
              <a:tabLst>
                <a:tab pos="497840" algn="l"/>
              </a:tabLst>
            </a:pPr>
            <a:r>
              <a:rPr sz="1150" spc="-5" dirty="0">
                <a:latin typeface="Calibri"/>
                <a:cs typeface="Calibri"/>
              </a:rPr>
              <a:t>Habilidades</a:t>
            </a:r>
            <a:r>
              <a:rPr sz="1150" spc="-45" dirty="0">
                <a:latin typeface="Calibri"/>
                <a:cs typeface="Calibri"/>
              </a:rPr>
              <a:t> </a:t>
            </a:r>
            <a:r>
              <a:rPr sz="1150" spc="-5" dirty="0">
                <a:latin typeface="Calibri"/>
                <a:cs typeface="Calibri"/>
              </a:rPr>
              <a:t>Financieras</a:t>
            </a:r>
            <a:endParaRPr sz="1150" dirty="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3" name="Flecha derecha 12">
            <a:hlinkClick r:id="rId3" action="ppaction://hlinksldjump"/>
          </p:cNvPr>
          <p:cNvSpPr/>
          <p:nvPr/>
        </p:nvSpPr>
        <p:spPr>
          <a:xfrm flipH="1">
            <a:off x="6465336" y="8558337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9372" y="2328672"/>
            <a:ext cx="6242050" cy="5427345"/>
            <a:chOff x="309372" y="2328672"/>
            <a:chExt cx="6242050" cy="5427345"/>
          </a:xfrm>
        </p:grpSpPr>
        <p:sp>
          <p:nvSpPr>
            <p:cNvPr id="3" name="object 3"/>
            <p:cNvSpPr/>
            <p:nvPr/>
          </p:nvSpPr>
          <p:spPr>
            <a:xfrm>
              <a:off x="3429000" y="2328672"/>
              <a:ext cx="0" cy="5425440"/>
            </a:xfrm>
            <a:custGeom>
              <a:avLst/>
              <a:gdLst/>
              <a:ahLst/>
              <a:cxnLst/>
              <a:rect l="l" t="t" r="r" b="b"/>
              <a:pathLst>
                <a:path h="5425440">
                  <a:moveTo>
                    <a:pt x="0" y="0"/>
                  </a:moveTo>
                  <a:lnTo>
                    <a:pt x="0" y="542544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9372" y="2335022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134" y="7736586"/>
              <a:ext cx="6240780" cy="0"/>
            </a:xfrm>
            <a:custGeom>
              <a:avLst/>
              <a:gdLst/>
              <a:ahLst/>
              <a:cxnLst/>
              <a:rect l="l" t="t" r="r" b="b"/>
              <a:pathLst>
                <a:path w="6240780">
                  <a:moveTo>
                    <a:pt x="0" y="0"/>
                  </a:moveTo>
                  <a:lnTo>
                    <a:pt x="624078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68012" y="2453944"/>
              <a:ext cx="638060" cy="22037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474595" marR="5080" indent="-1833880">
              <a:lnSpc>
                <a:spcPct val="101400"/>
              </a:lnSpc>
              <a:spcBef>
                <a:spcPts val="60"/>
              </a:spcBef>
            </a:pPr>
            <a:r>
              <a:rPr spc="-5" dirty="0"/>
              <a:t>LIDERAZGO</a:t>
            </a:r>
            <a:r>
              <a:rPr spc="20" dirty="0"/>
              <a:t> </a:t>
            </a:r>
            <a:r>
              <a:rPr spc="-5" dirty="0"/>
              <a:t>Y</a:t>
            </a:r>
            <a:r>
              <a:rPr dirty="0"/>
              <a:t> </a:t>
            </a:r>
            <a:r>
              <a:rPr spc="-5" dirty="0"/>
              <a:t>ASERTIVIDAD</a:t>
            </a:r>
            <a:r>
              <a:rPr spc="5" dirty="0"/>
              <a:t> </a:t>
            </a:r>
            <a:r>
              <a:rPr spc="-10" dirty="0"/>
              <a:t>CON</a:t>
            </a:r>
            <a:r>
              <a:rPr spc="5" dirty="0"/>
              <a:t> </a:t>
            </a:r>
            <a:r>
              <a:rPr spc="-5" dirty="0"/>
              <a:t>ENFOQUE</a:t>
            </a:r>
            <a:r>
              <a:rPr spc="-10" dirty="0"/>
              <a:t> </a:t>
            </a:r>
            <a:r>
              <a:rPr spc="-5" dirty="0"/>
              <a:t>A </a:t>
            </a:r>
            <a:r>
              <a:rPr spc="-484" dirty="0"/>
              <a:t> </a:t>
            </a:r>
            <a:r>
              <a:rPr spc="-5" dirty="0"/>
              <a:t>RESULTADOS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4208" y="2361945"/>
            <a:ext cx="2819400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Objetivo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99500"/>
              </a:lnSpc>
            </a:pP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participante </a:t>
            </a:r>
            <a:r>
              <a:rPr sz="1200" dirty="0">
                <a:latin typeface="Calibri"/>
                <a:cs typeface="Calibri"/>
              </a:rPr>
              <a:t>las</a:t>
            </a:r>
            <a:r>
              <a:rPr sz="1200" spc="-5" dirty="0">
                <a:latin typeface="Calibri"/>
                <a:cs typeface="Calibri"/>
              </a:rPr>
              <a:t> habilidades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blandas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necesarias</a:t>
            </a:r>
            <a:r>
              <a:rPr sz="1200" dirty="0">
                <a:latin typeface="Calibri"/>
                <a:cs typeface="Calibri"/>
              </a:rPr>
              <a:t> para </a:t>
            </a:r>
            <a:r>
              <a:rPr sz="1200" spc="-5" dirty="0">
                <a:latin typeface="Calibri"/>
                <a:cs typeface="Calibri"/>
              </a:rPr>
              <a:t>ejercer</a:t>
            </a:r>
            <a:r>
              <a:rPr sz="1200" dirty="0">
                <a:latin typeface="Calibri"/>
                <a:cs typeface="Calibri"/>
              </a:rPr>
              <a:t> un </a:t>
            </a:r>
            <a:r>
              <a:rPr sz="1200" spc="-5" dirty="0">
                <a:latin typeface="Calibri"/>
                <a:cs typeface="Calibri"/>
              </a:rPr>
              <a:t>liderazgo </a:t>
            </a:r>
            <a:r>
              <a:rPr sz="1200" dirty="0">
                <a:latin typeface="Calibri"/>
                <a:cs typeface="Calibri"/>
              </a:rPr>
              <a:t> e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ectivo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nt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do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dejar  de </a:t>
            </a:r>
            <a:r>
              <a:rPr sz="1200" spc="-5" dirty="0">
                <a:latin typeface="Calibri"/>
                <a:cs typeface="Calibri"/>
              </a:rPr>
              <a:t>lado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5" dirty="0">
                <a:latin typeface="Calibri"/>
                <a:cs typeface="Calibri"/>
              </a:rPr>
              <a:t>aspecto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humano</a:t>
            </a:r>
            <a:r>
              <a:rPr sz="1200" dirty="0">
                <a:latin typeface="Calibri"/>
                <a:cs typeface="Calibri"/>
              </a:rPr>
              <a:t> y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ello </a:t>
            </a:r>
            <a:r>
              <a:rPr sz="1200" dirty="0">
                <a:latin typeface="Calibri"/>
                <a:cs typeface="Calibri"/>
              </a:rPr>
              <a:t> incrementar de </a:t>
            </a:r>
            <a:r>
              <a:rPr sz="1200" spc="-5" dirty="0">
                <a:latin typeface="Calibri"/>
                <a:cs typeface="Calibri"/>
              </a:rPr>
              <a:t>manera significativa su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contribución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hacia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organización.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b="1" spc="-5" dirty="0">
                <a:latin typeface="Calibri"/>
                <a:cs typeface="Calibri"/>
              </a:rPr>
              <a:t>Dirigido</a:t>
            </a:r>
            <a:r>
              <a:rPr sz="1200" b="1" dirty="0">
                <a:latin typeface="Calibri"/>
                <a:cs typeface="Calibri"/>
              </a:rPr>
              <a:t> 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latin typeface="Calibri"/>
                <a:cs typeface="Calibri"/>
              </a:rPr>
              <a:t>Supervisores,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Ingenieros,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jefes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área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</a:t>
            </a:r>
            <a:endParaRPr sz="1200">
              <a:latin typeface="Calibri"/>
              <a:cs typeface="Calibri"/>
            </a:endParaRPr>
          </a:p>
          <a:p>
            <a:pPr marL="12700" marR="434975">
              <a:lnSpc>
                <a:spcPts val="1430"/>
              </a:lnSpc>
              <a:spcBef>
                <a:spcPts val="55"/>
              </a:spcBef>
            </a:pPr>
            <a:r>
              <a:rPr sz="1200" spc="-5" dirty="0">
                <a:latin typeface="Calibri"/>
                <a:cs typeface="Calibri"/>
              </a:rPr>
              <a:t>tengan gente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cargo </a:t>
            </a:r>
            <a:r>
              <a:rPr sz="1200" dirty="0">
                <a:latin typeface="Calibri"/>
                <a:cs typeface="Calibri"/>
              </a:rPr>
              <a:t>o </a:t>
            </a:r>
            <a:r>
              <a:rPr sz="1200" spc="-5" dirty="0">
                <a:latin typeface="Calibri"/>
                <a:cs typeface="Calibri"/>
              </a:rPr>
              <a:t>que lleven </a:t>
            </a:r>
            <a:r>
              <a:rPr sz="1200" dirty="0">
                <a:latin typeface="Calibri"/>
                <a:cs typeface="Calibri"/>
              </a:rPr>
              <a:t>una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interacción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directa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personal.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Duración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dirty="0">
                <a:latin typeface="Calibri"/>
                <a:cs typeface="Calibri"/>
              </a:rPr>
              <a:t>16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horas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10153" y="2728086"/>
            <a:ext cx="2727325" cy="441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Liderazgo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Efectivo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Cualidades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líder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Relación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poder-autoridad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rías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del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era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Liderazgo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Situacional</a:t>
            </a:r>
            <a:endParaRPr sz="1200">
              <a:latin typeface="Calibri"/>
              <a:cs typeface="Calibri"/>
            </a:endParaRPr>
          </a:p>
          <a:p>
            <a:pPr marL="356870" marR="301625" indent="-190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Como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desarrollar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talento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subordinado</a:t>
            </a:r>
            <a:endParaRPr sz="1200">
              <a:latin typeface="Calibri"/>
              <a:cs typeface="Calibri"/>
            </a:endParaRPr>
          </a:p>
          <a:p>
            <a:pPr marL="356870" marR="518795" indent="-1905">
              <a:lnSpc>
                <a:spcPts val="1450"/>
              </a:lnSpc>
              <a:spcBef>
                <a:spcPts val="40"/>
              </a:spcBef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Estrategias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impulsar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desempeño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líder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Char char="•"/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Comunicación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Actitud asertiva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¿En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verdad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comunicamos?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El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Las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barreras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comunicación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asertiva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Conociendo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actitud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trabajo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Los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pasos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éxito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spcBef>
                <a:spcPts val="15"/>
              </a:spcBef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Privilegios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humanos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Char char="•"/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Módulo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Trabajo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equipo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Di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ias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re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gr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q</a:t>
            </a:r>
            <a:r>
              <a:rPr sz="1200" dirty="0">
                <a:latin typeface="Calibri"/>
                <a:cs typeface="Calibri"/>
              </a:rPr>
              <a:t>ui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dirty="0">
                <a:latin typeface="Calibri"/>
                <a:cs typeface="Calibri"/>
              </a:rPr>
              <a:t>Etapas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desarrollo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Atributos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efectivos</a:t>
            </a:r>
            <a:endParaRPr sz="1200">
              <a:latin typeface="Calibri"/>
              <a:cs typeface="Calibri"/>
            </a:endParaRPr>
          </a:p>
          <a:p>
            <a:pPr marL="502920" indent="-147955">
              <a:lnSpc>
                <a:spcPct val="100000"/>
              </a:lnSpc>
              <a:spcBef>
                <a:spcPts val="10"/>
              </a:spcBef>
              <a:buChar char="•"/>
              <a:tabLst>
                <a:tab pos="503555" algn="l"/>
              </a:tabLst>
            </a:pPr>
            <a:r>
              <a:rPr sz="1200" spc="-5" dirty="0">
                <a:latin typeface="Calibri"/>
                <a:cs typeface="Calibri"/>
              </a:rPr>
              <a:t>Equipos</a:t>
            </a:r>
            <a:r>
              <a:rPr sz="1200" dirty="0">
                <a:latin typeface="Calibri"/>
                <a:cs typeface="Calibri"/>
              </a:rPr>
              <a:t> 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alto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desempeño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7922343"/>
            <a:ext cx="6858000" cy="1209989"/>
            <a:chOff x="0" y="7922343"/>
            <a:chExt cx="6858000" cy="1209989"/>
          </a:xfrm>
        </p:grpSpPr>
        <p:sp>
          <p:nvSpPr>
            <p:cNvPr id="11" name="CuadroTexto 10"/>
            <p:cNvSpPr txBox="1"/>
            <p:nvPr/>
          </p:nvSpPr>
          <p:spPr>
            <a:xfrm>
              <a:off x="0" y="8763000"/>
              <a:ext cx="6858000" cy="369332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" panose="020B0604020202020204" pitchFamily="34" charset="0"/>
                  <a:cs typeface="Arial" panose="020B0604020202020204" pitchFamily="34" charset="0"/>
                </a:rPr>
                <a:t>www.asrconsulting.mx</a:t>
              </a:r>
              <a:endParaRPr lang="es-E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011" y="7922343"/>
              <a:ext cx="1209989" cy="1209989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0" y="152400"/>
            <a:ext cx="6858000" cy="266087"/>
            <a:chOff x="0" y="152400"/>
            <a:chExt cx="6858000" cy="266087"/>
          </a:xfrm>
        </p:grpSpPr>
        <p:sp>
          <p:nvSpPr>
            <p:cNvPr id="14" name="CuadroTexto 13"/>
            <p:cNvSpPr txBox="1"/>
            <p:nvPr/>
          </p:nvSpPr>
          <p:spPr>
            <a:xfrm>
              <a:off x="0" y="152400"/>
              <a:ext cx="6858000" cy="180000"/>
            </a:xfrm>
            <a:prstGeom prst="rect">
              <a:avLst/>
            </a:prstGeom>
            <a:solidFill>
              <a:srgbClr val="00CC99"/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0" y="310487"/>
              <a:ext cx="5280660" cy="10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16" name="Flecha derecha 15">
            <a:hlinkClick r:id="rId4" action="ppaction://hlinksldjump"/>
          </p:cNvPr>
          <p:cNvSpPr/>
          <p:nvPr/>
        </p:nvSpPr>
        <p:spPr>
          <a:xfrm flipH="1">
            <a:off x="6465336" y="7824860"/>
            <a:ext cx="392664" cy="35668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1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</TotalTime>
  <Words>20399</Words>
  <Application>Microsoft Macintosh PowerPoint</Application>
  <PresentationFormat>Presentación en pantalla (4:3)</PresentationFormat>
  <Paragraphs>3202</Paragraphs>
  <Slides>100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100</vt:i4>
      </vt:variant>
    </vt:vector>
  </HeadingPairs>
  <TitlesOfParts>
    <vt:vector size="107" baseType="lpstr">
      <vt:lpstr>DotumChe</vt:lpstr>
      <vt:lpstr>Arial</vt:lpstr>
      <vt:lpstr>Arial MT</vt:lpstr>
      <vt:lpstr>Calibri</vt:lpstr>
      <vt:lpstr>Gisha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CERTIFICACIÓN SIX SIGMA BLACK BELT</vt:lpstr>
      <vt:lpstr>Presentación de PowerPoint</vt:lpstr>
      <vt:lpstr>CERTIFICACIÓN SIX SIGMA GREEN BELT</vt:lpstr>
      <vt:lpstr>Presentación de PowerPoint</vt:lpstr>
      <vt:lpstr>CERTIFICACIÓN SIX SIGMA YELLOW BELT</vt:lpstr>
      <vt:lpstr>DIPLOMADO LEAN OFFICE</vt:lpstr>
      <vt:lpstr>5 S Y GESTIÓN VISUAL</vt:lpstr>
      <vt:lpstr>DIPLOMADO PRÁCTICO IMPLEMENTACION KAIZEN</vt:lpstr>
      <vt:lpstr>TALLER POKA YOKE</vt:lpstr>
      <vt:lpstr>Presentación de PowerPoint</vt:lpstr>
      <vt:lpstr>Presentación de PowerPoint</vt:lpstr>
      <vt:lpstr>V S M (VALUE STREAM MAPPING)</vt:lpstr>
      <vt:lpstr>PLANEACION ESTRATÉGICA (BSC)  BALANCED SCORECARD</vt:lpstr>
      <vt:lpstr>SISTEMA SMED AMPLIADO</vt:lpstr>
      <vt:lpstr>PULL SYSTEM WORLD CLASS MANUFACTURING</vt:lpstr>
      <vt:lpstr>LEAN MANUFACTURING IMPLEMENTERS</vt:lpstr>
      <vt:lpstr>Presentación de PowerPoint</vt:lpstr>
      <vt:lpstr>      CERTIFICACIÓN                   LEAN MANUFACTURING</vt:lpstr>
      <vt:lpstr>Presentación de PowerPoint</vt:lpstr>
      <vt:lpstr>Presentación de PowerPoint</vt:lpstr>
      <vt:lpstr>Presentación de PowerPoint</vt:lpstr>
      <vt:lpstr>CERTIFICACIÓN  BASES CORE TOOLS</vt:lpstr>
      <vt:lpstr>Presentación de PowerPoint</vt:lpstr>
      <vt:lpstr>Presentación de PowerPoint</vt:lpstr>
      <vt:lpstr>Presentación de PowerPoint</vt:lpstr>
      <vt:lpstr>CURSO BÁSICO DE ESTADÍSTICA</vt:lpstr>
      <vt:lpstr>GESTION DE FUNCIÓN AUDITORIA SEGÚN  ISO 19011:2018</vt:lpstr>
      <vt:lpstr>INTERPRETACIÓN DE LA NORMA ISO 9001:2015</vt:lpstr>
      <vt:lpstr>INTERPRETACIÓN DE LA NORMA IATF 16949:2016</vt:lpstr>
      <vt:lpstr>INTERPRETACIÓN NORMA ISO31000:2018  (GESTIÓN DE RIESGOS)</vt:lpstr>
      <vt:lpstr>INTERPRETACIÓN E IMPLEMENTACIÓN DE NORMA  ISO17025:2017</vt:lpstr>
      <vt:lpstr>Presentación de PowerPoint</vt:lpstr>
      <vt:lpstr>INTERPRETACIÓN Y FORMACIÓN DE  AUDITOR INTERNO NORMA IS0 9001:2015</vt:lpstr>
      <vt:lpstr>Presentación de PowerPoint</vt:lpstr>
      <vt:lpstr>FORMACIÓN AUDITOR INTERNO IATF 16949:2016</vt:lpstr>
      <vt:lpstr>FORMACIÓN AUDITOR DE SISTEMAS INTEGRADOS DE  GESTIÓN (ISO9001:2015, ISO14001:2015,  ISO45001:2018, ISO19011:2018)</vt:lpstr>
      <vt:lpstr>SPC Control estadístico de Procesos</vt:lpstr>
      <vt:lpstr>7 HBC (HERRAMIENTAS BÁSICAS DE CALIDAD)</vt:lpstr>
      <vt:lpstr>ANÁLISIS Y GESTIÓN DE RIESGOS BASADO EN IATF  16949:2016</vt:lpstr>
      <vt:lpstr>ACCIONES CORRECTIVAS EFECTIVAS</vt:lpstr>
      <vt:lpstr>CERTIFICACIÓN DE INGENIEROS DE CALIDAD</vt:lpstr>
      <vt:lpstr>Presentación de PowerPoint</vt:lpstr>
      <vt:lpstr>Presentación de PowerPoint</vt:lpstr>
      <vt:lpstr>CERTIFICACIÓN TÉCNICOS DE CALIDAD</vt:lpstr>
      <vt:lpstr>Presentación de PowerPoint</vt:lpstr>
      <vt:lpstr>REVERSE</vt:lpstr>
      <vt:lpstr>SPC AVANZADO CONTROL ESTADÍSTICO DE PROCESOS</vt:lpstr>
      <vt:lpstr>BASES INTERPRETACIÓN E IMPLEMENTACIÓN  DE NORMA FSSC22000</vt:lpstr>
      <vt:lpstr>TWI (TÉCNICAS DE INSTRUCCIÓN DENTRO DE LA  INDUSTRIA)</vt:lpstr>
      <vt:lpstr>Presentación de PowerPoint</vt:lpstr>
      <vt:lpstr>IDENTIFICACIÓN DE MATERIALES PELIGROSOS</vt:lpstr>
      <vt:lpstr>TRABAJO SEGURO EN ESPACIOS CONFINADOS</vt:lpstr>
      <vt:lpstr>TRABAJO INTELIGENTE …ERGONOMÍA</vt:lpstr>
      <vt:lpstr>INTERPRETACIÓN DE LA NORMA ISO 14001:2015</vt:lpstr>
      <vt:lpstr>FORMACIÓN DE AUDITOR INTERNO  ISO14001:2015 / ISO19011:2018</vt:lpstr>
      <vt:lpstr>ENFOQUE DIRECTIVO, LIDERAZGO  NORMA ISO14001:2015</vt:lpstr>
      <vt:lpstr>INTERPRETACIÓN NORMA ISO 45001:2018</vt:lpstr>
      <vt:lpstr>FORMACIÓN AUDITOR INTERNO  ISO45001:2018/ISO19011:2018</vt:lpstr>
      <vt:lpstr>Presentación de PowerPoint</vt:lpstr>
      <vt:lpstr>MANEJO Y DISPOSICIÓN DE MATERIALES  Y RESIDUOS PELIGROSOS</vt:lpstr>
      <vt:lpstr>Presentación de PowerPoint</vt:lpstr>
      <vt:lpstr>NORMATIVIDAD Y LEGISLACIÓN ACTUALIZADA EN  SEGURIDAD E HIGIENE</vt:lpstr>
      <vt:lpstr>SISTEMAS GLOBALMENTE ARMONIZADOS  NORMA NOM 018 STPS 2015</vt:lpstr>
      <vt:lpstr>Presentación de PowerPoint</vt:lpstr>
      <vt:lpstr>FACTORES DE RIESGO PSICOSOCIAL EN EL TRABAJO –  IDENTIFICACIÓN NOM-035-STPS-2017</vt:lpstr>
      <vt:lpstr>Presentación de PowerPoint</vt:lpstr>
      <vt:lpstr>COACHING EMPRESARIAL B - B</vt:lpstr>
      <vt:lpstr>Presentación de PowerPoint</vt:lpstr>
      <vt:lpstr>CALIDAD Y CALIDEZ EN EL TRABAJO</vt:lpstr>
      <vt:lpstr>GESTION RESILIENTE DE COINFLICTOS</vt:lpstr>
      <vt:lpstr>TALLER DE COMUNICACIÓN ASERTIVA</vt:lpstr>
      <vt:lpstr>TRABAJO EN EQUIPO SINERGETICO</vt:lpstr>
      <vt:lpstr>TALLER DE NEGOCIACIÓN EFECTIVA  BASE CURSO KARRAS</vt:lpstr>
      <vt:lpstr>RESILIENCIA CON PERSONAL CONFLICTIVO</vt:lpstr>
      <vt:lpstr>INTELIGENCIA EMOCIONAL EMPRESARIAL</vt:lpstr>
      <vt:lpstr>ATENCIÓN Y SERVICIO EXCELENTE AL CLIENTE</vt:lpstr>
      <vt:lpstr>ASERTIVIDAD Y SENTIDO DE PERTENENCIA</vt:lpstr>
      <vt:lpstr>VENCIENDO INERCIA DE RESISTENCIA AL CAMBIO</vt:lpstr>
      <vt:lpstr>TALLER DE INTEGRACIÓN PARA RESULTADOS  TEAM BUIDING IN-DOOR</vt:lpstr>
      <vt:lpstr>FORMACIÓN DE INSTRUCTORES INTERNOS  Y AGENTES DE CAMBIO</vt:lpstr>
      <vt:lpstr>Presentación de PowerPoint</vt:lpstr>
      <vt:lpstr>INTELIGENCIA EMOCIONAL EN  EL AMBITO EMPRESARIAL (ENFOQUE EXTENDIDO)</vt:lpstr>
      <vt:lpstr>EQUIPOS AUTODIRIGIDOS DE ALTO DESEMPEÑO</vt:lpstr>
      <vt:lpstr>GESTION Y OPTIMIZACIÓN DEL TIEMPO</vt:lpstr>
      <vt:lpstr>GESTIÓN Y OPTIMIZACIÓN DEL TIEMPO AVANZADO</vt:lpstr>
      <vt:lpstr>GESTIÓN DE PROYECTOS ORIENTADO  A RESULTADOS</vt:lpstr>
      <vt:lpstr>Presentación de PowerPoint</vt:lpstr>
      <vt:lpstr>CERTIFICACIÓN  DESARROLLO DE HABILIDADES GERENCIALES</vt:lpstr>
      <vt:lpstr>Presentación de PowerPoint</vt:lpstr>
      <vt:lpstr>CERTIFICACIÓN DESARROLLO DE HABILIDADES DIRECTIVAS</vt:lpstr>
      <vt:lpstr>LIDERAZGO Y ASERTIVIDAD CON ENFOQUE A  RESULTADOS</vt:lpstr>
      <vt:lpstr>RESULTADOS BAJO PRESIÓN  Y MANEJO DEL ESTRÉS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consultoria global</dc:creator>
  <cp:lastModifiedBy>Kary Trujillo</cp:lastModifiedBy>
  <cp:revision>61</cp:revision>
  <dcterms:created xsi:type="dcterms:W3CDTF">2021-10-15T00:15:55Z</dcterms:created>
  <dcterms:modified xsi:type="dcterms:W3CDTF">2024-10-17T21:37:11Z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2021-10-15T00:00:00Z</vt:filetime>
  </property>
</Properties>
</file>